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58"/>
  </p:notesMasterIdLst>
  <p:sldIdLst>
    <p:sldId id="261" r:id="rId5"/>
    <p:sldId id="267" r:id="rId6"/>
    <p:sldId id="614" r:id="rId7"/>
    <p:sldId id="580" r:id="rId8"/>
    <p:sldId id="603" r:id="rId9"/>
    <p:sldId id="604" r:id="rId10"/>
    <p:sldId id="638" r:id="rId11"/>
    <p:sldId id="605" r:id="rId12"/>
    <p:sldId id="607" r:id="rId13"/>
    <p:sldId id="608" r:id="rId14"/>
    <p:sldId id="633" r:id="rId15"/>
    <p:sldId id="639" r:id="rId16"/>
    <p:sldId id="308" r:id="rId17"/>
    <p:sldId id="599" r:id="rId18"/>
    <p:sldId id="316" r:id="rId19"/>
    <p:sldId id="572" r:id="rId20"/>
    <p:sldId id="609" r:id="rId21"/>
    <p:sldId id="646" r:id="rId22"/>
    <p:sldId id="611" r:id="rId23"/>
    <p:sldId id="640" r:id="rId24"/>
    <p:sldId id="615" r:id="rId25"/>
    <p:sldId id="616" r:id="rId26"/>
    <p:sldId id="617" r:id="rId27"/>
    <p:sldId id="309" r:id="rId28"/>
    <p:sldId id="591" r:id="rId29"/>
    <p:sldId id="592" r:id="rId30"/>
    <p:sldId id="593" r:id="rId31"/>
    <p:sldId id="594" r:id="rId32"/>
    <p:sldId id="641" r:id="rId33"/>
    <p:sldId id="612" r:id="rId34"/>
    <p:sldId id="618" r:id="rId35"/>
    <p:sldId id="610" r:id="rId36"/>
    <p:sldId id="620" r:id="rId37"/>
    <p:sldId id="622" r:id="rId38"/>
    <p:sldId id="623" r:id="rId39"/>
    <p:sldId id="624" r:id="rId40"/>
    <p:sldId id="625" r:id="rId41"/>
    <p:sldId id="626" r:id="rId42"/>
    <p:sldId id="627" r:id="rId43"/>
    <p:sldId id="642" r:id="rId44"/>
    <p:sldId id="628" r:id="rId45"/>
    <p:sldId id="630" r:id="rId46"/>
    <p:sldId id="629" r:id="rId47"/>
    <p:sldId id="643" r:id="rId48"/>
    <p:sldId id="328" r:id="rId49"/>
    <p:sldId id="632" r:id="rId50"/>
    <p:sldId id="644" r:id="rId51"/>
    <p:sldId id="635" r:id="rId52"/>
    <p:sldId id="645" r:id="rId53"/>
    <p:sldId id="636" r:id="rId54"/>
    <p:sldId id="637" r:id="rId55"/>
    <p:sldId id="595" r:id="rId56"/>
    <p:sldId id="288" r:id="rId57"/>
  </p:sldIdLst>
  <p:sldSz cx="12192000" cy="6858000"/>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Keating" initials="JK" lastIdx="1" clrIdx="0">
    <p:extLst>
      <p:ext uri="{19B8F6BF-5375-455C-9EA6-DF929625EA0E}">
        <p15:presenceInfo xmlns:p15="http://schemas.microsoft.com/office/powerpoint/2012/main" userId="S::jameskeating@fssu.ie::e12e79fe-4491-458e-8ec3-49e1857aab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B00"/>
    <a:srgbClr val="6A557B"/>
    <a:srgbClr val="6F4987"/>
    <a:srgbClr val="E659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830" autoAdjust="0"/>
  </p:normalViewPr>
  <p:slideViewPr>
    <p:cSldViewPr snapToGrid="0">
      <p:cViewPr varScale="1">
        <p:scale>
          <a:sx n="67" d="100"/>
          <a:sy n="67" d="100"/>
        </p:scale>
        <p:origin x="1267" y="38"/>
      </p:cViewPr>
      <p:guideLst/>
    </p:cSldViewPr>
  </p:slideViewPr>
  <p:notesTextViewPr>
    <p:cViewPr>
      <p:scale>
        <a:sx n="1" d="1"/>
        <a:sy n="1" d="1"/>
      </p:scale>
      <p:origin x="0" y="0"/>
    </p:cViewPr>
  </p:notesTextViewPr>
  <p:notesViewPr>
    <p:cSldViewPr snapToGrid="0">
      <p:cViewPr varScale="1">
        <p:scale>
          <a:sx n="51" d="100"/>
          <a:sy n="51" d="100"/>
        </p:scale>
        <p:origin x="297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nadette Campion" userId="0d4b5d77-6e1e-48f1-95d1-a3d467aa0d42" providerId="ADAL" clId="{7F63F311-B8DB-428C-8A10-8D12A518C2D2}"/>
    <pc:docChg chg="custSel modSld">
      <pc:chgData name="Bernadette Campion" userId="0d4b5d77-6e1e-48f1-95d1-a3d467aa0d42" providerId="ADAL" clId="{7F63F311-B8DB-428C-8A10-8D12A518C2D2}" dt="2022-06-09T14:22:35.312" v="59" actId="20577"/>
      <pc:docMkLst>
        <pc:docMk/>
      </pc:docMkLst>
      <pc:sldChg chg="modSp mod">
        <pc:chgData name="Bernadette Campion" userId="0d4b5d77-6e1e-48f1-95d1-a3d467aa0d42" providerId="ADAL" clId="{7F63F311-B8DB-428C-8A10-8D12A518C2D2}" dt="2022-06-09T14:22:35.312" v="59" actId="20577"/>
        <pc:sldMkLst>
          <pc:docMk/>
          <pc:sldMk cId="2979700415" sldId="261"/>
        </pc:sldMkLst>
        <pc:spChg chg="mod">
          <ac:chgData name="Bernadette Campion" userId="0d4b5d77-6e1e-48f1-95d1-a3d467aa0d42" providerId="ADAL" clId="{7F63F311-B8DB-428C-8A10-8D12A518C2D2}" dt="2022-06-09T14:22:35.312" v="59" actId="20577"/>
          <ac:spMkLst>
            <pc:docMk/>
            <pc:sldMk cId="2979700415" sldId="261"/>
            <ac:spMk id="8" creationId="{38BF0D06-6733-4AEB-B7EE-DF6C4298B3F4}"/>
          </ac:spMkLst>
        </pc:spChg>
      </pc:sldChg>
    </pc:docChg>
  </pc:docChgLst>
</pc:chgInfo>
</file>

<file path=ppt/diagrams/_rels/data1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48.png"/><Relationship Id="rId7" Type="http://schemas.openxmlformats.org/officeDocument/2006/relationships/image" Target="../media/image26.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51.svg"/><Relationship Id="rId11" Type="http://schemas.openxmlformats.org/officeDocument/2006/relationships/image" Target="../media/image54.jpeg"/><Relationship Id="rId5" Type="http://schemas.openxmlformats.org/officeDocument/2006/relationships/image" Target="../media/image50.png"/><Relationship Id="rId10" Type="http://schemas.openxmlformats.org/officeDocument/2006/relationships/image" Target="../media/image53.svg"/><Relationship Id="rId4" Type="http://schemas.openxmlformats.org/officeDocument/2006/relationships/image" Target="../media/image49.svg"/><Relationship Id="rId9" Type="http://schemas.openxmlformats.org/officeDocument/2006/relationships/image" Target="../media/image52.png"/></Relationships>
</file>

<file path=ppt/diagrams/_rels/data14.xml.rels><?xml version="1.0" encoding="UTF-8" standalone="yes"?>
<Relationships xmlns="http://schemas.openxmlformats.org/package/2006/relationships"><Relationship Id="rId1" Type="http://schemas.openxmlformats.org/officeDocument/2006/relationships/hyperlink" Target="https://www.fssu.ie/primary/external-accountants-auditors/school-accounts/chart-of-accounts/" TargetMode="External"/></Relationships>
</file>

<file path=ppt/diagrams/_rels/data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ata4.xml.rels><?xml version="1.0" encoding="UTF-8" standalone="yes"?>
<Relationships xmlns="http://schemas.openxmlformats.org/package/2006/relationships"><Relationship Id="rId1" Type="http://schemas.openxmlformats.org/officeDocument/2006/relationships/hyperlink" Target="https://www.charitiesregulator.ie/media/1265/guidance-for-fundraising-english.pdf" TargetMode="External"/></Relationships>
</file>

<file path=ppt/diagrams/_rels/data6.xml.rels><?xml version="1.0" encoding="UTF-8" standalone="yes"?>
<Relationships xmlns="http://schemas.openxmlformats.org/package/2006/relationships"><Relationship Id="rId1" Type="http://schemas.openxmlformats.org/officeDocument/2006/relationships/hyperlink" Target="https://www.fssu.ie/app/uploads/2017/08/Revenue-Guidance-for-Board-of-Managements.pdf" TargetMode="External"/></Relationships>
</file>

<file path=ppt/diagrams/_rels/data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ata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27.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48.png"/><Relationship Id="rId7" Type="http://schemas.openxmlformats.org/officeDocument/2006/relationships/image" Target="../media/image26.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51.svg"/><Relationship Id="rId5" Type="http://schemas.openxmlformats.org/officeDocument/2006/relationships/image" Target="../media/image50.png"/><Relationship Id="rId10" Type="http://schemas.openxmlformats.org/officeDocument/2006/relationships/image" Target="../media/image53.svg"/><Relationship Id="rId4" Type="http://schemas.openxmlformats.org/officeDocument/2006/relationships/image" Target="../media/image49.svg"/><Relationship Id="rId9" Type="http://schemas.openxmlformats.org/officeDocument/2006/relationships/image" Target="../media/image52.png"/></Relationships>
</file>

<file path=ppt/diagrams/_rels/drawing14.xml.rels><?xml version="1.0" encoding="UTF-8" standalone="yes"?>
<Relationships xmlns="http://schemas.openxmlformats.org/package/2006/relationships"><Relationship Id="rId1" Type="http://schemas.openxmlformats.org/officeDocument/2006/relationships/hyperlink" Target="https://www.fssu.ie/primary/external-accountants-auditors/school-accounts/chart-of-accounts/"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4.xml.rels><?xml version="1.0" encoding="UTF-8" standalone="yes"?>
<Relationships xmlns="http://schemas.openxmlformats.org/package/2006/relationships"><Relationship Id="rId1" Type="http://schemas.openxmlformats.org/officeDocument/2006/relationships/hyperlink" Target="https://www.charitiesregulator.ie/media/1265/guidance-for-fundraising-english.pdf" TargetMode="External"/></Relationships>
</file>

<file path=ppt/diagrams/_rels/drawing6.xml.rels><?xml version="1.0" encoding="UTF-8" standalone="yes"?>
<Relationships xmlns="http://schemas.openxmlformats.org/package/2006/relationships"><Relationship Id="rId1" Type="http://schemas.openxmlformats.org/officeDocument/2006/relationships/hyperlink" Target="https://www.fssu.ie/app/uploads/2017/08/Revenue-Guidance-for-Board-of-Managements.pdf" TargetMode="External"/></Relationships>
</file>

<file path=ppt/diagrams/_rels/drawing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55F23B-B8BF-4FE3-8B6F-6697D712389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743940B-4266-43BA-9B1E-93F63A5F31E2}">
      <dgm:prSet/>
      <dgm:spPr/>
      <dgm:t>
        <a:bodyPr/>
        <a:lstStyle/>
        <a:p>
          <a:r>
            <a:rPr lang="en-GB" b="1" dirty="0"/>
            <a:t>Introduction</a:t>
          </a:r>
          <a:endParaRPr lang="en-US" b="1" dirty="0"/>
        </a:p>
      </dgm:t>
    </dgm:pt>
    <dgm:pt modelId="{3E0C4943-AA45-4AE7-A406-C7245E62775C}" type="parTrans" cxnId="{E3DCD9A6-8675-4F61-A7F1-4B01E4596B2F}">
      <dgm:prSet/>
      <dgm:spPr/>
      <dgm:t>
        <a:bodyPr/>
        <a:lstStyle/>
        <a:p>
          <a:endParaRPr lang="en-US"/>
        </a:p>
      </dgm:t>
    </dgm:pt>
    <dgm:pt modelId="{A4C7E4B5-628C-4C67-9BE0-5258C265A6F7}" type="sibTrans" cxnId="{E3DCD9A6-8675-4F61-A7F1-4B01E4596B2F}">
      <dgm:prSet/>
      <dgm:spPr/>
      <dgm:t>
        <a:bodyPr/>
        <a:lstStyle/>
        <a:p>
          <a:endParaRPr lang="en-US"/>
        </a:p>
      </dgm:t>
    </dgm:pt>
    <dgm:pt modelId="{D4B6BE6B-2B6F-4BB2-B521-7A40F5DB446A}">
      <dgm:prSet/>
      <dgm:spPr/>
      <dgm:t>
        <a:bodyPr/>
        <a:lstStyle/>
        <a:p>
          <a:r>
            <a:rPr lang="en-GB" b="1" dirty="0"/>
            <a:t>Most important controls to have in place</a:t>
          </a:r>
          <a:endParaRPr lang="en-US" b="1" dirty="0"/>
        </a:p>
      </dgm:t>
    </dgm:pt>
    <dgm:pt modelId="{65BC0BCD-0DD9-4E2A-B32E-D7B44ADBE993}" type="parTrans" cxnId="{DC0CA7E3-9B97-4FF3-A6DB-8FE7F856A600}">
      <dgm:prSet/>
      <dgm:spPr/>
      <dgm:t>
        <a:bodyPr/>
        <a:lstStyle/>
        <a:p>
          <a:endParaRPr lang="en-US"/>
        </a:p>
      </dgm:t>
    </dgm:pt>
    <dgm:pt modelId="{B887D70B-D756-4586-90D5-748FB76A2218}" type="sibTrans" cxnId="{DC0CA7E3-9B97-4FF3-A6DB-8FE7F856A600}">
      <dgm:prSet/>
      <dgm:spPr/>
      <dgm:t>
        <a:bodyPr/>
        <a:lstStyle/>
        <a:p>
          <a:endParaRPr lang="en-US"/>
        </a:p>
      </dgm:t>
    </dgm:pt>
    <dgm:pt modelId="{C21828DD-D89A-44C9-8DCD-9BEFA8818B38}">
      <dgm:prSet/>
      <dgm:spPr/>
      <dgm:t>
        <a:bodyPr/>
        <a:lstStyle/>
        <a:p>
          <a:r>
            <a:rPr lang="en-GB" b="1" dirty="0"/>
            <a:t>Budget preparation</a:t>
          </a:r>
          <a:endParaRPr lang="en-US" b="1" dirty="0"/>
        </a:p>
      </dgm:t>
    </dgm:pt>
    <dgm:pt modelId="{4D1ACD9A-E2E5-433B-974B-D19F66555A8B}" type="parTrans" cxnId="{7C7CAB96-D60D-4DD2-AB2B-17D91C1DBFCE}">
      <dgm:prSet/>
      <dgm:spPr/>
      <dgm:t>
        <a:bodyPr/>
        <a:lstStyle/>
        <a:p>
          <a:endParaRPr lang="en-US"/>
        </a:p>
      </dgm:t>
    </dgm:pt>
    <dgm:pt modelId="{6A9F1F5E-B9E4-46F9-BAD2-F117EB924CC7}" type="sibTrans" cxnId="{7C7CAB96-D60D-4DD2-AB2B-17D91C1DBFCE}">
      <dgm:prSet/>
      <dgm:spPr/>
      <dgm:t>
        <a:bodyPr/>
        <a:lstStyle/>
        <a:p>
          <a:endParaRPr lang="en-US"/>
        </a:p>
      </dgm:t>
    </dgm:pt>
    <dgm:pt modelId="{4405CDC3-E15D-4ED6-96FC-985736D462FB}">
      <dgm:prSet/>
      <dgm:spPr/>
      <dgm:t>
        <a:bodyPr/>
        <a:lstStyle/>
        <a:p>
          <a:r>
            <a:rPr lang="en-GB" b="1" dirty="0"/>
            <a:t>Treasurers report for the board meeting</a:t>
          </a:r>
          <a:endParaRPr lang="en-US" b="1" dirty="0"/>
        </a:p>
      </dgm:t>
    </dgm:pt>
    <dgm:pt modelId="{BF3F3CBC-3679-495B-A1DF-386456B9094F}" type="parTrans" cxnId="{F7A7D7EE-6909-414E-BA2C-815566E4FCF7}">
      <dgm:prSet/>
      <dgm:spPr/>
      <dgm:t>
        <a:bodyPr/>
        <a:lstStyle/>
        <a:p>
          <a:endParaRPr lang="en-US"/>
        </a:p>
      </dgm:t>
    </dgm:pt>
    <dgm:pt modelId="{7BF636A6-B04F-4715-9D27-A5507EB181ED}" type="sibTrans" cxnId="{F7A7D7EE-6909-414E-BA2C-815566E4FCF7}">
      <dgm:prSet/>
      <dgm:spPr/>
      <dgm:t>
        <a:bodyPr/>
        <a:lstStyle/>
        <a:p>
          <a:endParaRPr lang="en-US"/>
        </a:p>
      </dgm:t>
    </dgm:pt>
    <dgm:pt modelId="{41F75089-EE57-400C-BE70-D620F81D3FBB}">
      <dgm:prSet/>
      <dgm:spPr/>
      <dgm:t>
        <a:bodyPr/>
        <a:lstStyle/>
        <a:p>
          <a:r>
            <a:rPr lang="en-GB" b="1" dirty="0"/>
            <a:t>Annual accounts submission</a:t>
          </a:r>
          <a:endParaRPr lang="en-US" b="1" dirty="0"/>
        </a:p>
      </dgm:t>
    </dgm:pt>
    <dgm:pt modelId="{5D1E6E3C-7E6A-459D-ADA2-C6CB707D9E09}" type="parTrans" cxnId="{E4CE58FC-5604-4D2E-9B34-0938679CCD19}">
      <dgm:prSet/>
      <dgm:spPr/>
      <dgm:t>
        <a:bodyPr/>
        <a:lstStyle/>
        <a:p>
          <a:endParaRPr lang="en-US"/>
        </a:p>
      </dgm:t>
    </dgm:pt>
    <dgm:pt modelId="{32160992-66C2-43DF-A5CF-7895C74F5F58}" type="sibTrans" cxnId="{E4CE58FC-5604-4D2E-9B34-0938679CCD19}">
      <dgm:prSet/>
      <dgm:spPr/>
      <dgm:t>
        <a:bodyPr/>
        <a:lstStyle/>
        <a:p>
          <a:endParaRPr lang="en-US"/>
        </a:p>
      </dgm:t>
    </dgm:pt>
    <dgm:pt modelId="{3E0B5B49-EC54-48D0-9D08-B8D0CCD7D5CA}">
      <dgm:prSet/>
      <dgm:spPr/>
      <dgm:t>
        <a:bodyPr/>
        <a:lstStyle/>
        <a:p>
          <a:r>
            <a:rPr lang="en-GB" b="1" dirty="0"/>
            <a:t>Fixed Assets Register </a:t>
          </a:r>
          <a:endParaRPr lang="en-US" b="1" dirty="0"/>
        </a:p>
      </dgm:t>
    </dgm:pt>
    <dgm:pt modelId="{D27C4DBE-1EC6-48C4-BAA0-0592A03DC089}" type="parTrans" cxnId="{13110098-C6ED-44BA-98C3-8AB7FC2D29C4}">
      <dgm:prSet/>
      <dgm:spPr/>
      <dgm:t>
        <a:bodyPr/>
        <a:lstStyle/>
        <a:p>
          <a:endParaRPr lang="en-US"/>
        </a:p>
      </dgm:t>
    </dgm:pt>
    <dgm:pt modelId="{22562F78-472A-466C-8809-9FCAFB309A22}" type="sibTrans" cxnId="{13110098-C6ED-44BA-98C3-8AB7FC2D29C4}">
      <dgm:prSet/>
      <dgm:spPr/>
      <dgm:t>
        <a:bodyPr/>
        <a:lstStyle/>
        <a:p>
          <a:endParaRPr lang="en-US"/>
        </a:p>
      </dgm:t>
    </dgm:pt>
    <dgm:pt modelId="{D2DD0691-AAA9-4522-AA72-E38812036D4C}">
      <dgm:prSet/>
      <dgm:spPr/>
      <dgm:t>
        <a:bodyPr/>
        <a:lstStyle/>
        <a:p>
          <a:r>
            <a:rPr lang="en-GB" b="1" dirty="0"/>
            <a:t>Other Internal Controls</a:t>
          </a:r>
          <a:endParaRPr lang="en-US" b="1" dirty="0"/>
        </a:p>
      </dgm:t>
    </dgm:pt>
    <dgm:pt modelId="{567212A3-7526-45DA-9083-72EF9F79D986}" type="parTrans" cxnId="{DF25E786-92BD-4869-923D-6F88CDE7CDCD}">
      <dgm:prSet/>
      <dgm:spPr/>
      <dgm:t>
        <a:bodyPr/>
        <a:lstStyle/>
        <a:p>
          <a:endParaRPr lang="en-US"/>
        </a:p>
      </dgm:t>
    </dgm:pt>
    <dgm:pt modelId="{4A955677-F3B3-42F7-9675-EB648F18157E}" type="sibTrans" cxnId="{DF25E786-92BD-4869-923D-6F88CDE7CDCD}">
      <dgm:prSet/>
      <dgm:spPr/>
      <dgm:t>
        <a:bodyPr/>
        <a:lstStyle/>
        <a:p>
          <a:endParaRPr lang="en-US"/>
        </a:p>
      </dgm:t>
    </dgm:pt>
    <dgm:pt modelId="{FD539854-00B1-4ED0-A509-02DAADB9444A}">
      <dgm:prSet/>
      <dgm:spPr/>
      <dgm:t>
        <a:bodyPr/>
        <a:lstStyle/>
        <a:p>
          <a:r>
            <a:rPr lang="en-GB" b="1" dirty="0"/>
            <a:t>Other functions </a:t>
          </a:r>
          <a:endParaRPr lang="en-US" b="1" dirty="0"/>
        </a:p>
      </dgm:t>
    </dgm:pt>
    <dgm:pt modelId="{B493BA00-9CA8-4DEC-AF61-B0C66B0B7C89}" type="parTrans" cxnId="{600371AE-4514-4299-AAFB-8EC1D5F2259A}">
      <dgm:prSet/>
      <dgm:spPr/>
      <dgm:t>
        <a:bodyPr/>
        <a:lstStyle/>
        <a:p>
          <a:endParaRPr lang="en-US"/>
        </a:p>
      </dgm:t>
    </dgm:pt>
    <dgm:pt modelId="{62A22397-EF2D-429B-AC96-A27271F985A1}" type="sibTrans" cxnId="{600371AE-4514-4299-AAFB-8EC1D5F2259A}">
      <dgm:prSet/>
      <dgm:spPr/>
      <dgm:t>
        <a:bodyPr/>
        <a:lstStyle/>
        <a:p>
          <a:endParaRPr lang="en-US"/>
        </a:p>
      </dgm:t>
    </dgm:pt>
    <dgm:pt modelId="{14117A28-28EC-4EAF-B50F-2B2733B523B0}" type="pres">
      <dgm:prSet presAssocID="{FA55F23B-B8BF-4FE3-8B6F-6697D7123892}" presName="linear" presStyleCnt="0">
        <dgm:presLayoutVars>
          <dgm:animLvl val="lvl"/>
          <dgm:resizeHandles val="exact"/>
        </dgm:presLayoutVars>
      </dgm:prSet>
      <dgm:spPr/>
    </dgm:pt>
    <dgm:pt modelId="{5A413578-DD8D-4EA5-8BF8-3539FDC0B363}" type="pres">
      <dgm:prSet presAssocID="{F743940B-4266-43BA-9B1E-93F63A5F31E2}" presName="parentText" presStyleLbl="node1" presStyleIdx="0" presStyleCnt="8">
        <dgm:presLayoutVars>
          <dgm:chMax val="0"/>
          <dgm:bulletEnabled val="1"/>
        </dgm:presLayoutVars>
      </dgm:prSet>
      <dgm:spPr/>
    </dgm:pt>
    <dgm:pt modelId="{82A234BA-8EC1-4B3E-A1F6-802947A18E1E}" type="pres">
      <dgm:prSet presAssocID="{A4C7E4B5-628C-4C67-9BE0-5258C265A6F7}" presName="spacer" presStyleCnt="0"/>
      <dgm:spPr/>
    </dgm:pt>
    <dgm:pt modelId="{BDFB097C-4EB2-4B65-B4FD-179D99E36D16}" type="pres">
      <dgm:prSet presAssocID="{D4B6BE6B-2B6F-4BB2-B521-7A40F5DB446A}" presName="parentText" presStyleLbl="node1" presStyleIdx="1" presStyleCnt="8">
        <dgm:presLayoutVars>
          <dgm:chMax val="0"/>
          <dgm:bulletEnabled val="1"/>
        </dgm:presLayoutVars>
      </dgm:prSet>
      <dgm:spPr/>
    </dgm:pt>
    <dgm:pt modelId="{DBFEFF06-95CB-4043-92AC-6B0CAD6E3BE5}" type="pres">
      <dgm:prSet presAssocID="{B887D70B-D756-4586-90D5-748FB76A2218}" presName="spacer" presStyleCnt="0"/>
      <dgm:spPr/>
    </dgm:pt>
    <dgm:pt modelId="{F0E6F2B3-9541-430C-BF6A-0EADDB7AC563}" type="pres">
      <dgm:prSet presAssocID="{C21828DD-D89A-44C9-8DCD-9BEFA8818B38}" presName="parentText" presStyleLbl="node1" presStyleIdx="2" presStyleCnt="8">
        <dgm:presLayoutVars>
          <dgm:chMax val="0"/>
          <dgm:bulletEnabled val="1"/>
        </dgm:presLayoutVars>
      </dgm:prSet>
      <dgm:spPr/>
    </dgm:pt>
    <dgm:pt modelId="{61F80F39-6405-46CD-B64B-FD6A9AA6328C}" type="pres">
      <dgm:prSet presAssocID="{6A9F1F5E-B9E4-46F9-BAD2-F117EB924CC7}" presName="spacer" presStyleCnt="0"/>
      <dgm:spPr/>
    </dgm:pt>
    <dgm:pt modelId="{083268FF-86AA-447E-BBFE-C799D0B2DBB6}" type="pres">
      <dgm:prSet presAssocID="{4405CDC3-E15D-4ED6-96FC-985736D462FB}" presName="parentText" presStyleLbl="node1" presStyleIdx="3" presStyleCnt="8">
        <dgm:presLayoutVars>
          <dgm:chMax val="0"/>
          <dgm:bulletEnabled val="1"/>
        </dgm:presLayoutVars>
      </dgm:prSet>
      <dgm:spPr/>
    </dgm:pt>
    <dgm:pt modelId="{182664CC-4314-401B-9FC5-CCBF9B26ED2F}" type="pres">
      <dgm:prSet presAssocID="{7BF636A6-B04F-4715-9D27-A5507EB181ED}" presName="spacer" presStyleCnt="0"/>
      <dgm:spPr/>
    </dgm:pt>
    <dgm:pt modelId="{0912F95B-E6AD-41A9-89BE-8B1B9C330569}" type="pres">
      <dgm:prSet presAssocID="{41F75089-EE57-400C-BE70-D620F81D3FBB}" presName="parentText" presStyleLbl="node1" presStyleIdx="4" presStyleCnt="8">
        <dgm:presLayoutVars>
          <dgm:chMax val="0"/>
          <dgm:bulletEnabled val="1"/>
        </dgm:presLayoutVars>
      </dgm:prSet>
      <dgm:spPr/>
    </dgm:pt>
    <dgm:pt modelId="{5E19AF4A-7BB0-4322-BF48-F7AD99F6CD2E}" type="pres">
      <dgm:prSet presAssocID="{32160992-66C2-43DF-A5CF-7895C74F5F58}" presName="spacer" presStyleCnt="0"/>
      <dgm:spPr/>
    </dgm:pt>
    <dgm:pt modelId="{7307C333-FCD8-4151-A373-0620E8F6FF4A}" type="pres">
      <dgm:prSet presAssocID="{3E0B5B49-EC54-48D0-9D08-B8D0CCD7D5CA}" presName="parentText" presStyleLbl="node1" presStyleIdx="5" presStyleCnt="8">
        <dgm:presLayoutVars>
          <dgm:chMax val="0"/>
          <dgm:bulletEnabled val="1"/>
        </dgm:presLayoutVars>
      </dgm:prSet>
      <dgm:spPr/>
    </dgm:pt>
    <dgm:pt modelId="{CCFAADCD-B4BB-48B4-9516-CAD45B78F185}" type="pres">
      <dgm:prSet presAssocID="{22562F78-472A-466C-8809-9FCAFB309A22}" presName="spacer" presStyleCnt="0"/>
      <dgm:spPr/>
    </dgm:pt>
    <dgm:pt modelId="{3FB3BE16-FA6E-4C43-B181-3ACB1516E822}" type="pres">
      <dgm:prSet presAssocID="{D2DD0691-AAA9-4522-AA72-E38812036D4C}" presName="parentText" presStyleLbl="node1" presStyleIdx="6" presStyleCnt="8">
        <dgm:presLayoutVars>
          <dgm:chMax val="0"/>
          <dgm:bulletEnabled val="1"/>
        </dgm:presLayoutVars>
      </dgm:prSet>
      <dgm:spPr/>
    </dgm:pt>
    <dgm:pt modelId="{8C0A3510-B07D-4912-A573-FC47B3D8B9F5}" type="pres">
      <dgm:prSet presAssocID="{4A955677-F3B3-42F7-9675-EB648F18157E}" presName="spacer" presStyleCnt="0"/>
      <dgm:spPr/>
    </dgm:pt>
    <dgm:pt modelId="{CBA67955-E18A-4C4B-8314-5E01A02FBE7E}" type="pres">
      <dgm:prSet presAssocID="{FD539854-00B1-4ED0-A509-02DAADB9444A}" presName="parentText" presStyleLbl="node1" presStyleIdx="7" presStyleCnt="8">
        <dgm:presLayoutVars>
          <dgm:chMax val="0"/>
          <dgm:bulletEnabled val="1"/>
        </dgm:presLayoutVars>
      </dgm:prSet>
      <dgm:spPr/>
    </dgm:pt>
  </dgm:ptLst>
  <dgm:cxnLst>
    <dgm:cxn modelId="{973AA000-4A5E-4D3E-AF05-CB613BD6A6CC}" type="presOf" srcId="{D2DD0691-AAA9-4522-AA72-E38812036D4C}" destId="{3FB3BE16-FA6E-4C43-B181-3ACB1516E822}" srcOrd="0" destOrd="0" presId="urn:microsoft.com/office/officeart/2005/8/layout/vList2"/>
    <dgm:cxn modelId="{F104A609-C051-404B-95E7-234B5A37F504}" type="presOf" srcId="{D4B6BE6B-2B6F-4BB2-B521-7A40F5DB446A}" destId="{BDFB097C-4EB2-4B65-B4FD-179D99E36D16}" srcOrd="0" destOrd="0" presId="urn:microsoft.com/office/officeart/2005/8/layout/vList2"/>
    <dgm:cxn modelId="{67B18318-8A6D-4FA6-AC12-A19DF9862CA8}" type="presOf" srcId="{FA55F23B-B8BF-4FE3-8B6F-6697D7123892}" destId="{14117A28-28EC-4EAF-B50F-2B2733B523B0}" srcOrd="0" destOrd="0" presId="urn:microsoft.com/office/officeart/2005/8/layout/vList2"/>
    <dgm:cxn modelId="{F6AC2922-76E0-4917-98FF-8C4C2BAABA6D}" type="presOf" srcId="{41F75089-EE57-400C-BE70-D620F81D3FBB}" destId="{0912F95B-E6AD-41A9-89BE-8B1B9C330569}" srcOrd="0" destOrd="0" presId="urn:microsoft.com/office/officeart/2005/8/layout/vList2"/>
    <dgm:cxn modelId="{EDE9D45F-9384-4D3B-8B30-6936D9BEE5DF}" type="presOf" srcId="{4405CDC3-E15D-4ED6-96FC-985736D462FB}" destId="{083268FF-86AA-447E-BBFE-C799D0B2DBB6}" srcOrd="0" destOrd="0" presId="urn:microsoft.com/office/officeart/2005/8/layout/vList2"/>
    <dgm:cxn modelId="{5EE8B875-BB92-47BB-9810-71C189D33D99}" type="presOf" srcId="{FD539854-00B1-4ED0-A509-02DAADB9444A}" destId="{CBA67955-E18A-4C4B-8314-5E01A02FBE7E}" srcOrd="0" destOrd="0" presId="urn:microsoft.com/office/officeart/2005/8/layout/vList2"/>
    <dgm:cxn modelId="{19E4927B-169D-497B-99D3-1F299DEF8243}" type="presOf" srcId="{C21828DD-D89A-44C9-8DCD-9BEFA8818B38}" destId="{F0E6F2B3-9541-430C-BF6A-0EADDB7AC563}" srcOrd="0" destOrd="0" presId="urn:microsoft.com/office/officeart/2005/8/layout/vList2"/>
    <dgm:cxn modelId="{DF25E786-92BD-4869-923D-6F88CDE7CDCD}" srcId="{FA55F23B-B8BF-4FE3-8B6F-6697D7123892}" destId="{D2DD0691-AAA9-4522-AA72-E38812036D4C}" srcOrd="6" destOrd="0" parTransId="{567212A3-7526-45DA-9083-72EF9F79D986}" sibTransId="{4A955677-F3B3-42F7-9675-EB648F18157E}"/>
    <dgm:cxn modelId="{7C7CAB96-D60D-4DD2-AB2B-17D91C1DBFCE}" srcId="{FA55F23B-B8BF-4FE3-8B6F-6697D7123892}" destId="{C21828DD-D89A-44C9-8DCD-9BEFA8818B38}" srcOrd="2" destOrd="0" parTransId="{4D1ACD9A-E2E5-433B-974B-D19F66555A8B}" sibTransId="{6A9F1F5E-B9E4-46F9-BAD2-F117EB924CC7}"/>
    <dgm:cxn modelId="{13110098-C6ED-44BA-98C3-8AB7FC2D29C4}" srcId="{FA55F23B-B8BF-4FE3-8B6F-6697D7123892}" destId="{3E0B5B49-EC54-48D0-9D08-B8D0CCD7D5CA}" srcOrd="5" destOrd="0" parTransId="{D27C4DBE-1EC6-48C4-BAA0-0592A03DC089}" sibTransId="{22562F78-472A-466C-8809-9FCAFB309A22}"/>
    <dgm:cxn modelId="{E3DCD9A6-8675-4F61-A7F1-4B01E4596B2F}" srcId="{FA55F23B-B8BF-4FE3-8B6F-6697D7123892}" destId="{F743940B-4266-43BA-9B1E-93F63A5F31E2}" srcOrd="0" destOrd="0" parTransId="{3E0C4943-AA45-4AE7-A406-C7245E62775C}" sibTransId="{A4C7E4B5-628C-4C67-9BE0-5258C265A6F7}"/>
    <dgm:cxn modelId="{600371AE-4514-4299-AAFB-8EC1D5F2259A}" srcId="{FA55F23B-B8BF-4FE3-8B6F-6697D7123892}" destId="{FD539854-00B1-4ED0-A509-02DAADB9444A}" srcOrd="7" destOrd="0" parTransId="{B493BA00-9CA8-4DEC-AF61-B0C66B0B7C89}" sibTransId="{62A22397-EF2D-429B-AC96-A27271F985A1}"/>
    <dgm:cxn modelId="{DC0CA7E3-9B97-4FF3-A6DB-8FE7F856A600}" srcId="{FA55F23B-B8BF-4FE3-8B6F-6697D7123892}" destId="{D4B6BE6B-2B6F-4BB2-B521-7A40F5DB446A}" srcOrd="1" destOrd="0" parTransId="{65BC0BCD-0DD9-4E2A-B32E-D7B44ADBE993}" sibTransId="{B887D70B-D756-4586-90D5-748FB76A2218}"/>
    <dgm:cxn modelId="{F7A7D7EE-6909-414E-BA2C-815566E4FCF7}" srcId="{FA55F23B-B8BF-4FE3-8B6F-6697D7123892}" destId="{4405CDC3-E15D-4ED6-96FC-985736D462FB}" srcOrd="3" destOrd="0" parTransId="{BF3F3CBC-3679-495B-A1DF-386456B9094F}" sibTransId="{7BF636A6-B04F-4715-9D27-A5507EB181ED}"/>
    <dgm:cxn modelId="{3E4C6BF4-ACFF-4B6E-883B-796BD32E43DC}" type="presOf" srcId="{3E0B5B49-EC54-48D0-9D08-B8D0CCD7D5CA}" destId="{7307C333-FCD8-4151-A373-0620E8F6FF4A}" srcOrd="0" destOrd="0" presId="urn:microsoft.com/office/officeart/2005/8/layout/vList2"/>
    <dgm:cxn modelId="{3B85D5F5-36E0-48DD-9899-DF973F186109}" type="presOf" srcId="{F743940B-4266-43BA-9B1E-93F63A5F31E2}" destId="{5A413578-DD8D-4EA5-8BF8-3539FDC0B363}" srcOrd="0" destOrd="0" presId="urn:microsoft.com/office/officeart/2005/8/layout/vList2"/>
    <dgm:cxn modelId="{E4CE58FC-5604-4D2E-9B34-0938679CCD19}" srcId="{FA55F23B-B8BF-4FE3-8B6F-6697D7123892}" destId="{41F75089-EE57-400C-BE70-D620F81D3FBB}" srcOrd="4" destOrd="0" parTransId="{5D1E6E3C-7E6A-459D-ADA2-C6CB707D9E09}" sibTransId="{32160992-66C2-43DF-A5CF-7895C74F5F58}"/>
    <dgm:cxn modelId="{3BC4592C-B12B-44A7-BB29-1CF9A831751F}" type="presParOf" srcId="{14117A28-28EC-4EAF-B50F-2B2733B523B0}" destId="{5A413578-DD8D-4EA5-8BF8-3539FDC0B363}" srcOrd="0" destOrd="0" presId="urn:microsoft.com/office/officeart/2005/8/layout/vList2"/>
    <dgm:cxn modelId="{90681D59-CA79-41E3-8926-A4B46A6DA213}" type="presParOf" srcId="{14117A28-28EC-4EAF-B50F-2B2733B523B0}" destId="{82A234BA-8EC1-4B3E-A1F6-802947A18E1E}" srcOrd="1" destOrd="0" presId="urn:microsoft.com/office/officeart/2005/8/layout/vList2"/>
    <dgm:cxn modelId="{F5E11100-F09A-479B-8696-46D25EA68E0B}" type="presParOf" srcId="{14117A28-28EC-4EAF-B50F-2B2733B523B0}" destId="{BDFB097C-4EB2-4B65-B4FD-179D99E36D16}" srcOrd="2" destOrd="0" presId="urn:microsoft.com/office/officeart/2005/8/layout/vList2"/>
    <dgm:cxn modelId="{BC3FB793-6885-49CF-B195-BF596BD699C3}" type="presParOf" srcId="{14117A28-28EC-4EAF-B50F-2B2733B523B0}" destId="{DBFEFF06-95CB-4043-92AC-6B0CAD6E3BE5}" srcOrd="3" destOrd="0" presId="urn:microsoft.com/office/officeart/2005/8/layout/vList2"/>
    <dgm:cxn modelId="{74288981-36B3-4511-8A3F-0F2ABAF7DA29}" type="presParOf" srcId="{14117A28-28EC-4EAF-B50F-2B2733B523B0}" destId="{F0E6F2B3-9541-430C-BF6A-0EADDB7AC563}" srcOrd="4" destOrd="0" presId="urn:microsoft.com/office/officeart/2005/8/layout/vList2"/>
    <dgm:cxn modelId="{908086EE-6501-4EF8-BEC8-6632DAA1830B}" type="presParOf" srcId="{14117A28-28EC-4EAF-B50F-2B2733B523B0}" destId="{61F80F39-6405-46CD-B64B-FD6A9AA6328C}" srcOrd="5" destOrd="0" presId="urn:microsoft.com/office/officeart/2005/8/layout/vList2"/>
    <dgm:cxn modelId="{3F7DA337-8253-4124-9752-23481FB77C7D}" type="presParOf" srcId="{14117A28-28EC-4EAF-B50F-2B2733B523B0}" destId="{083268FF-86AA-447E-BBFE-C799D0B2DBB6}" srcOrd="6" destOrd="0" presId="urn:microsoft.com/office/officeart/2005/8/layout/vList2"/>
    <dgm:cxn modelId="{6798CD46-DB52-4A05-851E-C35D7F6F1991}" type="presParOf" srcId="{14117A28-28EC-4EAF-B50F-2B2733B523B0}" destId="{182664CC-4314-401B-9FC5-CCBF9B26ED2F}" srcOrd="7" destOrd="0" presId="urn:microsoft.com/office/officeart/2005/8/layout/vList2"/>
    <dgm:cxn modelId="{5BD3DE2F-F7AD-46E4-8891-D199863DC088}" type="presParOf" srcId="{14117A28-28EC-4EAF-B50F-2B2733B523B0}" destId="{0912F95B-E6AD-41A9-89BE-8B1B9C330569}" srcOrd="8" destOrd="0" presId="urn:microsoft.com/office/officeart/2005/8/layout/vList2"/>
    <dgm:cxn modelId="{CA9C290E-F169-4858-8103-F168C8265994}" type="presParOf" srcId="{14117A28-28EC-4EAF-B50F-2B2733B523B0}" destId="{5E19AF4A-7BB0-4322-BF48-F7AD99F6CD2E}" srcOrd="9" destOrd="0" presId="urn:microsoft.com/office/officeart/2005/8/layout/vList2"/>
    <dgm:cxn modelId="{6F53C9EC-94ED-4017-A534-15ED6E6F10CB}" type="presParOf" srcId="{14117A28-28EC-4EAF-B50F-2B2733B523B0}" destId="{7307C333-FCD8-4151-A373-0620E8F6FF4A}" srcOrd="10" destOrd="0" presId="urn:microsoft.com/office/officeart/2005/8/layout/vList2"/>
    <dgm:cxn modelId="{738AE363-2AA2-4DA6-AF65-B959AFD88DEB}" type="presParOf" srcId="{14117A28-28EC-4EAF-B50F-2B2733B523B0}" destId="{CCFAADCD-B4BB-48B4-9516-CAD45B78F185}" srcOrd="11" destOrd="0" presId="urn:microsoft.com/office/officeart/2005/8/layout/vList2"/>
    <dgm:cxn modelId="{E040326C-3824-49D8-B650-486176713B2F}" type="presParOf" srcId="{14117A28-28EC-4EAF-B50F-2B2733B523B0}" destId="{3FB3BE16-FA6E-4C43-B181-3ACB1516E822}" srcOrd="12" destOrd="0" presId="urn:microsoft.com/office/officeart/2005/8/layout/vList2"/>
    <dgm:cxn modelId="{D0478C48-0FAD-4273-A7F7-C4E5FFAF041F}" type="presParOf" srcId="{14117A28-28EC-4EAF-B50F-2B2733B523B0}" destId="{8C0A3510-B07D-4912-A573-FC47B3D8B9F5}" srcOrd="13" destOrd="0" presId="urn:microsoft.com/office/officeart/2005/8/layout/vList2"/>
    <dgm:cxn modelId="{A65F8DF7-B67F-4D96-A19C-ED11739DFD08}" type="presParOf" srcId="{14117A28-28EC-4EAF-B50F-2B2733B523B0}" destId="{CBA67955-E18A-4C4B-8314-5E01A02FBE7E}" srcOrd="1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DBCB492-D310-423A-AD33-9D565D0AD958}" type="doc">
      <dgm:prSet loTypeId="urn:microsoft.com/office/officeart/2011/layout/HexagonRadial" loCatId="cycle" qsTypeId="urn:microsoft.com/office/officeart/2005/8/quickstyle/simple1" qsCatId="simple" csTypeId="urn:microsoft.com/office/officeart/2005/8/colors/colorful1" csCatId="colorful" phldr="1"/>
      <dgm:spPr/>
      <dgm:t>
        <a:bodyPr/>
        <a:lstStyle/>
        <a:p>
          <a:endParaRPr lang="en-IE"/>
        </a:p>
      </dgm:t>
    </dgm:pt>
    <dgm:pt modelId="{2DA2504F-570B-42FC-A131-C87F2F37A948}">
      <dgm:prSet phldrT="[Text]"/>
      <dgm:spPr/>
      <dgm:t>
        <a:bodyPr/>
        <a:lstStyle/>
        <a:p>
          <a:r>
            <a:rPr lang="en-IE" b="1" dirty="0">
              <a:solidFill>
                <a:schemeClr val="bg1"/>
              </a:solidFill>
            </a:rPr>
            <a:t>Objectives of budgeting</a:t>
          </a:r>
        </a:p>
      </dgm:t>
    </dgm:pt>
    <dgm:pt modelId="{9C4DEDF2-D5F1-4057-B021-2C9AFA187F90}" type="parTrans" cxnId="{F5570C62-3106-420D-9BA7-1CD9B521D9FA}">
      <dgm:prSet/>
      <dgm:spPr/>
      <dgm:t>
        <a:bodyPr/>
        <a:lstStyle/>
        <a:p>
          <a:endParaRPr lang="en-IE"/>
        </a:p>
      </dgm:t>
    </dgm:pt>
    <dgm:pt modelId="{7F3584EE-DEF4-4305-A8D1-4C1A866DCD60}" type="sibTrans" cxnId="{F5570C62-3106-420D-9BA7-1CD9B521D9FA}">
      <dgm:prSet/>
      <dgm:spPr/>
      <dgm:t>
        <a:bodyPr/>
        <a:lstStyle/>
        <a:p>
          <a:endParaRPr lang="en-IE"/>
        </a:p>
      </dgm:t>
    </dgm:pt>
    <dgm:pt modelId="{D128EA46-BB30-49F2-9936-546DDBBD66F5}">
      <dgm:prSet phldrT="[Text]" custT="1"/>
      <dgm:spPr/>
      <dgm:t>
        <a:bodyPr/>
        <a:lstStyle/>
        <a:p>
          <a:r>
            <a:rPr lang="en-IE" sz="1800" b="1" dirty="0">
              <a:solidFill>
                <a:schemeClr val="bg1"/>
              </a:solidFill>
            </a:rPr>
            <a:t>Control financial resources</a:t>
          </a:r>
        </a:p>
      </dgm:t>
    </dgm:pt>
    <dgm:pt modelId="{D700396F-35FC-4CC0-83E8-3278159F33AF}" type="parTrans" cxnId="{5FFC6BF8-DE7B-408A-9E04-B9E581141D0B}">
      <dgm:prSet/>
      <dgm:spPr/>
      <dgm:t>
        <a:bodyPr/>
        <a:lstStyle/>
        <a:p>
          <a:endParaRPr lang="en-IE"/>
        </a:p>
      </dgm:t>
    </dgm:pt>
    <dgm:pt modelId="{EA7054CD-0AAE-414B-BC11-435DF99CF06D}" type="sibTrans" cxnId="{5FFC6BF8-DE7B-408A-9E04-B9E581141D0B}">
      <dgm:prSet/>
      <dgm:spPr/>
      <dgm:t>
        <a:bodyPr/>
        <a:lstStyle/>
        <a:p>
          <a:endParaRPr lang="en-IE"/>
        </a:p>
      </dgm:t>
    </dgm:pt>
    <dgm:pt modelId="{663684C8-E246-4E04-953F-1A26EA8DB1DC}">
      <dgm:prSet phldrT="[Text]" phldr="1"/>
      <dgm:spPr/>
      <dgm:t>
        <a:bodyPr/>
        <a:lstStyle/>
        <a:p>
          <a:endParaRPr lang="en-IE"/>
        </a:p>
      </dgm:t>
    </dgm:pt>
    <dgm:pt modelId="{B82157A9-0B2E-4C8B-890D-088F814FBF2C}" type="parTrans" cxnId="{E89885DC-0D8F-42A6-BA0B-201BECE3747D}">
      <dgm:prSet/>
      <dgm:spPr/>
      <dgm:t>
        <a:bodyPr/>
        <a:lstStyle/>
        <a:p>
          <a:endParaRPr lang="en-IE"/>
        </a:p>
      </dgm:t>
    </dgm:pt>
    <dgm:pt modelId="{E1363A99-0AA0-475E-945A-EB0764CBABCB}" type="sibTrans" cxnId="{E89885DC-0D8F-42A6-BA0B-201BECE3747D}">
      <dgm:prSet/>
      <dgm:spPr/>
      <dgm:t>
        <a:bodyPr/>
        <a:lstStyle/>
        <a:p>
          <a:endParaRPr lang="en-IE"/>
        </a:p>
      </dgm:t>
    </dgm:pt>
    <dgm:pt modelId="{CA5121B4-978D-4531-8C64-7F1AE5F66FA0}">
      <dgm:prSet phldrT="[Text]" phldr="1"/>
      <dgm:spPr/>
      <dgm:t>
        <a:bodyPr/>
        <a:lstStyle/>
        <a:p>
          <a:endParaRPr lang="en-IE"/>
        </a:p>
      </dgm:t>
    </dgm:pt>
    <dgm:pt modelId="{92A2804B-A085-486E-95B9-2BA62A7844A4}" type="parTrans" cxnId="{149C685D-508B-4166-ABEB-076784D688E7}">
      <dgm:prSet/>
      <dgm:spPr/>
      <dgm:t>
        <a:bodyPr/>
        <a:lstStyle/>
        <a:p>
          <a:endParaRPr lang="en-IE"/>
        </a:p>
      </dgm:t>
    </dgm:pt>
    <dgm:pt modelId="{42BA1315-7898-4BC8-8F36-500C38B54261}" type="sibTrans" cxnId="{149C685D-508B-4166-ABEB-076784D688E7}">
      <dgm:prSet/>
      <dgm:spPr/>
      <dgm:t>
        <a:bodyPr/>
        <a:lstStyle/>
        <a:p>
          <a:endParaRPr lang="en-IE"/>
        </a:p>
      </dgm:t>
    </dgm:pt>
    <dgm:pt modelId="{E8522672-6207-4228-B499-79736D738CBE}">
      <dgm:prSet phldrT="[Text]" phldr="1"/>
      <dgm:spPr/>
      <dgm:t>
        <a:bodyPr/>
        <a:lstStyle/>
        <a:p>
          <a:endParaRPr lang="en-IE"/>
        </a:p>
      </dgm:t>
    </dgm:pt>
    <dgm:pt modelId="{9D2C6601-0C58-417E-81BA-977346014680}" type="parTrans" cxnId="{D839AF7F-87ED-41D5-A3AB-0FF4D091F432}">
      <dgm:prSet/>
      <dgm:spPr/>
      <dgm:t>
        <a:bodyPr/>
        <a:lstStyle/>
        <a:p>
          <a:endParaRPr lang="en-IE"/>
        </a:p>
      </dgm:t>
    </dgm:pt>
    <dgm:pt modelId="{B29A9FD5-FD3B-4F06-A562-A6A237452682}" type="sibTrans" cxnId="{D839AF7F-87ED-41D5-A3AB-0FF4D091F432}">
      <dgm:prSet/>
      <dgm:spPr/>
      <dgm:t>
        <a:bodyPr/>
        <a:lstStyle/>
        <a:p>
          <a:endParaRPr lang="en-IE"/>
        </a:p>
      </dgm:t>
    </dgm:pt>
    <dgm:pt modelId="{F90D25F9-8D90-454A-BC29-1BC6F7C285D7}">
      <dgm:prSet phldrT="[Text]" phldr="1"/>
      <dgm:spPr/>
      <dgm:t>
        <a:bodyPr/>
        <a:lstStyle/>
        <a:p>
          <a:endParaRPr lang="en-IE"/>
        </a:p>
      </dgm:t>
    </dgm:pt>
    <dgm:pt modelId="{7D53E0C3-B918-476F-B2FD-82BA0C9F9523}" type="parTrans" cxnId="{CF137ADD-1E96-449B-B1CE-89E788825276}">
      <dgm:prSet/>
      <dgm:spPr/>
      <dgm:t>
        <a:bodyPr/>
        <a:lstStyle/>
        <a:p>
          <a:endParaRPr lang="en-IE"/>
        </a:p>
      </dgm:t>
    </dgm:pt>
    <dgm:pt modelId="{29AA1FE4-4002-4C6B-880E-76BC83C02016}" type="sibTrans" cxnId="{CF137ADD-1E96-449B-B1CE-89E788825276}">
      <dgm:prSet/>
      <dgm:spPr/>
      <dgm:t>
        <a:bodyPr/>
        <a:lstStyle/>
        <a:p>
          <a:endParaRPr lang="en-IE"/>
        </a:p>
      </dgm:t>
    </dgm:pt>
    <dgm:pt modelId="{792A2D94-2F3B-40EC-9E9F-329C97913EEB}">
      <dgm:prSet phldrT="[Text]" phldr="1"/>
      <dgm:spPr/>
      <dgm:t>
        <a:bodyPr/>
        <a:lstStyle/>
        <a:p>
          <a:endParaRPr lang="en-IE"/>
        </a:p>
      </dgm:t>
    </dgm:pt>
    <dgm:pt modelId="{5412FC89-0E49-4A1B-B327-2D88ACD75A98}" type="parTrans" cxnId="{6311C296-5626-4980-97B6-480CD7995F49}">
      <dgm:prSet/>
      <dgm:spPr/>
      <dgm:t>
        <a:bodyPr/>
        <a:lstStyle/>
        <a:p>
          <a:endParaRPr lang="en-IE"/>
        </a:p>
      </dgm:t>
    </dgm:pt>
    <dgm:pt modelId="{8AE37D3F-69B1-4CBA-8F04-7A357A45D877}" type="sibTrans" cxnId="{6311C296-5626-4980-97B6-480CD7995F49}">
      <dgm:prSet/>
      <dgm:spPr/>
      <dgm:t>
        <a:bodyPr/>
        <a:lstStyle/>
        <a:p>
          <a:endParaRPr lang="en-IE"/>
        </a:p>
      </dgm:t>
    </dgm:pt>
    <dgm:pt modelId="{05F0FBC1-D413-4D7F-9523-A43A99584620}">
      <dgm:prSet phldrT="[Text]" custT="1"/>
      <dgm:spPr/>
      <dgm:t>
        <a:bodyPr/>
        <a:lstStyle/>
        <a:p>
          <a:r>
            <a:rPr lang="en-IE" sz="1800" b="1" dirty="0">
              <a:solidFill>
                <a:schemeClr val="bg1"/>
              </a:solidFill>
            </a:rPr>
            <a:t>Effective decision making</a:t>
          </a:r>
        </a:p>
      </dgm:t>
    </dgm:pt>
    <dgm:pt modelId="{8527BA03-594F-4BCC-AAD8-906BD1C01F98}" type="parTrans" cxnId="{2DC5C9DE-D1BE-4868-A7B3-EC8155FD0D85}">
      <dgm:prSet/>
      <dgm:spPr/>
      <dgm:t>
        <a:bodyPr/>
        <a:lstStyle/>
        <a:p>
          <a:endParaRPr lang="en-IE"/>
        </a:p>
      </dgm:t>
    </dgm:pt>
    <dgm:pt modelId="{2CCB804A-6ED4-4E20-8A6C-B427FA41295B}" type="sibTrans" cxnId="{2DC5C9DE-D1BE-4868-A7B3-EC8155FD0D85}">
      <dgm:prSet/>
      <dgm:spPr/>
      <dgm:t>
        <a:bodyPr/>
        <a:lstStyle/>
        <a:p>
          <a:endParaRPr lang="en-IE"/>
        </a:p>
      </dgm:t>
    </dgm:pt>
    <dgm:pt modelId="{E151F72A-B541-4575-8350-F3A863BEF435}">
      <dgm:prSet phldrT="[Text]" custT="1"/>
      <dgm:spPr/>
      <dgm:t>
        <a:bodyPr/>
        <a:lstStyle/>
        <a:p>
          <a:r>
            <a:rPr lang="en-IE" sz="1800" b="1" dirty="0">
              <a:solidFill>
                <a:schemeClr val="accent1">
                  <a:lumMod val="50000"/>
                </a:schemeClr>
              </a:solidFill>
            </a:rPr>
            <a:t>Patron requirements</a:t>
          </a:r>
        </a:p>
      </dgm:t>
    </dgm:pt>
    <dgm:pt modelId="{0A9A202C-E29B-4EC0-9DA8-18F90B49459B}" type="parTrans" cxnId="{5820B6C1-97FC-4422-9C20-9E75161AE305}">
      <dgm:prSet/>
      <dgm:spPr/>
      <dgm:t>
        <a:bodyPr/>
        <a:lstStyle/>
        <a:p>
          <a:endParaRPr lang="en-IE"/>
        </a:p>
      </dgm:t>
    </dgm:pt>
    <dgm:pt modelId="{7DCA0A0B-2A9F-4D24-B18E-DF22A0215F60}" type="sibTrans" cxnId="{5820B6C1-97FC-4422-9C20-9E75161AE305}">
      <dgm:prSet/>
      <dgm:spPr/>
      <dgm:t>
        <a:bodyPr/>
        <a:lstStyle/>
        <a:p>
          <a:endParaRPr lang="en-IE"/>
        </a:p>
      </dgm:t>
    </dgm:pt>
    <dgm:pt modelId="{A75EB9AC-565D-4106-8F27-2C4DAD6600E0}">
      <dgm:prSet phldrT="[Text]" custT="1"/>
      <dgm:spPr>
        <a:solidFill>
          <a:srgbClr val="E6594A"/>
        </a:solidFill>
      </dgm:spPr>
      <dgm:t>
        <a:bodyPr/>
        <a:lstStyle/>
        <a:p>
          <a:r>
            <a:rPr lang="en-IE" sz="1600" b="1" dirty="0">
              <a:solidFill>
                <a:schemeClr val="bg1"/>
              </a:solidFill>
            </a:rPr>
            <a:t>Achieve the board’s  administrative and educational objectives</a:t>
          </a:r>
        </a:p>
      </dgm:t>
    </dgm:pt>
    <dgm:pt modelId="{35D906EB-0ADB-4933-B210-D2236BE784B7}" type="parTrans" cxnId="{786F5514-C3F6-41DA-A983-BAE78E3E0C49}">
      <dgm:prSet/>
      <dgm:spPr/>
      <dgm:t>
        <a:bodyPr/>
        <a:lstStyle/>
        <a:p>
          <a:endParaRPr lang="en-IE"/>
        </a:p>
      </dgm:t>
    </dgm:pt>
    <dgm:pt modelId="{2AF0F0DA-903A-4ECE-B027-2DDB68FF3CF9}" type="sibTrans" cxnId="{786F5514-C3F6-41DA-A983-BAE78E3E0C49}">
      <dgm:prSet/>
      <dgm:spPr/>
      <dgm:t>
        <a:bodyPr/>
        <a:lstStyle/>
        <a:p>
          <a:endParaRPr lang="en-IE"/>
        </a:p>
      </dgm:t>
    </dgm:pt>
    <dgm:pt modelId="{E6EA5825-1ADC-4B3D-9E71-2945B815F015}">
      <dgm:prSet phldrT="[Text]" custT="1"/>
      <dgm:spPr/>
      <dgm:t>
        <a:bodyPr/>
        <a:lstStyle/>
        <a:p>
          <a:r>
            <a:rPr lang="en-IE" sz="1800" b="1" dirty="0">
              <a:solidFill>
                <a:schemeClr val="bg1"/>
              </a:solidFill>
            </a:rPr>
            <a:t>Maximise use of available resources</a:t>
          </a:r>
        </a:p>
      </dgm:t>
    </dgm:pt>
    <dgm:pt modelId="{4FC229C2-22D6-48ED-9E1B-F351C57AF6A1}" type="parTrans" cxnId="{DF55829D-BC52-497E-90C5-05F5B7E3F940}">
      <dgm:prSet/>
      <dgm:spPr/>
      <dgm:t>
        <a:bodyPr/>
        <a:lstStyle/>
        <a:p>
          <a:endParaRPr lang="en-IE"/>
        </a:p>
      </dgm:t>
    </dgm:pt>
    <dgm:pt modelId="{0D423126-B1B5-4055-A1D7-7A2CAFAAA2B4}" type="sibTrans" cxnId="{DF55829D-BC52-497E-90C5-05F5B7E3F940}">
      <dgm:prSet/>
      <dgm:spPr/>
      <dgm:t>
        <a:bodyPr/>
        <a:lstStyle/>
        <a:p>
          <a:endParaRPr lang="en-IE"/>
        </a:p>
      </dgm:t>
    </dgm:pt>
    <dgm:pt modelId="{201C1EAC-5018-40D8-B76B-1A0BC2AE4BDA}">
      <dgm:prSet phldrT="[Text]" custT="1"/>
      <dgm:spPr>
        <a:solidFill>
          <a:srgbClr val="6A557B"/>
        </a:solidFill>
      </dgm:spPr>
      <dgm:t>
        <a:bodyPr/>
        <a:lstStyle/>
        <a:p>
          <a:r>
            <a:rPr lang="en-IE" sz="1600" b="1" dirty="0">
              <a:solidFill>
                <a:schemeClr val="bg1"/>
              </a:solidFill>
            </a:rPr>
            <a:t>Assist the Principal and treasurer to manage the finance on a day to day basis</a:t>
          </a:r>
        </a:p>
      </dgm:t>
    </dgm:pt>
    <dgm:pt modelId="{28BF9935-0706-4F3D-9D81-38C2702B0D52}" type="parTrans" cxnId="{0607E4C6-5FCA-41C5-95D2-22417CC36B78}">
      <dgm:prSet/>
      <dgm:spPr/>
      <dgm:t>
        <a:bodyPr/>
        <a:lstStyle/>
        <a:p>
          <a:endParaRPr lang="en-IE"/>
        </a:p>
      </dgm:t>
    </dgm:pt>
    <dgm:pt modelId="{C5E1CC4D-871F-4D11-9545-E73D9A6E2A37}" type="sibTrans" cxnId="{0607E4C6-5FCA-41C5-95D2-22417CC36B78}">
      <dgm:prSet/>
      <dgm:spPr/>
      <dgm:t>
        <a:bodyPr/>
        <a:lstStyle/>
        <a:p>
          <a:endParaRPr lang="en-IE"/>
        </a:p>
      </dgm:t>
    </dgm:pt>
    <dgm:pt modelId="{3E4D1F49-F984-4F2B-9FD8-585D005B9FF6}" type="pres">
      <dgm:prSet presAssocID="{1DBCB492-D310-423A-AD33-9D565D0AD958}" presName="Name0" presStyleCnt="0">
        <dgm:presLayoutVars>
          <dgm:chMax val="1"/>
          <dgm:chPref val="1"/>
          <dgm:dir/>
          <dgm:animOne val="branch"/>
          <dgm:animLvl val="lvl"/>
        </dgm:presLayoutVars>
      </dgm:prSet>
      <dgm:spPr/>
    </dgm:pt>
    <dgm:pt modelId="{AF4923A8-7C3E-4F0B-B2F2-0A7BE90791CB}" type="pres">
      <dgm:prSet presAssocID="{2DA2504F-570B-42FC-A131-C87F2F37A948}" presName="Parent" presStyleLbl="node0" presStyleIdx="0" presStyleCnt="1" custScaleX="116135" custLinFactNeighborX="2090" custLinFactNeighborY="1812">
        <dgm:presLayoutVars>
          <dgm:chMax val="6"/>
          <dgm:chPref val="6"/>
        </dgm:presLayoutVars>
      </dgm:prSet>
      <dgm:spPr/>
    </dgm:pt>
    <dgm:pt modelId="{39B55850-9CD4-4FB2-B40C-6BBA6A31F21A}" type="pres">
      <dgm:prSet presAssocID="{D128EA46-BB30-49F2-9936-546DDBBD66F5}" presName="Accent1" presStyleCnt="0"/>
      <dgm:spPr/>
    </dgm:pt>
    <dgm:pt modelId="{7FD684EE-851B-40A2-96A5-70FB4508C596}" type="pres">
      <dgm:prSet presAssocID="{D128EA46-BB30-49F2-9936-546DDBBD66F5}" presName="Accent" presStyleLbl="bgShp" presStyleIdx="0" presStyleCnt="6"/>
      <dgm:spPr/>
    </dgm:pt>
    <dgm:pt modelId="{ABAC2209-4123-4337-AD93-F72D441FB19A}" type="pres">
      <dgm:prSet presAssocID="{D128EA46-BB30-49F2-9936-546DDBBD66F5}" presName="Child1" presStyleLbl="node1" presStyleIdx="0" presStyleCnt="6" custScaleX="120178" custScaleY="106644">
        <dgm:presLayoutVars>
          <dgm:chMax val="0"/>
          <dgm:chPref val="0"/>
          <dgm:bulletEnabled val="1"/>
        </dgm:presLayoutVars>
      </dgm:prSet>
      <dgm:spPr/>
    </dgm:pt>
    <dgm:pt modelId="{8CE4CE6C-C59B-4607-9D67-395B806FCBF0}" type="pres">
      <dgm:prSet presAssocID="{05F0FBC1-D413-4D7F-9523-A43A99584620}" presName="Accent2" presStyleCnt="0"/>
      <dgm:spPr/>
    </dgm:pt>
    <dgm:pt modelId="{4A41C4EA-DA56-4912-8DC2-7CBC2DB60B57}" type="pres">
      <dgm:prSet presAssocID="{05F0FBC1-D413-4D7F-9523-A43A99584620}" presName="Accent" presStyleLbl="bgShp" presStyleIdx="1" presStyleCnt="6"/>
      <dgm:spPr/>
    </dgm:pt>
    <dgm:pt modelId="{9E0866D7-1D9D-41C0-89CD-C0FF40C197EC}" type="pres">
      <dgm:prSet presAssocID="{05F0FBC1-D413-4D7F-9523-A43A99584620}" presName="Child2" presStyleLbl="node1" presStyleIdx="1" presStyleCnt="6" custScaleX="123744" custLinFactNeighborX="18739" custLinFactNeighborY="-3008">
        <dgm:presLayoutVars>
          <dgm:chMax val="0"/>
          <dgm:chPref val="0"/>
          <dgm:bulletEnabled val="1"/>
        </dgm:presLayoutVars>
      </dgm:prSet>
      <dgm:spPr/>
    </dgm:pt>
    <dgm:pt modelId="{F55EF0BB-1B5C-4082-B752-9A1DFC1A37A4}" type="pres">
      <dgm:prSet presAssocID="{E151F72A-B541-4575-8350-F3A863BEF435}" presName="Accent3" presStyleCnt="0"/>
      <dgm:spPr/>
    </dgm:pt>
    <dgm:pt modelId="{C766AAD5-0201-4AC9-9B72-BE6D6AD5A689}" type="pres">
      <dgm:prSet presAssocID="{E151F72A-B541-4575-8350-F3A863BEF435}" presName="Accent" presStyleLbl="bgShp" presStyleIdx="2" presStyleCnt="6"/>
      <dgm:spPr/>
    </dgm:pt>
    <dgm:pt modelId="{C815180E-6FCC-41DD-B55D-688C6408EB42}" type="pres">
      <dgm:prSet presAssocID="{E151F72A-B541-4575-8350-F3A863BEF435}" presName="Child3" presStyleLbl="node1" presStyleIdx="2" presStyleCnt="6" custScaleX="127425" custLinFactNeighborX="24241" custLinFactNeighborY="-1203">
        <dgm:presLayoutVars>
          <dgm:chMax val="0"/>
          <dgm:chPref val="0"/>
          <dgm:bulletEnabled val="1"/>
        </dgm:presLayoutVars>
      </dgm:prSet>
      <dgm:spPr/>
    </dgm:pt>
    <dgm:pt modelId="{74FAB3E5-CD39-4D2C-9188-506CB9F36BE7}" type="pres">
      <dgm:prSet presAssocID="{A75EB9AC-565D-4106-8F27-2C4DAD6600E0}" presName="Accent4" presStyleCnt="0"/>
      <dgm:spPr/>
    </dgm:pt>
    <dgm:pt modelId="{325123FC-822B-4C36-AFFD-D2DC21C66988}" type="pres">
      <dgm:prSet presAssocID="{A75EB9AC-565D-4106-8F27-2C4DAD6600E0}" presName="Accent" presStyleLbl="bgShp" presStyleIdx="3" presStyleCnt="6"/>
      <dgm:spPr/>
    </dgm:pt>
    <dgm:pt modelId="{B2D6C179-FB2A-4545-8BEB-6A0DB413E7ED}" type="pres">
      <dgm:prSet presAssocID="{A75EB9AC-565D-4106-8F27-2C4DAD6600E0}" presName="Child4" presStyleLbl="node1" presStyleIdx="3" presStyleCnt="6" custScaleX="132670">
        <dgm:presLayoutVars>
          <dgm:chMax val="0"/>
          <dgm:chPref val="0"/>
          <dgm:bulletEnabled val="1"/>
        </dgm:presLayoutVars>
      </dgm:prSet>
      <dgm:spPr/>
    </dgm:pt>
    <dgm:pt modelId="{B7F6884A-1983-4664-B937-5F3C37F787A9}" type="pres">
      <dgm:prSet presAssocID="{E6EA5825-1ADC-4B3D-9E71-2945B815F015}" presName="Accent5" presStyleCnt="0"/>
      <dgm:spPr/>
    </dgm:pt>
    <dgm:pt modelId="{E582F403-82AF-4378-B16B-331AC9A9932D}" type="pres">
      <dgm:prSet presAssocID="{E6EA5825-1ADC-4B3D-9E71-2945B815F015}" presName="Accent" presStyleLbl="bgShp" presStyleIdx="4" presStyleCnt="6"/>
      <dgm:spPr/>
    </dgm:pt>
    <dgm:pt modelId="{4089B2B5-DBDB-47EF-9A7E-E1117C87DDD2}" type="pres">
      <dgm:prSet presAssocID="{E6EA5825-1ADC-4B3D-9E71-2945B815F015}" presName="Child5" presStyleLbl="node1" presStyleIdx="4" presStyleCnt="6" custScaleX="130786" custLinFactNeighborX="-30191" custLinFactNeighborY="10830">
        <dgm:presLayoutVars>
          <dgm:chMax val="0"/>
          <dgm:chPref val="0"/>
          <dgm:bulletEnabled val="1"/>
        </dgm:presLayoutVars>
      </dgm:prSet>
      <dgm:spPr/>
    </dgm:pt>
    <dgm:pt modelId="{2AFAF731-D0C2-42A0-9614-C2EBE2E96DA8}" type="pres">
      <dgm:prSet presAssocID="{201C1EAC-5018-40D8-B76B-1A0BC2AE4BDA}" presName="Accent6" presStyleCnt="0"/>
      <dgm:spPr/>
    </dgm:pt>
    <dgm:pt modelId="{DD84E74A-F07B-467A-B182-0AFC1037F540}" type="pres">
      <dgm:prSet presAssocID="{201C1EAC-5018-40D8-B76B-1A0BC2AE4BDA}" presName="Accent" presStyleLbl="bgShp" presStyleIdx="5" presStyleCnt="6"/>
      <dgm:spPr/>
    </dgm:pt>
    <dgm:pt modelId="{0C4BF256-5EA2-494B-B9B3-9835EF79F48E}" type="pres">
      <dgm:prSet presAssocID="{201C1EAC-5018-40D8-B76B-1A0BC2AE4BDA}" presName="Child6" presStyleLbl="node1" presStyleIdx="5" presStyleCnt="6" custScaleX="126770" custScaleY="108466" custLinFactNeighborX="-24985">
        <dgm:presLayoutVars>
          <dgm:chMax val="0"/>
          <dgm:chPref val="0"/>
          <dgm:bulletEnabled val="1"/>
        </dgm:presLayoutVars>
      </dgm:prSet>
      <dgm:spPr/>
    </dgm:pt>
  </dgm:ptLst>
  <dgm:cxnLst>
    <dgm:cxn modelId="{786F5514-C3F6-41DA-A983-BAE78E3E0C49}" srcId="{2DA2504F-570B-42FC-A131-C87F2F37A948}" destId="{A75EB9AC-565D-4106-8F27-2C4DAD6600E0}" srcOrd="3" destOrd="0" parTransId="{35D906EB-0ADB-4933-B210-D2236BE784B7}" sibTransId="{2AF0F0DA-903A-4ECE-B027-2DDB68FF3CF9}"/>
    <dgm:cxn modelId="{0F580F20-6720-41E1-8243-D89CAF10CED8}" type="presOf" srcId="{E6EA5825-1ADC-4B3D-9E71-2945B815F015}" destId="{4089B2B5-DBDB-47EF-9A7E-E1117C87DDD2}" srcOrd="0" destOrd="0" presId="urn:microsoft.com/office/officeart/2011/layout/HexagonRadial"/>
    <dgm:cxn modelId="{676DD82F-C266-4946-A738-AE7796901136}" type="presOf" srcId="{D128EA46-BB30-49F2-9936-546DDBBD66F5}" destId="{ABAC2209-4123-4337-AD93-F72D441FB19A}" srcOrd="0" destOrd="0" presId="urn:microsoft.com/office/officeart/2011/layout/HexagonRadial"/>
    <dgm:cxn modelId="{6B021931-6759-4EF3-BFAF-FE99AEDA654E}" type="presOf" srcId="{201C1EAC-5018-40D8-B76B-1A0BC2AE4BDA}" destId="{0C4BF256-5EA2-494B-B9B3-9835EF79F48E}" srcOrd="0" destOrd="0" presId="urn:microsoft.com/office/officeart/2011/layout/HexagonRadial"/>
    <dgm:cxn modelId="{149C685D-508B-4166-ABEB-076784D688E7}" srcId="{2DA2504F-570B-42FC-A131-C87F2F37A948}" destId="{CA5121B4-978D-4531-8C64-7F1AE5F66FA0}" srcOrd="7" destOrd="0" parTransId="{92A2804B-A085-486E-95B9-2BA62A7844A4}" sibTransId="{42BA1315-7898-4BC8-8F36-500C38B54261}"/>
    <dgm:cxn modelId="{F5570C62-3106-420D-9BA7-1CD9B521D9FA}" srcId="{1DBCB492-D310-423A-AD33-9D565D0AD958}" destId="{2DA2504F-570B-42FC-A131-C87F2F37A948}" srcOrd="0" destOrd="0" parTransId="{9C4DEDF2-D5F1-4057-B021-2C9AFA187F90}" sibTransId="{7F3584EE-DEF4-4305-A8D1-4C1A866DCD60}"/>
    <dgm:cxn modelId="{E3C4506D-0913-4DF6-9884-1D25A0D50E94}" type="presOf" srcId="{1DBCB492-D310-423A-AD33-9D565D0AD958}" destId="{3E4D1F49-F984-4F2B-9FD8-585D005B9FF6}" srcOrd="0" destOrd="0" presId="urn:microsoft.com/office/officeart/2011/layout/HexagonRadial"/>
    <dgm:cxn modelId="{4C6CA37D-A678-45D9-9397-1E407B4566F0}" type="presOf" srcId="{A75EB9AC-565D-4106-8F27-2C4DAD6600E0}" destId="{B2D6C179-FB2A-4545-8BEB-6A0DB413E7ED}" srcOrd="0" destOrd="0" presId="urn:microsoft.com/office/officeart/2011/layout/HexagonRadial"/>
    <dgm:cxn modelId="{D839AF7F-87ED-41D5-A3AB-0FF4D091F432}" srcId="{2DA2504F-570B-42FC-A131-C87F2F37A948}" destId="{E8522672-6207-4228-B499-79736D738CBE}" srcOrd="8" destOrd="0" parTransId="{9D2C6601-0C58-417E-81BA-977346014680}" sibTransId="{B29A9FD5-FD3B-4F06-A562-A6A237452682}"/>
    <dgm:cxn modelId="{6311C296-5626-4980-97B6-480CD7995F49}" srcId="{2DA2504F-570B-42FC-A131-C87F2F37A948}" destId="{792A2D94-2F3B-40EC-9E9F-329C97913EEB}" srcOrd="10" destOrd="0" parTransId="{5412FC89-0E49-4A1B-B327-2D88ACD75A98}" sibTransId="{8AE37D3F-69B1-4CBA-8F04-7A357A45D877}"/>
    <dgm:cxn modelId="{DF55829D-BC52-497E-90C5-05F5B7E3F940}" srcId="{2DA2504F-570B-42FC-A131-C87F2F37A948}" destId="{E6EA5825-1ADC-4B3D-9E71-2945B815F015}" srcOrd="4" destOrd="0" parTransId="{4FC229C2-22D6-48ED-9E1B-F351C57AF6A1}" sibTransId="{0D423126-B1B5-4055-A1D7-7A2CAFAAA2B4}"/>
    <dgm:cxn modelId="{D4F0FDBA-03F2-4B48-B393-3C6C94456087}" type="presOf" srcId="{05F0FBC1-D413-4D7F-9523-A43A99584620}" destId="{9E0866D7-1D9D-41C0-89CD-C0FF40C197EC}" srcOrd="0" destOrd="0" presId="urn:microsoft.com/office/officeart/2011/layout/HexagonRadial"/>
    <dgm:cxn modelId="{5820B6C1-97FC-4422-9C20-9E75161AE305}" srcId="{2DA2504F-570B-42FC-A131-C87F2F37A948}" destId="{E151F72A-B541-4575-8350-F3A863BEF435}" srcOrd="2" destOrd="0" parTransId="{0A9A202C-E29B-4EC0-9DA8-18F90B49459B}" sibTransId="{7DCA0A0B-2A9F-4D24-B18E-DF22A0215F60}"/>
    <dgm:cxn modelId="{0607E4C6-5FCA-41C5-95D2-22417CC36B78}" srcId="{2DA2504F-570B-42FC-A131-C87F2F37A948}" destId="{201C1EAC-5018-40D8-B76B-1A0BC2AE4BDA}" srcOrd="5" destOrd="0" parTransId="{28BF9935-0706-4F3D-9D81-38C2702B0D52}" sibTransId="{C5E1CC4D-871F-4D11-9545-E73D9A6E2A37}"/>
    <dgm:cxn modelId="{ED941CD4-F080-44A0-9AB9-82AEAC78B64E}" type="presOf" srcId="{E151F72A-B541-4575-8350-F3A863BEF435}" destId="{C815180E-6FCC-41DD-B55D-688C6408EB42}" srcOrd="0" destOrd="0" presId="urn:microsoft.com/office/officeart/2011/layout/HexagonRadial"/>
    <dgm:cxn modelId="{E89885DC-0D8F-42A6-BA0B-201BECE3747D}" srcId="{2DA2504F-570B-42FC-A131-C87F2F37A948}" destId="{663684C8-E246-4E04-953F-1A26EA8DB1DC}" srcOrd="6" destOrd="0" parTransId="{B82157A9-0B2E-4C8B-890D-088F814FBF2C}" sibTransId="{E1363A99-0AA0-475E-945A-EB0764CBABCB}"/>
    <dgm:cxn modelId="{CF137ADD-1E96-449B-B1CE-89E788825276}" srcId="{2DA2504F-570B-42FC-A131-C87F2F37A948}" destId="{F90D25F9-8D90-454A-BC29-1BC6F7C285D7}" srcOrd="9" destOrd="0" parTransId="{7D53E0C3-B918-476F-B2FD-82BA0C9F9523}" sibTransId="{29AA1FE4-4002-4C6B-880E-76BC83C02016}"/>
    <dgm:cxn modelId="{2DC5C9DE-D1BE-4868-A7B3-EC8155FD0D85}" srcId="{2DA2504F-570B-42FC-A131-C87F2F37A948}" destId="{05F0FBC1-D413-4D7F-9523-A43A99584620}" srcOrd="1" destOrd="0" parTransId="{8527BA03-594F-4BCC-AAD8-906BD1C01F98}" sibTransId="{2CCB804A-6ED4-4E20-8A6C-B427FA41295B}"/>
    <dgm:cxn modelId="{E635DAE0-6C22-4E5E-863E-ACA1B5339C8B}" type="presOf" srcId="{2DA2504F-570B-42FC-A131-C87F2F37A948}" destId="{AF4923A8-7C3E-4F0B-B2F2-0A7BE90791CB}" srcOrd="0" destOrd="0" presId="urn:microsoft.com/office/officeart/2011/layout/HexagonRadial"/>
    <dgm:cxn modelId="{5FFC6BF8-DE7B-408A-9E04-B9E581141D0B}" srcId="{2DA2504F-570B-42FC-A131-C87F2F37A948}" destId="{D128EA46-BB30-49F2-9936-546DDBBD66F5}" srcOrd="0" destOrd="0" parTransId="{D700396F-35FC-4CC0-83E8-3278159F33AF}" sibTransId="{EA7054CD-0AAE-414B-BC11-435DF99CF06D}"/>
    <dgm:cxn modelId="{ECCCFAD3-811A-4998-A7C3-AED7B7635932}" type="presParOf" srcId="{3E4D1F49-F984-4F2B-9FD8-585D005B9FF6}" destId="{AF4923A8-7C3E-4F0B-B2F2-0A7BE90791CB}" srcOrd="0" destOrd="0" presId="urn:microsoft.com/office/officeart/2011/layout/HexagonRadial"/>
    <dgm:cxn modelId="{52352FE0-2560-484C-884D-20B10FB75BA0}" type="presParOf" srcId="{3E4D1F49-F984-4F2B-9FD8-585D005B9FF6}" destId="{39B55850-9CD4-4FB2-B40C-6BBA6A31F21A}" srcOrd="1" destOrd="0" presId="urn:microsoft.com/office/officeart/2011/layout/HexagonRadial"/>
    <dgm:cxn modelId="{326450CC-6D75-4A41-8A70-E1B55C4232CC}" type="presParOf" srcId="{39B55850-9CD4-4FB2-B40C-6BBA6A31F21A}" destId="{7FD684EE-851B-40A2-96A5-70FB4508C596}" srcOrd="0" destOrd="0" presId="urn:microsoft.com/office/officeart/2011/layout/HexagonRadial"/>
    <dgm:cxn modelId="{14A03BA0-8DB6-4F95-8305-652B87721C58}" type="presParOf" srcId="{3E4D1F49-F984-4F2B-9FD8-585D005B9FF6}" destId="{ABAC2209-4123-4337-AD93-F72D441FB19A}" srcOrd="2" destOrd="0" presId="urn:microsoft.com/office/officeart/2011/layout/HexagonRadial"/>
    <dgm:cxn modelId="{DAD9EEBB-A549-48FB-897C-179C5D397C21}" type="presParOf" srcId="{3E4D1F49-F984-4F2B-9FD8-585D005B9FF6}" destId="{8CE4CE6C-C59B-4607-9D67-395B806FCBF0}" srcOrd="3" destOrd="0" presId="urn:microsoft.com/office/officeart/2011/layout/HexagonRadial"/>
    <dgm:cxn modelId="{6442BFFC-ACCC-4732-977F-4D68CD4D6095}" type="presParOf" srcId="{8CE4CE6C-C59B-4607-9D67-395B806FCBF0}" destId="{4A41C4EA-DA56-4912-8DC2-7CBC2DB60B57}" srcOrd="0" destOrd="0" presId="urn:microsoft.com/office/officeart/2011/layout/HexagonRadial"/>
    <dgm:cxn modelId="{BF70ED9C-8000-4B34-A7D0-27D6C6193DBB}" type="presParOf" srcId="{3E4D1F49-F984-4F2B-9FD8-585D005B9FF6}" destId="{9E0866D7-1D9D-41C0-89CD-C0FF40C197EC}" srcOrd="4" destOrd="0" presId="urn:microsoft.com/office/officeart/2011/layout/HexagonRadial"/>
    <dgm:cxn modelId="{2B14FA37-87F0-429C-A8A8-6C54C38B1644}" type="presParOf" srcId="{3E4D1F49-F984-4F2B-9FD8-585D005B9FF6}" destId="{F55EF0BB-1B5C-4082-B752-9A1DFC1A37A4}" srcOrd="5" destOrd="0" presId="urn:microsoft.com/office/officeart/2011/layout/HexagonRadial"/>
    <dgm:cxn modelId="{442ABC81-2D21-4444-ADED-EDD8DB864694}" type="presParOf" srcId="{F55EF0BB-1B5C-4082-B752-9A1DFC1A37A4}" destId="{C766AAD5-0201-4AC9-9B72-BE6D6AD5A689}" srcOrd="0" destOrd="0" presId="urn:microsoft.com/office/officeart/2011/layout/HexagonRadial"/>
    <dgm:cxn modelId="{76EA7E9C-6604-40E8-AECF-BF69ECB89777}" type="presParOf" srcId="{3E4D1F49-F984-4F2B-9FD8-585D005B9FF6}" destId="{C815180E-6FCC-41DD-B55D-688C6408EB42}" srcOrd="6" destOrd="0" presId="urn:microsoft.com/office/officeart/2011/layout/HexagonRadial"/>
    <dgm:cxn modelId="{41724561-672F-47F2-AB96-0987D13E92D7}" type="presParOf" srcId="{3E4D1F49-F984-4F2B-9FD8-585D005B9FF6}" destId="{74FAB3E5-CD39-4D2C-9188-506CB9F36BE7}" srcOrd="7" destOrd="0" presId="urn:microsoft.com/office/officeart/2011/layout/HexagonRadial"/>
    <dgm:cxn modelId="{DDE5B86D-61A7-45D7-939C-7922F86CB12F}" type="presParOf" srcId="{74FAB3E5-CD39-4D2C-9188-506CB9F36BE7}" destId="{325123FC-822B-4C36-AFFD-D2DC21C66988}" srcOrd="0" destOrd="0" presId="urn:microsoft.com/office/officeart/2011/layout/HexagonRadial"/>
    <dgm:cxn modelId="{49BEE284-C048-4251-9352-24FB5AF4D66B}" type="presParOf" srcId="{3E4D1F49-F984-4F2B-9FD8-585D005B9FF6}" destId="{B2D6C179-FB2A-4545-8BEB-6A0DB413E7ED}" srcOrd="8" destOrd="0" presId="urn:microsoft.com/office/officeart/2011/layout/HexagonRadial"/>
    <dgm:cxn modelId="{6C7DA50F-E506-4F8F-B4E9-23A9D6A641AD}" type="presParOf" srcId="{3E4D1F49-F984-4F2B-9FD8-585D005B9FF6}" destId="{B7F6884A-1983-4664-B937-5F3C37F787A9}" srcOrd="9" destOrd="0" presId="urn:microsoft.com/office/officeart/2011/layout/HexagonRadial"/>
    <dgm:cxn modelId="{257CBADD-9BCD-42A0-BBB1-445A023AEFE4}" type="presParOf" srcId="{B7F6884A-1983-4664-B937-5F3C37F787A9}" destId="{E582F403-82AF-4378-B16B-331AC9A9932D}" srcOrd="0" destOrd="0" presId="urn:microsoft.com/office/officeart/2011/layout/HexagonRadial"/>
    <dgm:cxn modelId="{C86FECA0-69E8-4E70-866A-ADA710328A2F}" type="presParOf" srcId="{3E4D1F49-F984-4F2B-9FD8-585D005B9FF6}" destId="{4089B2B5-DBDB-47EF-9A7E-E1117C87DDD2}" srcOrd="10" destOrd="0" presId="urn:microsoft.com/office/officeart/2011/layout/HexagonRadial"/>
    <dgm:cxn modelId="{387AFF61-AAF5-47C9-9951-D2C75BCF3660}" type="presParOf" srcId="{3E4D1F49-F984-4F2B-9FD8-585D005B9FF6}" destId="{2AFAF731-D0C2-42A0-9614-C2EBE2E96DA8}" srcOrd="11" destOrd="0" presId="urn:microsoft.com/office/officeart/2011/layout/HexagonRadial"/>
    <dgm:cxn modelId="{83A2577F-92CB-4CEC-885E-A460A979D160}" type="presParOf" srcId="{2AFAF731-D0C2-42A0-9614-C2EBE2E96DA8}" destId="{DD84E74A-F07B-467A-B182-0AFC1037F540}" srcOrd="0" destOrd="0" presId="urn:microsoft.com/office/officeart/2011/layout/HexagonRadial"/>
    <dgm:cxn modelId="{2029008A-82FA-42D5-AE73-67F5D5E085E1}" type="presParOf" srcId="{3E4D1F49-F984-4F2B-9FD8-585D005B9FF6}" destId="{0C4BF256-5EA2-494B-B9B3-9835EF79F48E}" srcOrd="12"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3BEDDF3-0E02-4136-B672-5AB9955051D3}"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A93FCB5A-47E7-4D8D-A073-7869C4606A11}">
      <dgm:prSet custT="1"/>
      <dgm:spPr/>
      <dgm:t>
        <a:bodyPr/>
        <a:lstStyle/>
        <a:p>
          <a:pPr>
            <a:lnSpc>
              <a:spcPct val="100000"/>
            </a:lnSpc>
            <a:defRPr cap="all"/>
          </a:pPr>
          <a:r>
            <a:rPr lang="en-IE" sz="2000" b="1" dirty="0">
              <a:solidFill>
                <a:srgbClr val="7030A0"/>
              </a:solidFill>
            </a:rPr>
            <a:t>The final annual accounts for the previous year prepared by the external accountant</a:t>
          </a:r>
          <a:r>
            <a:rPr lang="en-US" sz="2000" b="0" i="0" dirty="0"/>
            <a:t>​</a:t>
          </a:r>
          <a:endParaRPr lang="en-US" sz="2000" dirty="0"/>
        </a:p>
      </dgm:t>
    </dgm:pt>
    <dgm:pt modelId="{4892691F-07E5-41E9-9F09-802C86086BCE}" type="parTrans" cxnId="{54893192-42CD-485A-8FEB-EA31B5205D1C}">
      <dgm:prSet/>
      <dgm:spPr/>
      <dgm:t>
        <a:bodyPr/>
        <a:lstStyle/>
        <a:p>
          <a:endParaRPr lang="en-US"/>
        </a:p>
      </dgm:t>
    </dgm:pt>
    <dgm:pt modelId="{6D873A0E-D56C-4959-8661-B5BA298F4BBD}" type="sibTrans" cxnId="{54893192-42CD-485A-8FEB-EA31B5205D1C}">
      <dgm:prSet/>
      <dgm:spPr/>
      <dgm:t>
        <a:bodyPr/>
        <a:lstStyle/>
        <a:p>
          <a:endParaRPr lang="en-US"/>
        </a:p>
      </dgm:t>
    </dgm:pt>
    <dgm:pt modelId="{9645452A-E53E-4C95-AD62-8F49E0108F1D}">
      <dgm:prSet custT="1"/>
      <dgm:spPr/>
      <dgm:t>
        <a:bodyPr/>
        <a:lstStyle/>
        <a:p>
          <a:pPr>
            <a:lnSpc>
              <a:spcPct val="100000"/>
            </a:lnSpc>
            <a:defRPr cap="all"/>
          </a:pPr>
          <a:r>
            <a:rPr lang="en-US" sz="2000" b="1" i="0" dirty="0">
              <a:solidFill>
                <a:srgbClr val="7030A0"/>
              </a:solidFill>
            </a:rPr>
            <a:t>Enrolment data for next year</a:t>
          </a:r>
          <a:endParaRPr lang="en-US" sz="2000" b="1" dirty="0">
            <a:solidFill>
              <a:srgbClr val="7030A0"/>
            </a:solidFill>
          </a:endParaRPr>
        </a:p>
      </dgm:t>
    </dgm:pt>
    <dgm:pt modelId="{C97EDC02-61FE-4D0D-A272-ACDAFA13F926}" type="parTrans" cxnId="{21F2E656-94C4-42E2-8A63-68254FC6BA10}">
      <dgm:prSet/>
      <dgm:spPr/>
      <dgm:t>
        <a:bodyPr/>
        <a:lstStyle/>
        <a:p>
          <a:endParaRPr lang="en-US"/>
        </a:p>
      </dgm:t>
    </dgm:pt>
    <dgm:pt modelId="{00D5F971-8517-4B28-9FF6-081B7027D673}" type="sibTrans" cxnId="{21F2E656-94C4-42E2-8A63-68254FC6BA10}">
      <dgm:prSet/>
      <dgm:spPr/>
      <dgm:t>
        <a:bodyPr/>
        <a:lstStyle/>
        <a:p>
          <a:endParaRPr lang="en-US"/>
        </a:p>
      </dgm:t>
    </dgm:pt>
    <dgm:pt modelId="{665F8803-7A7E-45E4-947C-73CDD384ED17}">
      <dgm:prSet custT="1"/>
      <dgm:spPr/>
      <dgm:t>
        <a:bodyPr/>
        <a:lstStyle/>
        <a:p>
          <a:pPr>
            <a:lnSpc>
              <a:spcPct val="100000"/>
            </a:lnSpc>
            <a:defRPr cap="all"/>
          </a:pPr>
          <a:r>
            <a:rPr lang="en-GB" sz="2000" b="1" i="0" dirty="0">
              <a:solidFill>
                <a:srgbClr val="7030A0"/>
              </a:solidFill>
            </a:rPr>
            <a:t>Year to date actual versus budget report</a:t>
          </a:r>
          <a:endParaRPr lang="en-US" sz="2000" b="1" dirty="0">
            <a:solidFill>
              <a:srgbClr val="7030A0"/>
            </a:solidFill>
          </a:endParaRPr>
        </a:p>
      </dgm:t>
    </dgm:pt>
    <dgm:pt modelId="{6E05E943-C872-43F3-BEF6-D61A3B517755}" type="parTrans" cxnId="{A26875ED-587E-4309-BECC-B7344BF0BC72}">
      <dgm:prSet/>
      <dgm:spPr/>
      <dgm:t>
        <a:bodyPr/>
        <a:lstStyle/>
        <a:p>
          <a:endParaRPr lang="en-US"/>
        </a:p>
      </dgm:t>
    </dgm:pt>
    <dgm:pt modelId="{803DBE6E-CD78-430B-B184-9B187CE18706}" type="sibTrans" cxnId="{A26875ED-587E-4309-BECC-B7344BF0BC72}">
      <dgm:prSet/>
      <dgm:spPr/>
      <dgm:t>
        <a:bodyPr/>
        <a:lstStyle/>
        <a:p>
          <a:endParaRPr lang="en-US"/>
        </a:p>
      </dgm:t>
    </dgm:pt>
    <dgm:pt modelId="{C81FFF11-472B-4010-9BD1-E79E37C9BA49}">
      <dgm:prSet custT="1"/>
      <dgm:spPr/>
      <dgm:t>
        <a:bodyPr/>
        <a:lstStyle/>
        <a:p>
          <a:pPr>
            <a:lnSpc>
              <a:spcPct val="100000"/>
            </a:lnSpc>
            <a:defRPr cap="all"/>
          </a:pPr>
          <a:r>
            <a:rPr lang="en-IE" sz="2000" b="1" dirty="0">
              <a:solidFill>
                <a:srgbClr val="7030A0"/>
              </a:solidFill>
            </a:rPr>
            <a:t>Planned spending for next year</a:t>
          </a:r>
          <a:endParaRPr lang="en-US" sz="2000" b="1" dirty="0">
            <a:solidFill>
              <a:srgbClr val="7030A0"/>
            </a:solidFill>
          </a:endParaRPr>
        </a:p>
      </dgm:t>
    </dgm:pt>
    <dgm:pt modelId="{7259EC4D-0A39-492C-8852-8C7701683E47}" type="parTrans" cxnId="{91D39DDF-5A23-4718-817F-91E092629ECE}">
      <dgm:prSet/>
      <dgm:spPr/>
      <dgm:t>
        <a:bodyPr/>
        <a:lstStyle/>
        <a:p>
          <a:endParaRPr lang="en-US"/>
        </a:p>
      </dgm:t>
    </dgm:pt>
    <dgm:pt modelId="{55F5464C-40EF-4E41-9E01-F4BA9FDDD64B}" type="sibTrans" cxnId="{91D39DDF-5A23-4718-817F-91E092629ECE}">
      <dgm:prSet/>
      <dgm:spPr/>
      <dgm:t>
        <a:bodyPr/>
        <a:lstStyle/>
        <a:p>
          <a:endParaRPr lang="en-US"/>
        </a:p>
      </dgm:t>
    </dgm:pt>
    <dgm:pt modelId="{EAC98037-3091-4918-92EF-71E29AC7913D}">
      <dgm:prSet custT="1"/>
      <dgm:spPr/>
      <dgm:t>
        <a:bodyPr/>
        <a:lstStyle/>
        <a:p>
          <a:pPr>
            <a:lnSpc>
              <a:spcPct val="100000"/>
            </a:lnSpc>
            <a:defRPr cap="all"/>
          </a:pPr>
          <a:r>
            <a:rPr lang="en-IE" sz="2000" b="1" i="0" dirty="0">
              <a:solidFill>
                <a:srgbClr val="7030A0"/>
              </a:solidFill>
            </a:rPr>
            <a:t>Not an exact science!</a:t>
          </a:r>
          <a:endParaRPr lang="en-US" sz="2000" b="1" dirty="0">
            <a:solidFill>
              <a:srgbClr val="7030A0"/>
            </a:solidFill>
          </a:endParaRPr>
        </a:p>
      </dgm:t>
    </dgm:pt>
    <dgm:pt modelId="{289F5AFE-6732-4256-B31E-E5027E4240FF}" type="parTrans" cxnId="{59C24A9B-F9D2-4CA5-9D64-21FC66AE909B}">
      <dgm:prSet/>
      <dgm:spPr/>
      <dgm:t>
        <a:bodyPr/>
        <a:lstStyle/>
        <a:p>
          <a:endParaRPr lang="en-US"/>
        </a:p>
      </dgm:t>
    </dgm:pt>
    <dgm:pt modelId="{6274B021-2161-4DCD-BF9C-9775E24FC821}" type="sibTrans" cxnId="{59C24A9B-F9D2-4CA5-9D64-21FC66AE909B}">
      <dgm:prSet/>
      <dgm:spPr/>
      <dgm:t>
        <a:bodyPr/>
        <a:lstStyle/>
        <a:p>
          <a:endParaRPr lang="en-US"/>
        </a:p>
      </dgm:t>
    </dgm:pt>
    <dgm:pt modelId="{BE3ABD8E-C287-4FEF-83EE-7748078E2264}" type="pres">
      <dgm:prSet presAssocID="{13BEDDF3-0E02-4136-B672-5AB9955051D3}" presName="root" presStyleCnt="0">
        <dgm:presLayoutVars>
          <dgm:dir/>
          <dgm:resizeHandles val="exact"/>
        </dgm:presLayoutVars>
      </dgm:prSet>
      <dgm:spPr/>
    </dgm:pt>
    <dgm:pt modelId="{4B2DFFDE-E09B-4647-8181-6D4A6E35015A}" type="pres">
      <dgm:prSet presAssocID="{A93FCB5A-47E7-4D8D-A073-7869C4606A11}" presName="compNode" presStyleCnt="0"/>
      <dgm:spPr/>
    </dgm:pt>
    <dgm:pt modelId="{12693872-4A08-4E9B-895F-8B3939CD4032}" type="pres">
      <dgm:prSet presAssocID="{A93FCB5A-47E7-4D8D-A073-7869C4606A11}" presName="iconBgRect" presStyleLbl="bgShp" presStyleIdx="0" presStyleCnt="5"/>
      <dgm:spPr/>
    </dgm:pt>
    <dgm:pt modelId="{920F79F5-E3BE-41CC-9B54-A5E1386BB64F}" type="pres">
      <dgm:prSet presAssocID="{A93FCB5A-47E7-4D8D-A073-7869C4606A1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pward trend"/>
        </a:ext>
      </dgm:extLst>
    </dgm:pt>
    <dgm:pt modelId="{95167D37-8303-4094-A26E-80C147C46617}" type="pres">
      <dgm:prSet presAssocID="{A93FCB5A-47E7-4D8D-A073-7869C4606A11}" presName="spaceRect" presStyleCnt="0"/>
      <dgm:spPr/>
    </dgm:pt>
    <dgm:pt modelId="{8BD6DA6A-1CB7-430C-A025-341AA9D57570}" type="pres">
      <dgm:prSet presAssocID="{A93FCB5A-47E7-4D8D-A073-7869C4606A11}" presName="textRect" presStyleLbl="revTx" presStyleIdx="0" presStyleCnt="5">
        <dgm:presLayoutVars>
          <dgm:chMax val="1"/>
          <dgm:chPref val="1"/>
        </dgm:presLayoutVars>
      </dgm:prSet>
      <dgm:spPr/>
    </dgm:pt>
    <dgm:pt modelId="{F8B3B214-3A31-4F9B-9820-C385190F2AF8}" type="pres">
      <dgm:prSet presAssocID="{6D873A0E-D56C-4959-8661-B5BA298F4BBD}" presName="sibTrans" presStyleCnt="0"/>
      <dgm:spPr/>
    </dgm:pt>
    <dgm:pt modelId="{48FFC3C0-46FC-4B14-90DA-8CD77C3B633A}" type="pres">
      <dgm:prSet presAssocID="{9645452A-E53E-4C95-AD62-8F49E0108F1D}" presName="compNode" presStyleCnt="0"/>
      <dgm:spPr/>
    </dgm:pt>
    <dgm:pt modelId="{441978B7-91A6-433E-A29D-0D3112B588E1}" type="pres">
      <dgm:prSet presAssocID="{9645452A-E53E-4C95-AD62-8F49E0108F1D}" presName="iconBgRect" presStyleLbl="bgShp" presStyleIdx="1" presStyleCnt="5"/>
      <dgm:spPr/>
    </dgm:pt>
    <dgm:pt modelId="{01FF00FB-D66B-4379-8795-748C41145AFC}" type="pres">
      <dgm:prSet presAssocID="{9645452A-E53E-4C95-AD62-8F49E0108F1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AA2C6ECE-A5B8-4AB3-933F-716398CC8A6C}" type="pres">
      <dgm:prSet presAssocID="{9645452A-E53E-4C95-AD62-8F49E0108F1D}" presName="spaceRect" presStyleCnt="0"/>
      <dgm:spPr/>
    </dgm:pt>
    <dgm:pt modelId="{40708C07-9ECB-44F6-915D-DF21C50730D8}" type="pres">
      <dgm:prSet presAssocID="{9645452A-E53E-4C95-AD62-8F49E0108F1D}" presName="textRect" presStyleLbl="revTx" presStyleIdx="1" presStyleCnt="5">
        <dgm:presLayoutVars>
          <dgm:chMax val="1"/>
          <dgm:chPref val="1"/>
        </dgm:presLayoutVars>
      </dgm:prSet>
      <dgm:spPr/>
    </dgm:pt>
    <dgm:pt modelId="{29CA5925-B2F7-464A-A3B5-8DED5B578A42}" type="pres">
      <dgm:prSet presAssocID="{00D5F971-8517-4B28-9FF6-081B7027D673}" presName="sibTrans" presStyleCnt="0"/>
      <dgm:spPr/>
    </dgm:pt>
    <dgm:pt modelId="{4ABFE880-D96F-4597-83CA-C9070EE9F837}" type="pres">
      <dgm:prSet presAssocID="{665F8803-7A7E-45E4-947C-73CDD384ED17}" presName="compNode" presStyleCnt="0"/>
      <dgm:spPr/>
    </dgm:pt>
    <dgm:pt modelId="{1779049D-2CFD-40FA-8CD9-47E24BE082DA}" type="pres">
      <dgm:prSet presAssocID="{665F8803-7A7E-45E4-947C-73CDD384ED17}" presName="iconBgRect" presStyleLbl="bgShp" presStyleIdx="2" presStyleCnt="5"/>
      <dgm:spPr/>
    </dgm:pt>
    <dgm:pt modelId="{F7E3190D-EDA0-4C58-9CCB-FBD6671F7DBE}" type="pres">
      <dgm:prSet presAssocID="{665F8803-7A7E-45E4-947C-73CDD384ED1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humbs Up Sign"/>
        </a:ext>
      </dgm:extLst>
    </dgm:pt>
    <dgm:pt modelId="{FE770BDB-EBED-4092-B5B8-86721CED2B23}" type="pres">
      <dgm:prSet presAssocID="{665F8803-7A7E-45E4-947C-73CDD384ED17}" presName="spaceRect" presStyleCnt="0"/>
      <dgm:spPr/>
    </dgm:pt>
    <dgm:pt modelId="{D5086994-33DB-4B30-8D20-B422CE3CFA1D}" type="pres">
      <dgm:prSet presAssocID="{665F8803-7A7E-45E4-947C-73CDD384ED17}" presName="textRect" presStyleLbl="revTx" presStyleIdx="2" presStyleCnt="5">
        <dgm:presLayoutVars>
          <dgm:chMax val="1"/>
          <dgm:chPref val="1"/>
        </dgm:presLayoutVars>
      </dgm:prSet>
      <dgm:spPr/>
    </dgm:pt>
    <dgm:pt modelId="{20E1462B-58BB-4A88-B143-1CD65B9E0891}" type="pres">
      <dgm:prSet presAssocID="{803DBE6E-CD78-430B-B184-9B187CE18706}" presName="sibTrans" presStyleCnt="0"/>
      <dgm:spPr/>
    </dgm:pt>
    <dgm:pt modelId="{6B2139A6-8B39-4929-8800-7B9E9C569937}" type="pres">
      <dgm:prSet presAssocID="{C81FFF11-472B-4010-9BD1-E79E37C9BA49}" presName="compNode" presStyleCnt="0"/>
      <dgm:spPr/>
    </dgm:pt>
    <dgm:pt modelId="{B73B5CA1-D9FB-4ABF-9F39-3B82E23B63E0}" type="pres">
      <dgm:prSet presAssocID="{C81FFF11-472B-4010-9BD1-E79E37C9BA49}" presName="iconBgRect" presStyleLbl="bgShp" presStyleIdx="3" presStyleCnt="5"/>
      <dgm:spPr/>
    </dgm:pt>
    <dgm:pt modelId="{D6AF2601-B7E2-47D8-8B3C-5235F909C761}" type="pres">
      <dgm:prSet presAssocID="{C81FFF11-472B-4010-9BD1-E79E37C9BA4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oney"/>
        </a:ext>
      </dgm:extLst>
    </dgm:pt>
    <dgm:pt modelId="{8C493462-2749-4B89-BC9C-7BF2DCD38A51}" type="pres">
      <dgm:prSet presAssocID="{C81FFF11-472B-4010-9BD1-E79E37C9BA49}" presName="spaceRect" presStyleCnt="0"/>
      <dgm:spPr/>
    </dgm:pt>
    <dgm:pt modelId="{85FFF44F-F302-41CE-81CA-ADE54DD344F5}" type="pres">
      <dgm:prSet presAssocID="{C81FFF11-472B-4010-9BD1-E79E37C9BA49}" presName="textRect" presStyleLbl="revTx" presStyleIdx="3" presStyleCnt="5">
        <dgm:presLayoutVars>
          <dgm:chMax val="1"/>
          <dgm:chPref val="1"/>
        </dgm:presLayoutVars>
      </dgm:prSet>
      <dgm:spPr/>
    </dgm:pt>
    <dgm:pt modelId="{03EF7EA7-DD8F-4CF6-85E3-C85873969754}" type="pres">
      <dgm:prSet presAssocID="{55F5464C-40EF-4E41-9E01-F4BA9FDDD64B}" presName="sibTrans" presStyleCnt="0"/>
      <dgm:spPr/>
    </dgm:pt>
    <dgm:pt modelId="{69F9AE25-21C8-4B4C-A1C7-699302B94C9C}" type="pres">
      <dgm:prSet presAssocID="{EAC98037-3091-4918-92EF-71E29AC7913D}" presName="compNode" presStyleCnt="0"/>
      <dgm:spPr/>
    </dgm:pt>
    <dgm:pt modelId="{67D04663-86E1-4141-8AE5-4B6E0E085DD2}" type="pres">
      <dgm:prSet presAssocID="{EAC98037-3091-4918-92EF-71E29AC7913D}" presName="iconBgRect" presStyleLbl="bgShp" presStyleIdx="4" presStyleCnt="5"/>
      <dgm:spPr/>
    </dgm:pt>
    <dgm:pt modelId="{61A42EF3-928F-41D7-9BA4-ED9C71DE472A}" type="pres">
      <dgm:prSet presAssocID="{EAC98037-3091-4918-92EF-71E29AC7913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icroscope"/>
        </a:ext>
      </dgm:extLst>
    </dgm:pt>
    <dgm:pt modelId="{607333A9-EE94-45AC-957B-971F1B1B794F}" type="pres">
      <dgm:prSet presAssocID="{EAC98037-3091-4918-92EF-71E29AC7913D}" presName="spaceRect" presStyleCnt="0"/>
      <dgm:spPr/>
    </dgm:pt>
    <dgm:pt modelId="{E9D70CCB-B06E-477B-8F12-0C33DBECBCB5}" type="pres">
      <dgm:prSet presAssocID="{EAC98037-3091-4918-92EF-71E29AC7913D}" presName="textRect" presStyleLbl="revTx" presStyleIdx="4" presStyleCnt="5">
        <dgm:presLayoutVars>
          <dgm:chMax val="1"/>
          <dgm:chPref val="1"/>
        </dgm:presLayoutVars>
      </dgm:prSet>
      <dgm:spPr/>
    </dgm:pt>
  </dgm:ptLst>
  <dgm:cxnLst>
    <dgm:cxn modelId="{694C8D08-D8ED-4BAF-81BF-248BE456DD0B}" type="presOf" srcId="{9645452A-E53E-4C95-AD62-8F49E0108F1D}" destId="{40708C07-9ECB-44F6-915D-DF21C50730D8}" srcOrd="0" destOrd="0" presId="urn:microsoft.com/office/officeart/2018/5/layout/IconCircleLabelList"/>
    <dgm:cxn modelId="{6C80F109-98A9-4423-BDDB-338DE6A67DE7}" type="presOf" srcId="{C81FFF11-472B-4010-9BD1-E79E37C9BA49}" destId="{85FFF44F-F302-41CE-81CA-ADE54DD344F5}" srcOrd="0" destOrd="0" presId="urn:microsoft.com/office/officeart/2018/5/layout/IconCircleLabelList"/>
    <dgm:cxn modelId="{8375B164-BB16-414B-A662-6755B1591FF2}" type="presOf" srcId="{EAC98037-3091-4918-92EF-71E29AC7913D}" destId="{E9D70CCB-B06E-477B-8F12-0C33DBECBCB5}" srcOrd="0" destOrd="0" presId="urn:microsoft.com/office/officeart/2018/5/layout/IconCircleLabelList"/>
    <dgm:cxn modelId="{170BE571-E424-4F49-934D-962E6136CCAE}" type="presOf" srcId="{A93FCB5A-47E7-4D8D-A073-7869C4606A11}" destId="{8BD6DA6A-1CB7-430C-A025-341AA9D57570}" srcOrd="0" destOrd="0" presId="urn:microsoft.com/office/officeart/2018/5/layout/IconCircleLabelList"/>
    <dgm:cxn modelId="{21F2E656-94C4-42E2-8A63-68254FC6BA10}" srcId="{13BEDDF3-0E02-4136-B672-5AB9955051D3}" destId="{9645452A-E53E-4C95-AD62-8F49E0108F1D}" srcOrd="1" destOrd="0" parTransId="{C97EDC02-61FE-4D0D-A272-ACDAFA13F926}" sibTransId="{00D5F971-8517-4B28-9FF6-081B7027D673}"/>
    <dgm:cxn modelId="{A4264C8D-A2ED-4F67-953B-1F594F79C514}" type="presOf" srcId="{13BEDDF3-0E02-4136-B672-5AB9955051D3}" destId="{BE3ABD8E-C287-4FEF-83EE-7748078E2264}" srcOrd="0" destOrd="0" presId="urn:microsoft.com/office/officeart/2018/5/layout/IconCircleLabelList"/>
    <dgm:cxn modelId="{54893192-42CD-485A-8FEB-EA31B5205D1C}" srcId="{13BEDDF3-0E02-4136-B672-5AB9955051D3}" destId="{A93FCB5A-47E7-4D8D-A073-7869C4606A11}" srcOrd="0" destOrd="0" parTransId="{4892691F-07E5-41E9-9F09-802C86086BCE}" sibTransId="{6D873A0E-D56C-4959-8661-B5BA298F4BBD}"/>
    <dgm:cxn modelId="{59C24A9B-F9D2-4CA5-9D64-21FC66AE909B}" srcId="{13BEDDF3-0E02-4136-B672-5AB9955051D3}" destId="{EAC98037-3091-4918-92EF-71E29AC7913D}" srcOrd="4" destOrd="0" parTransId="{289F5AFE-6732-4256-B31E-E5027E4240FF}" sibTransId="{6274B021-2161-4DCD-BF9C-9775E24FC821}"/>
    <dgm:cxn modelId="{91D39DDF-5A23-4718-817F-91E092629ECE}" srcId="{13BEDDF3-0E02-4136-B672-5AB9955051D3}" destId="{C81FFF11-472B-4010-9BD1-E79E37C9BA49}" srcOrd="3" destOrd="0" parTransId="{7259EC4D-0A39-492C-8852-8C7701683E47}" sibTransId="{55F5464C-40EF-4E41-9E01-F4BA9FDDD64B}"/>
    <dgm:cxn modelId="{A26875ED-587E-4309-BECC-B7344BF0BC72}" srcId="{13BEDDF3-0E02-4136-B672-5AB9955051D3}" destId="{665F8803-7A7E-45E4-947C-73CDD384ED17}" srcOrd="2" destOrd="0" parTransId="{6E05E943-C872-43F3-BEF6-D61A3B517755}" sibTransId="{803DBE6E-CD78-430B-B184-9B187CE18706}"/>
    <dgm:cxn modelId="{3BE00CFD-1516-4A8C-A263-1132FBD1336E}" type="presOf" srcId="{665F8803-7A7E-45E4-947C-73CDD384ED17}" destId="{D5086994-33DB-4B30-8D20-B422CE3CFA1D}" srcOrd="0" destOrd="0" presId="urn:microsoft.com/office/officeart/2018/5/layout/IconCircleLabelList"/>
    <dgm:cxn modelId="{8633C990-482F-46AA-8A50-B9BC60644FC1}" type="presParOf" srcId="{BE3ABD8E-C287-4FEF-83EE-7748078E2264}" destId="{4B2DFFDE-E09B-4647-8181-6D4A6E35015A}" srcOrd="0" destOrd="0" presId="urn:microsoft.com/office/officeart/2018/5/layout/IconCircleLabelList"/>
    <dgm:cxn modelId="{C2715F37-0A19-47B8-9495-F39E930020FB}" type="presParOf" srcId="{4B2DFFDE-E09B-4647-8181-6D4A6E35015A}" destId="{12693872-4A08-4E9B-895F-8B3939CD4032}" srcOrd="0" destOrd="0" presId="urn:microsoft.com/office/officeart/2018/5/layout/IconCircleLabelList"/>
    <dgm:cxn modelId="{28E24556-3B85-4C62-95D7-57E91F05FDE5}" type="presParOf" srcId="{4B2DFFDE-E09B-4647-8181-6D4A6E35015A}" destId="{920F79F5-E3BE-41CC-9B54-A5E1386BB64F}" srcOrd="1" destOrd="0" presId="urn:microsoft.com/office/officeart/2018/5/layout/IconCircleLabelList"/>
    <dgm:cxn modelId="{F5B31259-A88A-47AF-89DD-3E238CFBCE70}" type="presParOf" srcId="{4B2DFFDE-E09B-4647-8181-6D4A6E35015A}" destId="{95167D37-8303-4094-A26E-80C147C46617}" srcOrd="2" destOrd="0" presId="urn:microsoft.com/office/officeart/2018/5/layout/IconCircleLabelList"/>
    <dgm:cxn modelId="{B7E4FE50-9D2C-4AB2-8703-F36D47C9B93D}" type="presParOf" srcId="{4B2DFFDE-E09B-4647-8181-6D4A6E35015A}" destId="{8BD6DA6A-1CB7-430C-A025-341AA9D57570}" srcOrd="3" destOrd="0" presId="urn:microsoft.com/office/officeart/2018/5/layout/IconCircleLabelList"/>
    <dgm:cxn modelId="{FEED1C35-FAAB-46AA-982A-86F8C1701029}" type="presParOf" srcId="{BE3ABD8E-C287-4FEF-83EE-7748078E2264}" destId="{F8B3B214-3A31-4F9B-9820-C385190F2AF8}" srcOrd="1" destOrd="0" presId="urn:microsoft.com/office/officeart/2018/5/layout/IconCircleLabelList"/>
    <dgm:cxn modelId="{586F445C-9783-41E5-AAD9-97CFB23EDF4B}" type="presParOf" srcId="{BE3ABD8E-C287-4FEF-83EE-7748078E2264}" destId="{48FFC3C0-46FC-4B14-90DA-8CD77C3B633A}" srcOrd="2" destOrd="0" presId="urn:microsoft.com/office/officeart/2018/5/layout/IconCircleLabelList"/>
    <dgm:cxn modelId="{C0CA8B52-02F4-45A2-8D06-A0DEEFB2C52D}" type="presParOf" srcId="{48FFC3C0-46FC-4B14-90DA-8CD77C3B633A}" destId="{441978B7-91A6-433E-A29D-0D3112B588E1}" srcOrd="0" destOrd="0" presId="urn:microsoft.com/office/officeart/2018/5/layout/IconCircleLabelList"/>
    <dgm:cxn modelId="{91F0699D-2D48-4545-9488-46E85B47C119}" type="presParOf" srcId="{48FFC3C0-46FC-4B14-90DA-8CD77C3B633A}" destId="{01FF00FB-D66B-4379-8795-748C41145AFC}" srcOrd="1" destOrd="0" presId="urn:microsoft.com/office/officeart/2018/5/layout/IconCircleLabelList"/>
    <dgm:cxn modelId="{D8B83050-1483-4A8A-A22E-001361C35755}" type="presParOf" srcId="{48FFC3C0-46FC-4B14-90DA-8CD77C3B633A}" destId="{AA2C6ECE-A5B8-4AB3-933F-716398CC8A6C}" srcOrd="2" destOrd="0" presId="urn:microsoft.com/office/officeart/2018/5/layout/IconCircleLabelList"/>
    <dgm:cxn modelId="{D78FD744-CED4-4FEC-89B5-1E9F7112D275}" type="presParOf" srcId="{48FFC3C0-46FC-4B14-90DA-8CD77C3B633A}" destId="{40708C07-9ECB-44F6-915D-DF21C50730D8}" srcOrd="3" destOrd="0" presId="urn:microsoft.com/office/officeart/2018/5/layout/IconCircleLabelList"/>
    <dgm:cxn modelId="{5D8BAD57-46B2-4B1D-87C3-6DB40E57B9E7}" type="presParOf" srcId="{BE3ABD8E-C287-4FEF-83EE-7748078E2264}" destId="{29CA5925-B2F7-464A-A3B5-8DED5B578A42}" srcOrd="3" destOrd="0" presId="urn:microsoft.com/office/officeart/2018/5/layout/IconCircleLabelList"/>
    <dgm:cxn modelId="{A0BD5844-0EF8-4632-B75D-F74560136CF1}" type="presParOf" srcId="{BE3ABD8E-C287-4FEF-83EE-7748078E2264}" destId="{4ABFE880-D96F-4597-83CA-C9070EE9F837}" srcOrd="4" destOrd="0" presId="urn:microsoft.com/office/officeart/2018/5/layout/IconCircleLabelList"/>
    <dgm:cxn modelId="{8402BB51-CDF5-44B4-9311-B297B612EFD4}" type="presParOf" srcId="{4ABFE880-D96F-4597-83CA-C9070EE9F837}" destId="{1779049D-2CFD-40FA-8CD9-47E24BE082DA}" srcOrd="0" destOrd="0" presId="urn:microsoft.com/office/officeart/2018/5/layout/IconCircleLabelList"/>
    <dgm:cxn modelId="{A8DC08F4-79CD-4DE8-A179-AA3574C8E3B8}" type="presParOf" srcId="{4ABFE880-D96F-4597-83CA-C9070EE9F837}" destId="{F7E3190D-EDA0-4C58-9CCB-FBD6671F7DBE}" srcOrd="1" destOrd="0" presId="urn:microsoft.com/office/officeart/2018/5/layout/IconCircleLabelList"/>
    <dgm:cxn modelId="{11E74A7F-BA76-4CB0-9CA6-60CDE9D856F2}" type="presParOf" srcId="{4ABFE880-D96F-4597-83CA-C9070EE9F837}" destId="{FE770BDB-EBED-4092-B5B8-86721CED2B23}" srcOrd="2" destOrd="0" presId="urn:microsoft.com/office/officeart/2018/5/layout/IconCircleLabelList"/>
    <dgm:cxn modelId="{914D058D-A21F-4E49-BE14-5AB1332CC020}" type="presParOf" srcId="{4ABFE880-D96F-4597-83CA-C9070EE9F837}" destId="{D5086994-33DB-4B30-8D20-B422CE3CFA1D}" srcOrd="3" destOrd="0" presId="urn:microsoft.com/office/officeart/2018/5/layout/IconCircleLabelList"/>
    <dgm:cxn modelId="{FA6F2F8C-62D9-4770-B758-11D901241A05}" type="presParOf" srcId="{BE3ABD8E-C287-4FEF-83EE-7748078E2264}" destId="{20E1462B-58BB-4A88-B143-1CD65B9E0891}" srcOrd="5" destOrd="0" presId="urn:microsoft.com/office/officeart/2018/5/layout/IconCircleLabelList"/>
    <dgm:cxn modelId="{CB687203-2652-4EFD-AFD6-E98CF1C1E811}" type="presParOf" srcId="{BE3ABD8E-C287-4FEF-83EE-7748078E2264}" destId="{6B2139A6-8B39-4929-8800-7B9E9C569937}" srcOrd="6" destOrd="0" presId="urn:microsoft.com/office/officeart/2018/5/layout/IconCircleLabelList"/>
    <dgm:cxn modelId="{1D660C4A-1CE2-462E-9E70-6320244D7D14}" type="presParOf" srcId="{6B2139A6-8B39-4929-8800-7B9E9C569937}" destId="{B73B5CA1-D9FB-4ABF-9F39-3B82E23B63E0}" srcOrd="0" destOrd="0" presId="urn:microsoft.com/office/officeart/2018/5/layout/IconCircleLabelList"/>
    <dgm:cxn modelId="{61846610-3CAE-45DE-A2EC-54C5A60017D7}" type="presParOf" srcId="{6B2139A6-8B39-4929-8800-7B9E9C569937}" destId="{D6AF2601-B7E2-47D8-8B3C-5235F909C761}" srcOrd="1" destOrd="0" presId="urn:microsoft.com/office/officeart/2018/5/layout/IconCircleLabelList"/>
    <dgm:cxn modelId="{FDB9EB12-CE47-4FE7-BD49-B9ABC6747C6E}" type="presParOf" srcId="{6B2139A6-8B39-4929-8800-7B9E9C569937}" destId="{8C493462-2749-4B89-BC9C-7BF2DCD38A51}" srcOrd="2" destOrd="0" presId="urn:microsoft.com/office/officeart/2018/5/layout/IconCircleLabelList"/>
    <dgm:cxn modelId="{03D739F4-42AB-4DD4-AD13-339DED9B96CE}" type="presParOf" srcId="{6B2139A6-8B39-4929-8800-7B9E9C569937}" destId="{85FFF44F-F302-41CE-81CA-ADE54DD344F5}" srcOrd="3" destOrd="0" presId="urn:microsoft.com/office/officeart/2018/5/layout/IconCircleLabelList"/>
    <dgm:cxn modelId="{211E5AB3-5636-4A43-AE37-1E410B4C0600}" type="presParOf" srcId="{BE3ABD8E-C287-4FEF-83EE-7748078E2264}" destId="{03EF7EA7-DD8F-4CF6-85E3-C85873969754}" srcOrd="7" destOrd="0" presId="urn:microsoft.com/office/officeart/2018/5/layout/IconCircleLabelList"/>
    <dgm:cxn modelId="{C01D0631-DCDF-41E3-B978-A5078AE4F7DE}" type="presParOf" srcId="{BE3ABD8E-C287-4FEF-83EE-7748078E2264}" destId="{69F9AE25-21C8-4B4C-A1C7-699302B94C9C}" srcOrd="8" destOrd="0" presId="urn:microsoft.com/office/officeart/2018/5/layout/IconCircleLabelList"/>
    <dgm:cxn modelId="{106C31BC-60D9-43CF-8626-F8E97909FADC}" type="presParOf" srcId="{69F9AE25-21C8-4B4C-A1C7-699302B94C9C}" destId="{67D04663-86E1-4141-8AE5-4B6E0E085DD2}" srcOrd="0" destOrd="0" presId="urn:microsoft.com/office/officeart/2018/5/layout/IconCircleLabelList"/>
    <dgm:cxn modelId="{E4A6EA06-D224-4323-B602-B5BB9219F88D}" type="presParOf" srcId="{69F9AE25-21C8-4B4C-A1C7-699302B94C9C}" destId="{61A42EF3-928F-41D7-9BA4-ED9C71DE472A}" srcOrd="1" destOrd="0" presId="urn:microsoft.com/office/officeart/2018/5/layout/IconCircleLabelList"/>
    <dgm:cxn modelId="{3BE4AE74-B987-476B-AB96-9DEA7A3CDA4D}" type="presParOf" srcId="{69F9AE25-21C8-4B4C-A1C7-699302B94C9C}" destId="{607333A9-EE94-45AC-957B-971F1B1B794F}" srcOrd="2" destOrd="0" presId="urn:microsoft.com/office/officeart/2018/5/layout/IconCircleLabelList"/>
    <dgm:cxn modelId="{A7F50B82-0B92-42B0-BA9E-F8B728C79EE5}" type="presParOf" srcId="{69F9AE25-21C8-4B4C-A1C7-699302B94C9C}" destId="{E9D70CCB-B06E-477B-8F12-0C33DBECBCB5}" srcOrd="3" destOrd="0" presId="urn:microsoft.com/office/officeart/2018/5/layout/IconCircleLabelList"/>
  </dgm:cxnLst>
  <dgm:bg>
    <a:blipFill>
      <a:blip xmlns:r="http://schemas.openxmlformats.org/officeDocument/2006/relationships" r:embed="rId11">
        <a:extLst>
          <a:ext uri="{28A0092B-C50C-407E-A947-70E740481C1C}">
            <a14:useLocalDpi xmlns:a14="http://schemas.microsoft.com/office/drawing/2010/main" val="0"/>
          </a:ext>
        </a:extLst>
      </a:blip>
      <a:stretch>
        <a:fillRect/>
      </a:stretch>
    </a:blip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A55F23B-B8BF-4FE3-8B6F-6697D712389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743940B-4266-43BA-9B1E-93F63A5F31E2}">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GB" b="1" dirty="0"/>
            <a:t>Introduction</a:t>
          </a:r>
          <a:endParaRPr lang="en-US" b="1" dirty="0"/>
        </a:p>
      </dgm:t>
    </dgm:pt>
    <dgm:pt modelId="{3E0C4943-AA45-4AE7-A406-C7245E62775C}" type="parTrans" cxnId="{E3DCD9A6-8675-4F61-A7F1-4B01E4596B2F}">
      <dgm:prSet/>
      <dgm:spPr/>
      <dgm:t>
        <a:bodyPr/>
        <a:lstStyle/>
        <a:p>
          <a:endParaRPr lang="en-US"/>
        </a:p>
      </dgm:t>
    </dgm:pt>
    <dgm:pt modelId="{A4C7E4B5-628C-4C67-9BE0-5258C265A6F7}" type="sibTrans" cxnId="{E3DCD9A6-8675-4F61-A7F1-4B01E4596B2F}">
      <dgm:prSet/>
      <dgm:spPr/>
      <dgm:t>
        <a:bodyPr/>
        <a:lstStyle/>
        <a:p>
          <a:endParaRPr lang="en-US"/>
        </a:p>
      </dgm:t>
    </dgm:pt>
    <dgm:pt modelId="{D4B6BE6B-2B6F-4BB2-B521-7A40F5DB446A}">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GB" b="1" dirty="0"/>
            <a:t>Most important controls to have in place</a:t>
          </a:r>
          <a:endParaRPr lang="en-US" b="1" dirty="0"/>
        </a:p>
      </dgm:t>
    </dgm:pt>
    <dgm:pt modelId="{65BC0BCD-0DD9-4E2A-B32E-D7B44ADBE993}" type="parTrans" cxnId="{DC0CA7E3-9B97-4FF3-A6DB-8FE7F856A600}">
      <dgm:prSet/>
      <dgm:spPr/>
      <dgm:t>
        <a:bodyPr/>
        <a:lstStyle/>
        <a:p>
          <a:endParaRPr lang="en-US"/>
        </a:p>
      </dgm:t>
    </dgm:pt>
    <dgm:pt modelId="{B887D70B-D756-4586-90D5-748FB76A2218}" type="sibTrans" cxnId="{DC0CA7E3-9B97-4FF3-A6DB-8FE7F856A600}">
      <dgm:prSet/>
      <dgm:spPr/>
      <dgm:t>
        <a:bodyPr/>
        <a:lstStyle/>
        <a:p>
          <a:endParaRPr lang="en-US"/>
        </a:p>
      </dgm:t>
    </dgm:pt>
    <dgm:pt modelId="{C21828DD-D89A-44C9-8DCD-9BEFA8818B38}">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GB" b="1" dirty="0"/>
            <a:t>Budget preparation</a:t>
          </a:r>
          <a:endParaRPr lang="en-US" b="1" dirty="0"/>
        </a:p>
      </dgm:t>
    </dgm:pt>
    <dgm:pt modelId="{4D1ACD9A-E2E5-433B-974B-D19F66555A8B}" type="parTrans" cxnId="{7C7CAB96-D60D-4DD2-AB2B-17D91C1DBFCE}">
      <dgm:prSet/>
      <dgm:spPr/>
      <dgm:t>
        <a:bodyPr/>
        <a:lstStyle/>
        <a:p>
          <a:endParaRPr lang="en-US"/>
        </a:p>
      </dgm:t>
    </dgm:pt>
    <dgm:pt modelId="{6A9F1F5E-B9E4-46F9-BAD2-F117EB924CC7}" type="sibTrans" cxnId="{7C7CAB96-D60D-4DD2-AB2B-17D91C1DBFCE}">
      <dgm:prSet/>
      <dgm:spPr/>
      <dgm:t>
        <a:bodyPr/>
        <a:lstStyle/>
        <a:p>
          <a:endParaRPr lang="en-US"/>
        </a:p>
      </dgm:t>
    </dgm:pt>
    <dgm:pt modelId="{4405CDC3-E15D-4ED6-96FC-985736D462FB}">
      <dgm:prSet>
        <dgm:style>
          <a:lnRef idx="3">
            <a:schemeClr val="lt1"/>
          </a:lnRef>
          <a:fillRef idx="1">
            <a:schemeClr val="accent6"/>
          </a:fillRef>
          <a:effectRef idx="1">
            <a:schemeClr val="accent6"/>
          </a:effectRef>
          <a:fontRef idx="minor">
            <a:schemeClr val="lt1"/>
          </a:fontRef>
        </dgm:style>
      </dgm:prSet>
      <dgm:spPr/>
      <dgm:t>
        <a:bodyPr/>
        <a:lstStyle/>
        <a:p>
          <a:r>
            <a:rPr lang="en-GB" b="1" dirty="0"/>
            <a:t>Treasurers report for the board meeting</a:t>
          </a:r>
          <a:endParaRPr lang="en-US" b="1" dirty="0"/>
        </a:p>
      </dgm:t>
    </dgm:pt>
    <dgm:pt modelId="{BF3F3CBC-3679-495B-A1DF-386456B9094F}" type="parTrans" cxnId="{F7A7D7EE-6909-414E-BA2C-815566E4FCF7}">
      <dgm:prSet/>
      <dgm:spPr/>
      <dgm:t>
        <a:bodyPr/>
        <a:lstStyle/>
        <a:p>
          <a:endParaRPr lang="en-US"/>
        </a:p>
      </dgm:t>
    </dgm:pt>
    <dgm:pt modelId="{7BF636A6-B04F-4715-9D27-A5507EB181ED}" type="sibTrans" cxnId="{F7A7D7EE-6909-414E-BA2C-815566E4FCF7}">
      <dgm:prSet/>
      <dgm:spPr/>
      <dgm:t>
        <a:bodyPr/>
        <a:lstStyle/>
        <a:p>
          <a:endParaRPr lang="en-US"/>
        </a:p>
      </dgm:t>
    </dgm:pt>
    <dgm:pt modelId="{41F75089-EE57-400C-BE70-D620F81D3FBB}">
      <dgm:prSet/>
      <dgm:spPr/>
      <dgm:t>
        <a:bodyPr/>
        <a:lstStyle/>
        <a:p>
          <a:r>
            <a:rPr lang="en-GB" b="1" dirty="0"/>
            <a:t>Annual accounts submission</a:t>
          </a:r>
          <a:endParaRPr lang="en-US" b="1" dirty="0"/>
        </a:p>
      </dgm:t>
    </dgm:pt>
    <dgm:pt modelId="{5D1E6E3C-7E6A-459D-ADA2-C6CB707D9E09}" type="parTrans" cxnId="{E4CE58FC-5604-4D2E-9B34-0938679CCD19}">
      <dgm:prSet/>
      <dgm:spPr/>
      <dgm:t>
        <a:bodyPr/>
        <a:lstStyle/>
        <a:p>
          <a:endParaRPr lang="en-US"/>
        </a:p>
      </dgm:t>
    </dgm:pt>
    <dgm:pt modelId="{32160992-66C2-43DF-A5CF-7895C74F5F58}" type="sibTrans" cxnId="{E4CE58FC-5604-4D2E-9B34-0938679CCD19}">
      <dgm:prSet/>
      <dgm:spPr/>
      <dgm:t>
        <a:bodyPr/>
        <a:lstStyle/>
        <a:p>
          <a:endParaRPr lang="en-US"/>
        </a:p>
      </dgm:t>
    </dgm:pt>
    <dgm:pt modelId="{3E0B5B49-EC54-48D0-9D08-B8D0CCD7D5CA}">
      <dgm:prSet/>
      <dgm:spPr/>
      <dgm:t>
        <a:bodyPr/>
        <a:lstStyle/>
        <a:p>
          <a:r>
            <a:rPr lang="en-GB" b="1" dirty="0"/>
            <a:t>Fixed Assets Register </a:t>
          </a:r>
          <a:endParaRPr lang="en-US" b="1" dirty="0"/>
        </a:p>
      </dgm:t>
    </dgm:pt>
    <dgm:pt modelId="{D27C4DBE-1EC6-48C4-BAA0-0592A03DC089}" type="parTrans" cxnId="{13110098-C6ED-44BA-98C3-8AB7FC2D29C4}">
      <dgm:prSet/>
      <dgm:spPr/>
      <dgm:t>
        <a:bodyPr/>
        <a:lstStyle/>
        <a:p>
          <a:endParaRPr lang="en-US"/>
        </a:p>
      </dgm:t>
    </dgm:pt>
    <dgm:pt modelId="{22562F78-472A-466C-8809-9FCAFB309A22}" type="sibTrans" cxnId="{13110098-C6ED-44BA-98C3-8AB7FC2D29C4}">
      <dgm:prSet/>
      <dgm:spPr/>
      <dgm:t>
        <a:bodyPr/>
        <a:lstStyle/>
        <a:p>
          <a:endParaRPr lang="en-US"/>
        </a:p>
      </dgm:t>
    </dgm:pt>
    <dgm:pt modelId="{D2DD0691-AAA9-4522-AA72-E38812036D4C}">
      <dgm:prSet/>
      <dgm:spPr/>
      <dgm:t>
        <a:bodyPr/>
        <a:lstStyle/>
        <a:p>
          <a:r>
            <a:rPr lang="en-GB" b="1" dirty="0"/>
            <a:t>Other Internal Controls</a:t>
          </a:r>
          <a:endParaRPr lang="en-US" b="1" dirty="0"/>
        </a:p>
      </dgm:t>
    </dgm:pt>
    <dgm:pt modelId="{567212A3-7526-45DA-9083-72EF9F79D986}" type="parTrans" cxnId="{DF25E786-92BD-4869-923D-6F88CDE7CDCD}">
      <dgm:prSet/>
      <dgm:spPr/>
      <dgm:t>
        <a:bodyPr/>
        <a:lstStyle/>
        <a:p>
          <a:endParaRPr lang="en-US"/>
        </a:p>
      </dgm:t>
    </dgm:pt>
    <dgm:pt modelId="{4A955677-F3B3-42F7-9675-EB648F18157E}" type="sibTrans" cxnId="{DF25E786-92BD-4869-923D-6F88CDE7CDCD}">
      <dgm:prSet/>
      <dgm:spPr/>
      <dgm:t>
        <a:bodyPr/>
        <a:lstStyle/>
        <a:p>
          <a:endParaRPr lang="en-US"/>
        </a:p>
      </dgm:t>
    </dgm:pt>
    <dgm:pt modelId="{FD539854-00B1-4ED0-A509-02DAADB9444A}">
      <dgm:prSet/>
      <dgm:spPr/>
      <dgm:t>
        <a:bodyPr/>
        <a:lstStyle/>
        <a:p>
          <a:r>
            <a:rPr lang="en-GB" b="1" dirty="0"/>
            <a:t>Other functions </a:t>
          </a:r>
          <a:endParaRPr lang="en-US" b="1" dirty="0"/>
        </a:p>
      </dgm:t>
    </dgm:pt>
    <dgm:pt modelId="{B493BA00-9CA8-4DEC-AF61-B0C66B0B7C89}" type="parTrans" cxnId="{600371AE-4514-4299-AAFB-8EC1D5F2259A}">
      <dgm:prSet/>
      <dgm:spPr/>
      <dgm:t>
        <a:bodyPr/>
        <a:lstStyle/>
        <a:p>
          <a:endParaRPr lang="en-US"/>
        </a:p>
      </dgm:t>
    </dgm:pt>
    <dgm:pt modelId="{62A22397-EF2D-429B-AC96-A27271F985A1}" type="sibTrans" cxnId="{600371AE-4514-4299-AAFB-8EC1D5F2259A}">
      <dgm:prSet/>
      <dgm:spPr/>
      <dgm:t>
        <a:bodyPr/>
        <a:lstStyle/>
        <a:p>
          <a:endParaRPr lang="en-US"/>
        </a:p>
      </dgm:t>
    </dgm:pt>
    <dgm:pt modelId="{14117A28-28EC-4EAF-B50F-2B2733B523B0}" type="pres">
      <dgm:prSet presAssocID="{FA55F23B-B8BF-4FE3-8B6F-6697D7123892}" presName="linear" presStyleCnt="0">
        <dgm:presLayoutVars>
          <dgm:animLvl val="lvl"/>
          <dgm:resizeHandles val="exact"/>
        </dgm:presLayoutVars>
      </dgm:prSet>
      <dgm:spPr/>
    </dgm:pt>
    <dgm:pt modelId="{5A413578-DD8D-4EA5-8BF8-3539FDC0B363}" type="pres">
      <dgm:prSet presAssocID="{F743940B-4266-43BA-9B1E-93F63A5F31E2}" presName="parentText" presStyleLbl="node1" presStyleIdx="0" presStyleCnt="8" custLinFactNeighborX="0" custLinFactNeighborY="8378">
        <dgm:presLayoutVars>
          <dgm:chMax val="0"/>
          <dgm:bulletEnabled val="1"/>
        </dgm:presLayoutVars>
      </dgm:prSet>
      <dgm:spPr/>
    </dgm:pt>
    <dgm:pt modelId="{82A234BA-8EC1-4B3E-A1F6-802947A18E1E}" type="pres">
      <dgm:prSet presAssocID="{A4C7E4B5-628C-4C67-9BE0-5258C265A6F7}" presName="spacer" presStyleCnt="0"/>
      <dgm:spPr/>
    </dgm:pt>
    <dgm:pt modelId="{BDFB097C-4EB2-4B65-B4FD-179D99E36D16}" type="pres">
      <dgm:prSet presAssocID="{D4B6BE6B-2B6F-4BB2-B521-7A40F5DB446A}" presName="parentText" presStyleLbl="node1" presStyleIdx="1" presStyleCnt="8">
        <dgm:presLayoutVars>
          <dgm:chMax val="0"/>
          <dgm:bulletEnabled val="1"/>
        </dgm:presLayoutVars>
      </dgm:prSet>
      <dgm:spPr/>
    </dgm:pt>
    <dgm:pt modelId="{DBFEFF06-95CB-4043-92AC-6B0CAD6E3BE5}" type="pres">
      <dgm:prSet presAssocID="{B887D70B-D756-4586-90D5-748FB76A2218}" presName="spacer" presStyleCnt="0"/>
      <dgm:spPr/>
    </dgm:pt>
    <dgm:pt modelId="{F0E6F2B3-9541-430C-BF6A-0EADDB7AC563}" type="pres">
      <dgm:prSet presAssocID="{C21828DD-D89A-44C9-8DCD-9BEFA8818B38}" presName="parentText" presStyleLbl="node1" presStyleIdx="2" presStyleCnt="8">
        <dgm:presLayoutVars>
          <dgm:chMax val="0"/>
          <dgm:bulletEnabled val="1"/>
        </dgm:presLayoutVars>
      </dgm:prSet>
      <dgm:spPr/>
    </dgm:pt>
    <dgm:pt modelId="{61F80F39-6405-46CD-B64B-FD6A9AA6328C}" type="pres">
      <dgm:prSet presAssocID="{6A9F1F5E-B9E4-46F9-BAD2-F117EB924CC7}" presName="spacer" presStyleCnt="0"/>
      <dgm:spPr/>
    </dgm:pt>
    <dgm:pt modelId="{083268FF-86AA-447E-BBFE-C799D0B2DBB6}" type="pres">
      <dgm:prSet presAssocID="{4405CDC3-E15D-4ED6-96FC-985736D462FB}" presName="parentText" presStyleLbl="node1" presStyleIdx="3" presStyleCnt="8">
        <dgm:presLayoutVars>
          <dgm:chMax val="0"/>
          <dgm:bulletEnabled val="1"/>
        </dgm:presLayoutVars>
      </dgm:prSet>
      <dgm:spPr/>
    </dgm:pt>
    <dgm:pt modelId="{182664CC-4314-401B-9FC5-CCBF9B26ED2F}" type="pres">
      <dgm:prSet presAssocID="{7BF636A6-B04F-4715-9D27-A5507EB181ED}" presName="spacer" presStyleCnt="0"/>
      <dgm:spPr/>
    </dgm:pt>
    <dgm:pt modelId="{0912F95B-E6AD-41A9-89BE-8B1B9C330569}" type="pres">
      <dgm:prSet presAssocID="{41F75089-EE57-400C-BE70-D620F81D3FBB}" presName="parentText" presStyleLbl="node1" presStyleIdx="4" presStyleCnt="8">
        <dgm:presLayoutVars>
          <dgm:chMax val="0"/>
          <dgm:bulletEnabled val="1"/>
        </dgm:presLayoutVars>
      </dgm:prSet>
      <dgm:spPr/>
    </dgm:pt>
    <dgm:pt modelId="{5E19AF4A-7BB0-4322-BF48-F7AD99F6CD2E}" type="pres">
      <dgm:prSet presAssocID="{32160992-66C2-43DF-A5CF-7895C74F5F58}" presName="spacer" presStyleCnt="0"/>
      <dgm:spPr/>
    </dgm:pt>
    <dgm:pt modelId="{7307C333-FCD8-4151-A373-0620E8F6FF4A}" type="pres">
      <dgm:prSet presAssocID="{3E0B5B49-EC54-48D0-9D08-B8D0CCD7D5CA}" presName="parentText" presStyleLbl="node1" presStyleIdx="5" presStyleCnt="8">
        <dgm:presLayoutVars>
          <dgm:chMax val="0"/>
          <dgm:bulletEnabled val="1"/>
        </dgm:presLayoutVars>
      </dgm:prSet>
      <dgm:spPr/>
    </dgm:pt>
    <dgm:pt modelId="{CCFAADCD-B4BB-48B4-9516-CAD45B78F185}" type="pres">
      <dgm:prSet presAssocID="{22562F78-472A-466C-8809-9FCAFB309A22}" presName="spacer" presStyleCnt="0"/>
      <dgm:spPr/>
    </dgm:pt>
    <dgm:pt modelId="{3FB3BE16-FA6E-4C43-B181-3ACB1516E822}" type="pres">
      <dgm:prSet presAssocID="{D2DD0691-AAA9-4522-AA72-E38812036D4C}" presName="parentText" presStyleLbl="node1" presStyleIdx="6" presStyleCnt="8">
        <dgm:presLayoutVars>
          <dgm:chMax val="0"/>
          <dgm:bulletEnabled val="1"/>
        </dgm:presLayoutVars>
      </dgm:prSet>
      <dgm:spPr/>
    </dgm:pt>
    <dgm:pt modelId="{8C0A3510-B07D-4912-A573-FC47B3D8B9F5}" type="pres">
      <dgm:prSet presAssocID="{4A955677-F3B3-42F7-9675-EB648F18157E}" presName="spacer" presStyleCnt="0"/>
      <dgm:spPr/>
    </dgm:pt>
    <dgm:pt modelId="{CBA67955-E18A-4C4B-8314-5E01A02FBE7E}" type="pres">
      <dgm:prSet presAssocID="{FD539854-00B1-4ED0-A509-02DAADB9444A}" presName="parentText" presStyleLbl="node1" presStyleIdx="7" presStyleCnt="8">
        <dgm:presLayoutVars>
          <dgm:chMax val="0"/>
          <dgm:bulletEnabled val="1"/>
        </dgm:presLayoutVars>
      </dgm:prSet>
      <dgm:spPr/>
    </dgm:pt>
  </dgm:ptLst>
  <dgm:cxnLst>
    <dgm:cxn modelId="{973AA000-4A5E-4D3E-AF05-CB613BD6A6CC}" type="presOf" srcId="{D2DD0691-AAA9-4522-AA72-E38812036D4C}" destId="{3FB3BE16-FA6E-4C43-B181-3ACB1516E822}" srcOrd="0" destOrd="0" presId="urn:microsoft.com/office/officeart/2005/8/layout/vList2"/>
    <dgm:cxn modelId="{F104A609-C051-404B-95E7-234B5A37F504}" type="presOf" srcId="{D4B6BE6B-2B6F-4BB2-B521-7A40F5DB446A}" destId="{BDFB097C-4EB2-4B65-B4FD-179D99E36D16}" srcOrd="0" destOrd="0" presId="urn:microsoft.com/office/officeart/2005/8/layout/vList2"/>
    <dgm:cxn modelId="{67B18318-8A6D-4FA6-AC12-A19DF9862CA8}" type="presOf" srcId="{FA55F23B-B8BF-4FE3-8B6F-6697D7123892}" destId="{14117A28-28EC-4EAF-B50F-2B2733B523B0}" srcOrd="0" destOrd="0" presId="urn:microsoft.com/office/officeart/2005/8/layout/vList2"/>
    <dgm:cxn modelId="{F6AC2922-76E0-4917-98FF-8C4C2BAABA6D}" type="presOf" srcId="{41F75089-EE57-400C-BE70-D620F81D3FBB}" destId="{0912F95B-E6AD-41A9-89BE-8B1B9C330569}" srcOrd="0" destOrd="0" presId="urn:microsoft.com/office/officeart/2005/8/layout/vList2"/>
    <dgm:cxn modelId="{EDE9D45F-9384-4D3B-8B30-6936D9BEE5DF}" type="presOf" srcId="{4405CDC3-E15D-4ED6-96FC-985736D462FB}" destId="{083268FF-86AA-447E-BBFE-C799D0B2DBB6}" srcOrd="0" destOrd="0" presId="urn:microsoft.com/office/officeart/2005/8/layout/vList2"/>
    <dgm:cxn modelId="{5EE8B875-BB92-47BB-9810-71C189D33D99}" type="presOf" srcId="{FD539854-00B1-4ED0-A509-02DAADB9444A}" destId="{CBA67955-E18A-4C4B-8314-5E01A02FBE7E}" srcOrd="0" destOrd="0" presId="urn:microsoft.com/office/officeart/2005/8/layout/vList2"/>
    <dgm:cxn modelId="{19E4927B-169D-497B-99D3-1F299DEF8243}" type="presOf" srcId="{C21828DD-D89A-44C9-8DCD-9BEFA8818B38}" destId="{F0E6F2B3-9541-430C-BF6A-0EADDB7AC563}" srcOrd="0" destOrd="0" presId="urn:microsoft.com/office/officeart/2005/8/layout/vList2"/>
    <dgm:cxn modelId="{DF25E786-92BD-4869-923D-6F88CDE7CDCD}" srcId="{FA55F23B-B8BF-4FE3-8B6F-6697D7123892}" destId="{D2DD0691-AAA9-4522-AA72-E38812036D4C}" srcOrd="6" destOrd="0" parTransId="{567212A3-7526-45DA-9083-72EF9F79D986}" sibTransId="{4A955677-F3B3-42F7-9675-EB648F18157E}"/>
    <dgm:cxn modelId="{7C7CAB96-D60D-4DD2-AB2B-17D91C1DBFCE}" srcId="{FA55F23B-B8BF-4FE3-8B6F-6697D7123892}" destId="{C21828DD-D89A-44C9-8DCD-9BEFA8818B38}" srcOrd="2" destOrd="0" parTransId="{4D1ACD9A-E2E5-433B-974B-D19F66555A8B}" sibTransId="{6A9F1F5E-B9E4-46F9-BAD2-F117EB924CC7}"/>
    <dgm:cxn modelId="{13110098-C6ED-44BA-98C3-8AB7FC2D29C4}" srcId="{FA55F23B-B8BF-4FE3-8B6F-6697D7123892}" destId="{3E0B5B49-EC54-48D0-9D08-B8D0CCD7D5CA}" srcOrd="5" destOrd="0" parTransId="{D27C4DBE-1EC6-48C4-BAA0-0592A03DC089}" sibTransId="{22562F78-472A-466C-8809-9FCAFB309A22}"/>
    <dgm:cxn modelId="{E3DCD9A6-8675-4F61-A7F1-4B01E4596B2F}" srcId="{FA55F23B-B8BF-4FE3-8B6F-6697D7123892}" destId="{F743940B-4266-43BA-9B1E-93F63A5F31E2}" srcOrd="0" destOrd="0" parTransId="{3E0C4943-AA45-4AE7-A406-C7245E62775C}" sibTransId="{A4C7E4B5-628C-4C67-9BE0-5258C265A6F7}"/>
    <dgm:cxn modelId="{600371AE-4514-4299-AAFB-8EC1D5F2259A}" srcId="{FA55F23B-B8BF-4FE3-8B6F-6697D7123892}" destId="{FD539854-00B1-4ED0-A509-02DAADB9444A}" srcOrd="7" destOrd="0" parTransId="{B493BA00-9CA8-4DEC-AF61-B0C66B0B7C89}" sibTransId="{62A22397-EF2D-429B-AC96-A27271F985A1}"/>
    <dgm:cxn modelId="{DC0CA7E3-9B97-4FF3-A6DB-8FE7F856A600}" srcId="{FA55F23B-B8BF-4FE3-8B6F-6697D7123892}" destId="{D4B6BE6B-2B6F-4BB2-B521-7A40F5DB446A}" srcOrd="1" destOrd="0" parTransId="{65BC0BCD-0DD9-4E2A-B32E-D7B44ADBE993}" sibTransId="{B887D70B-D756-4586-90D5-748FB76A2218}"/>
    <dgm:cxn modelId="{F7A7D7EE-6909-414E-BA2C-815566E4FCF7}" srcId="{FA55F23B-B8BF-4FE3-8B6F-6697D7123892}" destId="{4405CDC3-E15D-4ED6-96FC-985736D462FB}" srcOrd="3" destOrd="0" parTransId="{BF3F3CBC-3679-495B-A1DF-386456B9094F}" sibTransId="{7BF636A6-B04F-4715-9D27-A5507EB181ED}"/>
    <dgm:cxn modelId="{3E4C6BF4-ACFF-4B6E-883B-796BD32E43DC}" type="presOf" srcId="{3E0B5B49-EC54-48D0-9D08-B8D0CCD7D5CA}" destId="{7307C333-FCD8-4151-A373-0620E8F6FF4A}" srcOrd="0" destOrd="0" presId="urn:microsoft.com/office/officeart/2005/8/layout/vList2"/>
    <dgm:cxn modelId="{3B85D5F5-36E0-48DD-9899-DF973F186109}" type="presOf" srcId="{F743940B-4266-43BA-9B1E-93F63A5F31E2}" destId="{5A413578-DD8D-4EA5-8BF8-3539FDC0B363}" srcOrd="0" destOrd="0" presId="urn:microsoft.com/office/officeart/2005/8/layout/vList2"/>
    <dgm:cxn modelId="{E4CE58FC-5604-4D2E-9B34-0938679CCD19}" srcId="{FA55F23B-B8BF-4FE3-8B6F-6697D7123892}" destId="{41F75089-EE57-400C-BE70-D620F81D3FBB}" srcOrd="4" destOrd="0" parTransId="{5D1E6E3C-7E6A-459D-ADA2-C6CB707D9E09}" sibTransId="{32160992-66C2-43DF-A5CF-7895C74F5F58}"/>
    <dgm:cxn modelId="{3BC4592C-B12B-44A7-BB29-1CF9A831751F}" type="presParOf" srcId="{14117A28-28EC-4EAF-B50F-2B2733B523B0}" destId="{5A413578-DD8D-4EA5-8BF8-3539FDC0B363}" srcOrd="0" destOrd="0" presId="urn:microsoft.com/office/officeart/2005/8/layout/vList2"/>
    <dgm:cxn modelId="{90681D59-CA79-41E3-8926-A4B46A6DA213}" type="presParOf" srcId="{14117A28-28EC-4EAF-B50F-2B2733B523B0}" destId="{82A234BA-8EC1-4B3E-A1F6-802947A18E1E}" srcOrd="1" destOrd="0" presId="urn:microsoft.com/office/officeart/2005/8/layout/vList2"/>
    <dgm:cxn modelId="{F5E11100-F09A-479B-8696-46D25EA68E0B}" type="presParOf" srcId="{14117A28-28EC-4EAF-B50F-2B2733B523B0}" destId="{BDFB097C-4EB2-4B65-B4FD-179D99E36D16}" srcOrd="2" destOrd="0" presId="urn:microsoft.com/office/officeart/2005/8/layout/vList2"/>
    <dgm:cxn modelId="{BC3FB793-6885-49CF-B195-BF596BD699C3}" type="presParOf" srcId="{14117A28-28EC-4EAF-B50F-2B2733B523B0}" destId="{DBFEFF06-95CB-4043-92AC-6B0CAD6E3BE5}" srcOrd="3" destOrd="0" presId="urn:microsoft.com/office/officeart/2005/8/layout/vList2"/>
    <dgm:cxn modelId="{74288981-36B3-4511-8A3F-0F2ABAF7DA29}" type="presParOf" srcId="{14117A28-28EC-4EAF-B50F-2B2733B523B0}" destId="{F0E6F2B3-9541-430C-BF6A-0EADDB7AC563}" srcOrd="4" destOrd="0" presId="urn:microsoft.com/office/officeart/2005/8/layout/vList2"/>
    <dgm:cxn modelId="{908086EE-6501-4EF8-BEC8-6632DAA1830B}" type="presParOf" srcId="{14117A28-28EC-4EAF-B50F-2B2733B523B0}" destId="{61F80F39-6405-46CD-B64B-FD6A9AA6328C}" srcOrd="5" destOrd="0" presId="urn:microsoft.com/office/officeart/2005/8/layout/vList2"/>
    <dgm:cxn modelId="{3F7DA337-8253-4124-9752-23481FB77C7D}" type="presParOf" srcId="{14117A28-28EC-4EAF-B50F-2B2733B523B0}" destId="{083268FF-86AA-447E-BBFE-C799D0B2DBB6}" srcOrd="6" destOrd="0" presId="urn:microsoft.com/office/officeart/2005/8/layout/vList2"/>
    <dgm:cxn modelId="{6798CD46-DB52-4A05-851E-C35D7F6F1991}" type="presParOf" srcId="{14117A28-28EC-4EAF-B50F-2B2733B523B0}" destId="{182664CC-4314-401B-9FC5-CCBF9B26ED2F}" srcOrd="7" destOrd="0" presId="urn:microsoft.com/office/officeart/2005/8/layout/vList2"/>
    <dgm:cxn modelId="{5BD3DE2F-F7AD-46E4-8891-D199863DC088}" type="presParOf" srcId="{14117A28-28EC-4EAF-B50F-2B2733B523B0}" destId="{0912F95B-E6AD-41A9-89BE-8B1B9C330569}" srcOrd="8" destOrd="0" presId="urn:microsoft.com/office/officeart/2005/8/layout/vList2"/>
    <dgm:cxn modelId="{CA9C290E-F169-4858-8103-F168C8265994}" type="presParOf" srcId="{14117A28-28EC-4EAF-B50F-2B2733B523B0}" destId="{5E19AF4A-7BB0-4322-BF48-F7AD99F6CD2E}" srcOrd="9" destOrd="0" presId="urn:microsoft.com/office/officeart/2005/8/layout/vList2"/>
    <dgm:cxn modelId="{6F53C9EC-94ED-4017-A534-15ED6E6F10CB}" type="presParOf" srcId="{14117A28-28EC-4EAF-B50F-2B2733B523B0}" destId="{7307C333-FCD8-4151-A373-0620E8F6FF4A}" srcOrd="10" destOrd="0" presId="urn:microsoft.com/office/officeart/2005/8/layout/vList2"/>
    <dgm:cxn modelId="{738AE363-2AA2-4DA6-AF65-B959AFD88DEB}" type="presParOf" srcId="{14117A28-28EC-4EAF-B50F-2B2733B523B0}" destId="{CCFAADCD-B4BB-48B4-9516-CAD45B78F185}" srcOrd="11" destOrd="0" presId="urn:microsoft.com/office/officeart/2005/8/layout/vList2"/>
    <dgm:cxn modelId="{E040326C-3824-49D8-B650-486176713B2F}" type="presParOf" srcId="{14117A28-28EC-4EAF-B50F-2B2733B523B0}" destId="{3FB3BE16-FA6E-4C43-B181-3ACB1516E822}" srcOrd="12" destOrd="0" presId="urn:microsoft.com/office/officeart/2005/8/layout/vList2"/>
    <dgm:cxn modelId="{D0478C48-0FAD-4273-A7F7-C4E5FFAF041F}" type="presParOf" srcId="{14117A28-28EC-4EAF-B50F-2B2733B523B0}" destId="{8C0A3510-B07D-4912-A573-FC47B3D8B9F5}" srcOrd="13" destOrd="0" presId="urn:microsoft.com/office/officeart/2005/8/layout/vList2"/>
    <dgm:cxn modelId="{A65F8DF7-B67F-4D96-A19C-ED11739DFD08}" type="presParOf" srcId="{14117A28-28EC-4EAF-B50F-2B2733B523B0}" destId="{CBA67955-E18A-4C4B-8314-5E01A02FBE7E}" srcOrd="1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88A2E90-8CA0-4B75-BF50-E4E644B3239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E"/>
        </a:p>
      </dgm:t>
    </dgm:pt>
    <dgm:pt modelId="{A139B8A3-EE47-463C-B4DD-4106508BE926}">
      <dgm:prSet phldrT="[Text]" custT="1"/>
      <dgm:spPr>
        <a:solidFill>
          <a:srgbClr val="92D050"/>
        </a:solidFill>
      </dgm:spPr>
      <dgm:t>
        <a:bodyPr/>
        <a:lstStyle/>
        <a:p>
          <a:r>
            <a:rPr lang="en-IE" sz="2000" b="1" dirty="0">
              <a:solidFill>
                <a:schemeClr val="accent4">
                  <a:lumMod val="50000"/>
                </a:schemeClr>
              </a:solidFill>
            </a:rPr>
            <a:t>List of Creditors/Accruals and Income received in advance </a:t>
          </a:r>
        </a:p>
      </dgm:t>
    </dgm:pt>
    <dgm:pt modelId="{0BB447EE-F266-44A4-931E-288A6C7E26F8}" type="parTrans" cxnId="{FC08F3B6-0C8C-4902-8177-FE064811010A}">
      <dgm:prSet/>
      <dgm:spPr/>
      <dgm:t>
        <a:bodyPr/>
        <a:lstStyle/>
        <a:p>
          <a:endParaRPr lang="en-IE"/>
        </a:p>
      </dgm:t>
    </dgm:pt>
    <dgm:pt modelId="{C12F12B5-F47D-48C5-9366-CF8B0458C83E}" type="sibTrans" cxnId="{FC08F3B6-0C8C-4902-8177-FE064811010A}">
      <dgm:prSet/>
      <dgm:spPr/>
      <dgm:t>
        <a:bodyPr/>
        <a:lstStyle/>
        <a:p>
          <a:endParaRPr lang="en-IE"/>
        </a:p>
      </dgm:t>
    </dgm:pt>
    <dgm:pt modelId="{68D5BC9F-F7AC-46AD-BE51-E604181ECB9B}">
      <dgm:prSet custT="1"/>
      <dgm:spPr>
        <a:solidFill>
          <a:srgbClr val="00B0F0"/>
        </a:solidFill>
      </dgm:spPr>
      <dgm:t>
        <a:bodyPr/>
        <a:lstStyle/>
        <a:p>
          <a:r>
            <a:rPr lang="en-IE" sz="2000" b="1" dirty="0">
              <a:solidFill>
                <a:schemeClr val="accent4">
                  <a:lumMod val="50000"/>
                </a:schemeClr>
              </a:solidFill>
            </a:rPr>
            <a:t>Bank Reconciliation Statement for all Bank Accounts</a:t>
          </a:r>
        </a:p>
      </dgm:t>
    </dgm:pt>
    <dgm:pt modelId="{1C4A7B17-EAA6-4181-BAC1-6436EB8CBD2A}" type="parTrans" cxnId="{9A113CBB-AE3B-4586-B4C7-2A062C7CA937}">
      <dgm:prSet/>
      <dgm:spPr/>
      <dgm:t>
        <a:bodyPr/>
        <a:lstStyle/>
        <a:p>
          <a:endParaRPr lang="en-IE"/>
        </a:p>
      </dgm:t>
    </dgm:pt>
    <dgm:pt modelId="{C13B7AA9-4BA5-4562-9A7F-A1A053A5B5B0}" type="sibTrans" cxnId="{9A113CBB-AE3B-4586-B4C7-2A062C7CA937}">
      <dgm:prSet/>
      <dgm:spPr/>
      <dgm:t>
        <a:bodyPr/>
        <a:lstStyle/>
        <a:p>
          <a:endParaRPr lang="en-IE"/>
        </a:p>
      </dgm:t>
    </dgm:pt>
    <dgm:pt modelId="{EB956441-C691-42DD-B1DA-8A68DCCD2329}">
      <dgm:prSet custT="1"/>
      <dgm:spPr>
        <a:solidFill>
          <a:srgbClr val="92D050"/>
        </a:solidFill>
      </dgm:spPr>
      <dgm:t>
        <a:bodyPr/>
        <a:lstStyle/>
        <a:p>
          <a:r>
            <a:rPr lang="en-IE" sz="2000" b="1" dirty="0">
              <a:solidFill>
                <a:schemeClr val="accent4">
                  <a:lumMod val="50000"/>
                </a:schemeClr>
              </a:solidFill>
            </a:rPr>
            <a:t>Income and Expenditure Account showing actual versus budget figures</a:t>
          </a:r>
        </a:p>
      </dgm:t>
    </dgm:pt>
    <dgm:pt modelId="{B2494FB1-675D-4D81-8497-1BB6350596DE}" type="parTrans" cxnId="{CB66B8AC-0CF1-4777-8AAF-209EBF478583}">
      <dgm:prSet/>
      <dgm:spPr/>
      <dgm:t>
        <a:bodyPr/>
        <a:lstStyle/>
        <a:p>
          <a:endParaRPr lang="en-IE"/>
        </a:p>
      </dgm:t>
    </dgm:pt>
    <dgm:pt modelId="{B88BACCB-E1D3-4C60-B71D-3CE91CB06E21}" type="sibTrans" cxnId="{CB66B8AC-0CF1-4777-8AAF-209EBF478583}">
      <dgm:prSet/>
      <dgm:spPr/>
      <dgm:t>
        <a:bodyPr/>
        <a:lstStyle/>
        <a:p>
          <a:endParaRPr lang="en-IE"/>
        </a:p>
      </dgm:t>
    </dgm:pt>
    <dgm:pt modelId="{D79CC5F6-D24E-43F5-B373-8B360D9FDC9E}">
      <dgm:prSet custT="1"/>
      <dgm:spPr>
        <a:solidFill>
          <a:srgbClr val="00B0F0"/>
        </a:solidFill>
      </dgm:spPr>
      <dgm:t>
        <a:bodyPr/>
        <a:lstStyle/>
        <a:p>
          <a:r>
            <a:rPr lang="en-IE" sz="2000" b="1" dirty="0">
              <a:solidFill>
                <a:schemeClr val="accent4">
                  <a:lumMod val="50000"/>
                </a:schemeClr>
              </a:solidFill>
            </a:rPr>
            <a:t>Payroll Report</a:t>
          </a:r>
        </a:p>
      </dgm:t>
    </dgm:pt>
    <dgm:pt modelId="{D34C0CC2-9FB8-4085-A04E-1615FDEC1EB6}" type="parTrans" cxnId="{D0D10712-7072-4ACA-8576-F2A55480052A}">
      <dgm:prSet/>
      <dgm:spPr/>
      <dgm:t>
        <a:bodyPr/>
        <a:lstStyle/>
        <a:p>
          <a:endParaRPr lang="en-IE"/>
        </a:p>
      </dgm:t>
    </dgm:pt>
    <dgm:pt modelId="{314FD28C-92F3-456A-9744-5B4A4B5C51D4}" type="sibTrans" cxnId="{D0D10712-7072-4ACA-8576-F2A55480052A}">
      <dgm:prSet/>
      <dgm:spPr/>
      <dgm:t>
        <a:bodyPr/>
        <a:lstStyle/>
        <a:p>
          <a:endParaRPr lang="en-IE"/>
        </a:p>
      </dgm:t>
    </dgm:pt>
    <dgm:pt modelId="{D8E70432-D690-429A-AD93-CD31D29E8040}">
      <dgm:prSet custT="1"/>
      <dgm:spPr>
        <a:solidFill>
          <a:srgbClr val="92D050"/>
        </a:solidFill>
      </dgm:spPr>
      <dgm:t>
        <a:bodyPr/>
        <a:lstStyle/>
        <a:p>
          <a:r>
            <a:rPr lang="en-IE" sz="2000" b="1" dirty="0">
              <a:solidFill>
                <a:schemeClr val="accent4">
                  <a:lumMod val="50000"/>
                </a:schemeClr>
              </a:solidFill>
            </a:rPr>
            <a:t>Capital Income and Expenditure Account(s)</a:t>
          </a:r>
          <a:endParaRPr lang="en-IE" sz="1600" b="1" dirty="0">
            <a:solidFill>
              <a:schemeClr val="tx1"/>
            </a:solidFill>
          </a:endParaRPr>
        </a:p>
      </dgm:t>
    </dgm:pt>
    <dgm:pt modelId="{AF9AB8E5-A74C-4E3C-9B35-16049E6B1727}" type="parTrans" cxnId="{F66C9F99-AFCB-479A-9B90-4013B45F25F9}">
      <dgm:prSet/>
      <dgm:spPr/>
      <dgm:t>
        <a:bodyPr/>
        <a:lstStyle/>
        <a:p>
          <a:endParaRPr lang="en-IE"/>
        </a:p>
      </dgm:t>
    </dgm:pt>
    <dgm:pt modelId="{491842A2-799C-49EE-B2F3-287304A333E9}" type="sibTrans" cxnId="{F66C9F99-AFCB-479A-9B90-4013B45F25F9}">
      <dgm:prSet/>
      <dgm:spPr/>
      <dgm:t>
        <a:bodyPr/>
        <a:lstStyle/>
        <a:p>
          <a:endParaRPr lang="en-IE"/>
        </a:p>
      </dgm:t>
    </dgm:pt>
    <dgm:pt modelId="{23596931-C05A-47A2-887A-107DFD8B2BF4}" type="pres">
      <dgm:prSet presAssocID="{E88A2E90-8CA0-4B75-BF50-E4E644B32396}" presName="linear" presStyleCnt="0">
        <dgm:presLayoutVars>
          <dgm:animLvl val="lvl"/>
          <dgm:resizeHandles val="exact"/>
        </dgm:presLayoutVars>
      </dgm:prSet>
      <dgm:spPr/>
    </dgm:pt>
    <dgm:pt modelId="{A8B7B739-386B-4390-8620-D704BD40F136}" type="pres">
      <dgm:prSet presAssocID="{68D5BC9F-F7AC-46AD-BE51-E604181ECB9B}" presName="parentText" presStyleLbl="node1" presStyleIdx="0" presStyleCnt="5">
        <dgm:presLayoutVars>
          <dgm:chMax val="0"/>
          <dgm:bulletEnabled val="1"/>
        </dgm:presLayoutVars>
      </dgm:prSet>
      <dgm:spPr/>
    </dgm:pt>
    <dgm:pt modelId="{2622AA9E-A5DE-4AAC-AC50-B5A507A7DC21}" type="pres">
      <dgm:prSet presAssocID="{C13B7AA9-4BA5-4562-9A7F-A1A053A5B5B0}" presName="spacer" presStyleCnt="0"/>
      <dgm:spPr/>
    </dgm:pt>
    <dgm:pt modelId="{A6722B72-AB7C-43EB-A8C1-F144C93D6BCC}" type="pres">
      <dgm:prSet presAssocID="{EB956441-C691-42DD-B1DA-8A68DCCD2329}" presName="parentText" presStyleLbl="node1" presStyleIdx="1" presStyleCnt="5">
        <dgm:presLayoutVars>
          <dgm:chMax val="0"/>
          <dgm:bulletEnabled val="1"/>
        </dgm:presLayoutVars>
      </dgm:prSet>
      <dgm:spPr/>
    </dgm:pt>
    <dgm:pt modelId="{D1459C9B-6B2F-4EAE-929A-3D3F64B1DC71}" type="pres">
      <dgm:prSet presAssocID="{B88BACCB-E1D3-4C60-B71D-3CE91CB06E21}" presName="spacer" presStyleCnt="0"/>
      <dgm:spPr/>
    </dgm:pt>
    <dgm:pt modelId="{824C9D00-AE33-492E-B472-A38ED5C12C30}" type="pres">
      <dgm:prSet presAssocID="{A139B8A3-EE47-463C-B4DD-4106508BE926}" presName="parentText" presStyleLbl="node1" presStyleIdx="2" presStyleCnt="5">
        <dgm:presLayoutVars>
          <dgm:chMax val="0"/>
          <dgm:bulletEnabled val="1"/>
        </dgm:presLayoutVars>
      </dgm:prSet>
      <dgm:spPr/>
    </dgm:pt>
    <dgm:pt modelId="{4B4E719B-A556-485D-94AB-D10A5E99B550}" type="pres">
      <dgm:prSet presAssocID="{C12F12B5-F47D-48C5-9366-CF8B0458C83E}" presName="spacer" presStyleCnt="0"/>
      <dgm:spPr/>
    </dgm:pt>
    <dgm:pt modelId="{D415793C-4C47-474D-9DA3-712D5A742C82}" type="pres">
      <dgm:prSet presAssocID="{D79CC5F6-D24E-43F5-B373-8B360D9FDC9E}" presName="parentText" presStyleLbl="node1" presStyleIdx="3" presStyleCnt="5">
        <dgm:presLayoutVars>
          <dgm:chMax val="0"/>
          <dgm:bulletEnabled val="1"/>
        </dgm:presLayoutVars>
      </dgm:prSet>
      <dgm:spPr/>
    </dgm:pt>
    <dgm:pt modelId="{19B5B49E-AC55-402A-8297-CA36576BD68E}" type="pres">
      <dgm:prSet presAssocID="{314FD28C-92F3-456A-9744-5B4A4B5C51D4}" presName="spacer" presStyleCnt="0"/>
      <dgm:spPr/>
    </dgm:pt>
    <dgm:pt modelId="{183574A5-760E-411F-ABDA-DFE31D788184}" type="pres">
      <dgm:prSet presAssocID="{D8E70432-D690-429A-AD93-CD31D29E8040}" presName="parentText" presStyleLbl="node1" presStyleIdx="4" presStyleCnt="5" custLinFactNeighborX="174" custLinFactNeighborY="-12857">
        <dgm:presLayoutVars>
          <dgm:chMax val="0"/>
          <dgm:bulletEnabled val="1"/>
        </dgm:presLayoutVars>
      </dgm:prSet>
      <dgm:spPr/>
    </dgm:pt>
  </dgm:ptLst>
  <dgm:cxnLst>
    <dgm:cxn modelId="{D0D10712-7072-4ACA-8576-F2A55480052A}" srcId="{E88A2E90-8CA0-4B75-BF50-E4E644B32396}" destId="{D79CC5F6-D24E-43F5-B373-8B360D9FDC9E}" srcOrd="3" destOrd="0" parTransId="{D34C0CC2-9FB8-4085-A04E-1615FDEC1EB6}" sibTransId="{314FD28C-92F3-456A-9744-5B4A4B5C51D4}"/>
    <dgm:cxn modelId="{9856873A-1639-4CD0-91F5-6B1BFBE1D2E1}" type="presOf" srcId="{EB956441-C691-42DD-B1DA-8A68DCCD2329}" destId="{A6722B72-AB7C-43EB-A8C1-F144C93D6BCC}" srcOrd="0" destOrd="0" presId="urn:microsoft.com/office/officeart/2005/8/layout/vList2"/>
    <dgm:cxn modelId="{57CDF694-BC05-4F2C-B0DB-B9564F6BD671}" type="presOf" srcId="{68D5BC9F-F7AC-46AD-BE51-E604181ECB9B}" destId="{A8B7B739-386B-4390-8620-D704BD40F136}" srcOrd="0" destOrd="0" presId="urn:microsoft.com/office/officeart/2005/8/layout/vList2"/>
    <dgm:cxn modelId="{F66C9F99-AFCB-479A-9B90-4013B45F25F9}" srcId="{E88A2E90-8CA0-4B75-BF50-E4E644B32396}" destId="{D8E70432-D690-429A-AD93-CD31D29E8040}" srcOrd="4" destOrd="0" parTransId="{AF9AB8E5-A74C-4E3C-9B35-16049E6B1727}" sibTransId="{491842A2-799C-49EE-B2F3-287304A333E9}"/>
    <dgm:cxn modelId="{E4D966A9-EE5E-48E7-988B-57986347D19F}" type="presOf" srcId="{D79CC5F6-D24E-43F5-B373-8B360D9FDC9E}" destId="{D415793C-4C47-474D-9DA3-712D5A742C82}" srcOrd="0" destOrd="0" presId="urn:microsoft.com/office/officeart/2005/8/layout/vList2"/>
    <dgm:cxn modelId="{CB66B8AC-0CF1-4777-8AAF-209EBF478583}" srcId="{E88A2E90-8CA0-4B75-BF50-E4E644B32396}" destId="{EB956441-C691-42DD-B1DA-8A68DCCD2329}" srcOrd="1" destOrd="0" parTransId="{B2494FB1-675D-4D81-8497-1BB6350596DE}" sibTransId="{B88BACCB-E1D3-4C60-B71D-3CE91CB06E21}"/>
    <dgm:cxn modelId="{FC08F3B6-0C8C-4902-8177-FE064811010A}" srcId="{E88A2E90-8CA0-4B75-BF50-E4E644B32396}" destId="{A139B8A3-EE47-463C-B4DD-4106508BE926}" srcOrd="2" destOrd="0" parTransId="{0BB447EE-F266-44A4-931E-288A6C7E26F8}" sibTransId="{C12F12B5-F47D-48C5-9366-CF8B0458C83E}"/>
    <dgm:cxn modelId="{9A113CBB-AE3B-4586-B4C7-2A062C7CA937}" srcId="{E88A2E90-8CA0-4B75-BF50-E4E644B32396}" destId="{68D5BC9F-F7AC-46AD-BE51-E604181ECB9B}" srcOrd="0" destOrd="0" parTransId="{1C4A7B17-EAA6-4181-BAC1-6436EB8CBD2A}" sibTransId="{C13B7AA9-4BA5-4562-9A7F-A1A053A5B5B0}"/>
    <dgm:cxn modelId="{E3150AC4-5A05-42A3-88C8-C5BCFB08ED0D}" type="presOf" srcId="{A139B8A3-EE47-463C-B4DD-4106508BE926}" destId="{824C9D00-AE33-492E-B472-A38ED5C12C30}" srcOrd="0" destOrd="0" presId="urn:microsoft.com/office/officeart/2005/8/layout/vList2"/>
    <dgm:cxn modelId="{5AC9FBD0-24E8-4CC8-B411-D04B421201FF}" type="presOf" srcId="{E88A2E90-8CA0-4B75-BF50-E4E644B32396}" destId="{23596931-C05A-47A2-887A-107DFD8B2BF4}" srcOrd="0" destOrd="0" presId="urn:microsoft.com/office/officeart/2005/8/layout/vList2"/>
    <dgm:cxn modelId="{18F318DD-2A70-42B0-8ABB-5509BB699ACD}" type="presOf" srcId="{D8E70432-D690-429A-AD93-CD31D29E8040}" destId="{183574A5-760E-411F-ABDA-DFE31D788184}" srcOrd="0" destOrd="0" presId="urn:microsoft.com/office/officeart/2005/8/layout/vList2"/>
    <dgm:cxn modelId="{ACA0F5BF-3A7D-438C-9659-7BD281062495}" type="presParOf" srcId="{23596931-C05A-47A2-887A-107DFD8B2BF4}" destId="{A8B7B739-386B-4390-8620-D704BD40F136}" srcOrd="0" destOrd="0" presId="urn:microsoft.com/office/officeart/2005/8/layout/vList2"/>
    <dgm:cxn modelId="{DD8FCC91-3207-415B-935F-25958151A1EE}" type="presParOf" srcId="{23596931-C05A-47A2-887A-107DFD8B2BF4}" destId="{2622AA9E-A5DE-4AAC-AC50-B5A507A7DC21}" srcOrd="1" destOrd="0" presId="urn:microsoft.com/office/officeart/2005/8/layout/vList2"/>
    <dgm:cxn modelId="{042F5D61-9ED5-4689-97EA-FDAAE7FAE1CA}" type="presParOf" srcId="{23596931-C05A-47A2-887A-107DFD8B2BF4}" destId="{A6722B72-AB7C-43EB-A8C1-F144C93D6BCC}" srcOrd="2" destOrd="0" presId="urn:microsoft.com/office/officeart/2005/8/layout/vList2"/>
    <dgm:cxn modelId="{A7CF7094-3479-4C49-939A-4FF8A700B9A1}" type="presParOf" srcId="{23596931-C05A-47A2-887A-107DFD8B2BF4}" destId="{D1459C9B-6B2F-4EAE-929A-3D3F64B1DC71}" srcOrd="3" destOrd="0" presId="urn:microsoft.com/office/officeart/2005/8/layout/vList2"/>
    <dgm:cxn modelId="{24BCB767-37AD-4068-B974-516BBFAC9096}" type="presParOf" srcId="{23596931-C05A-47A2-887A-107DFD8B2BF4}" destId="{824C9D00-AE33-492E-B472-A38ED5C12C30}" srcOrd="4" destOrd="0" presId="urn:microsoft.com/office/officeart/2005/8/layout/vList2"/>
    <dgm:cxn modelId="{40602583-C453-4536-9B8D-EB7D2F6DD006}" type="presParOf" srcId="{23596931-C05A-47A2-887A-107DFD8B2BF4}" destId="{4B4E719B-A556-485D-94AB-D10A5E99B550}" srcOrd="5" destOrd="0" presId="urn:microsoft.com/office/officeart/2005/8/layout/vList2"/>
    <dgm:cxn modelId="{45A54D90-B30E-4A1F-A583-E53DD106792A}" type="presParOf" srcId="{23596931-C05A-47A2-887A-107DFD8B2BF4}" destId="{D415793C-4C47-474D-9DA3-712D5A742C82}" srcOrd="6" destOrd="0" presId="urn:microsoft.com/office/officeart/2005/8/layout/vList2"/>
    <dgm:cxn modelId="{CFBB62FC-D6F0-42D2-9EF1-A97D43A5FC00}" type="presParOf" srcId="{23596931-C05A-47A2-887A-107DFD8B2BF4}" destId="{19B5B49E-AC55-402A-8297-CA36576BD68E}" srcOrd="7" destOrd="0" presId="urn:microsoft.com/office/officeart/2005/8/layout/vList2"/>
    <dgm:cxn modelId="{58EF9EF9-FE84-4F7F-A285-EF3A71D8340B}" type="presParOf" srcId="{23596931-C05A-47A2-887A-107DFD8B2BF4}" destId="{183574A5-760E-411F-ABDA-DFE31D788184}" srcOrd="8" destOrd="0" presId="urn:microsoft.com/office/officeart/2005/8/layout/vList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88A2E90-8CA0-4B75-BF50-E4E644B32396}"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IE"/>
        </a:p>
      </dgm:t>
    </dgm:pt>
    <dgm:pt modelId="{5824F194-55E2-4CFB-87D3-03993CE3B909}">
      <dgm:prSet/>
      <dgm:spPr/>
      <dgm:t>
        <a:bodyPr/>
        <a:lstStyle/>
        <a:p>
          <a:pPr>
            <a:buSzPts val="1100"/>
            <a:buFont typeface="Symbol" panose="05050102010706020507" pitchFamily="18" charset="2"/>
            <a:buChar char=""/>
          </a:pPr>
          <a:r>
            <a:rPr lang="en-IE" b="1" dirty="0"/>
            <a:t>Complete bank reconciliation for each bank account to the end of month date preceding the meeting</a:t>
          </a:r>
        </a:p>
      </dgm:t>
    </dgm:pt>
    <dgm:pt modelId="{8EBF664F-2780-40A4-ABF2-B35435CC13D3}" type="parTrans" cxnId="{68FD46D8-3007-409A-9853-7D9B7083C68C}">
      <dgm:prSet/>
      <dgm:spPr/>
      <dgm:t>
        <a:bodyPr/>
        <a:lstStyle/>
        <a:p>
          <a:endParaRPr lang="en-IE"/>
        </a:p>
      </dgm:t>
    </dgm:pt>
    <dgm:pt modelId="{EED93421-2D0E-47F8-8A3C-D0107F714561}" type="sibTrans" cxnId="{68FD46D8-3007-409A-9853-7D9B7083C68C}">
      <dgm:prSet/>
      <dgm:spPr/>
      <dgm:t>
        <a:bodyPr/>
        <a:lstStyle/>
        <a:p>
          <a:endParaRPr lang="en-IE"/>
        </a:p>
      </dgm:t>
    </dgm:pt>
    <dgm:pt modelId="{A6DDC7AA-00BD-426A-AA64-B9980A63D525}">
      <dgm:prSet/>
      <dgm:spPr/>
      <dgm:t>
        <a:bodyPr/>
        <a:lstStyle/>
        <a:p>
          <a:pPr>
            <a:buSzPts val="1100"/>
            <a:buFont typeface="Symbol" panose="05050102010706020507" pitchFamily="18" charset="2"/>
            <a:buChar char=""/>
          </a:pPr>
          <a:r>
            <a:rPr lang="en-IE" b="1" dirty="0"/>
            <a:t>Ensure that there is no difference on each bank reconciliation statement</a:t>
          </a:r>
        </a:p>
      </dgm:t>
    </dgm:pt>
    <dgm:pt modelId="{8C8BA30D-1E7F-4896-BB1C-074FC037EFC3}" type="parTrans" cxnId="{1817A560-A654-42E0-8E74-0D6724296F09}">
      <dgm:prSet/>
      <dgm:spPr/>
      <dgm:t>
        <a:bodyPr/>
        <a:lstStyle/>
        <a:p>
          <a:endParaRPr lang="en-IE"/>
        </a:p>
      </dgm:t>
    </dgm:pt>
    <dgm:pt modelId="{5600B6F3-1E3A-495B-8F8C-EB420236A8BE}" type="sibTrans" cxnId="{1817A560-A654-42E0-8E74-0D6724296F09}">
      <dgm:prSet/>
      <dgm:spPr/>
      <dgm:t>
        <a:bodyPr/>
        <a:lstStyle/>
        <a:p>
          <a:endParaRPr lang="en-IE"/>
        </a:p>
      </dgm:t>
    </dgm:pt>
    <dgm:pt modelId="{1B0C3AD3-0C1F-4CFE-9349-E8F475E7D95E}">
      <dgm:prSet/>
      <dgm:spPr/>
      <dgm:t>
        <a:bodyPr/>
        <a:lstStyle/>
        <a:p>
          <a:pPr>
            <a:buSzPts val="1100"/>
            <a:buFont typeface="Symbol" panose="05050102010706020507" pitchFamily="18" charset="2"/>
            <a:buChar char=""/>
          </a:pPr>
          <a:r>
            <a:rPr lang="en-IE" b="1" dirty="0"/>
            <a:t>Ensure there is a bank reconciliation for each bank account</a:t>
          </a:r>
        </a:p>
      </dgm:t>
    </dgm:pt>
    <dgm:pt modelId="{738BDC5C-6AC1-4D33-B690-27BD75E9F1A3}" type="parTrans" cxnId="{6344EC83-A718-444D-BD00-86601E1193F2}">
      <dgm:prSet/>
      <dgm:spPr/>
      <dgm:t>
        <a:bodyPr/>
        <a:lstStyle/>
        <a:p>
          <a:endParaRPr lang="en-IE"/>
        </a:p>
      </dgm:t>
    </dgm:pt>
    <dgm:pt modelId="{AF3EE3E0-3613-430C-8120-B744CB89B397}" type="sibTrans" cxnId="{6344EC83-A718-444D-BD00-86601E1193F2}">
      <dgm:prSet/>
      <dgm:spPr/>
      <dgm:t>
        <a:bodyPr/>
        <a:lstStyle/>
        <a:p>
          <a:endParaRPr lang="en-IE"/>
        </a:p>
      </dgm:t>
    </dgm:pt>
    <dgm:pt modelId="{103B2724-93EA-42C7-9E32-DED0E1761232}">
      <dgm:prSet/>
      <dgm:spPr/>
      <dgm:t>
        <a:bodyPr/>
        <a:lstStyle/>
        <a:p>
          <a:pPr>
            <a:buSzPts val="1100"/>
            <a:buFont typeface="Symbol" panose="05050102010706020507" pitchFamily="18" charset="2"/>
            <a:buChar char=""/>
          </a:pPr>
          <a:r>
            <a:rPr lang="en-IE" b="1" dirty="0"/>
            <a:t>Go through the list of payments and receipts and look at backup documentation</a:t>
          </a:r>
        </a:p>
      </dgm:t>
    </dgm:pt>
    <dgm:pt modelId="{38A7BB8F-C211-4CC2-B23A-306EBA3B492F}" type="parTrans" cxnId="{73C10083-3C52-45F1-8C7A-789979FD84C0}">
      <dgm:prSet/>
      <dgm:spPr/>
      <dgm:t>
        <a:bodyPr/>
        <a:lstStyle/>
        <a:p>
          <a:endParaRPr lang="en-IE"/>
        </a:p>
      </dgm:t>
    </dgm:pt>
    <dgm:pt modelId="{E047155A-192D-4D9D-9C89-5255A7520C22}" type="sibTrans" cxnId="{73C10083-3C52-45F1-8C7A-789979FD84C0}">
      <dgm:prSet/>
      <dgm:spPr/>
      <dgm:t>
        <a:bodyPr/>
        <a:lstStyle/>
        <a:p>
          <a:endParaRPr lang="en-IE"/>
        </a:p>
      </dgm:t>
    </dgm:pt>
    <dgm:pt modelId="{A29C0D0C-8DC6-4A74-A969-1555A660B269}">
      <dgm:prSet/>
      <dgm:spPr/>
      <dgm:t>
        <a:bodyPr/>
        <a:lstStyle/>
        <a:p>
          <a:pPr>
            <a:buSzPts val="1100"/>
            <a:buFont typeface="Symbol" panose="05050102010706020507" pitchFamily="18" charset="2"/>
            <a:buChar char=""/>
          </a:pPr>
          <a:r>
            <a:rPr lang="en-IE" b="1" dirty="0"/>
            <a:t>Look at payments to personal names and ensure there is back up</a:t>
          </a:r>
        </a:p>
      </dgm:t>
    </dgm:pt>
    <dgm:pt modelId="{D9B6F731-087A-4705-8D64-6A2C4F0A852E}" type="parTrans" cxnId="{5EE26197-93C6-47FE-B7AC-A5F1A2617AD6}">
      <dgm:prSet/>
      <dgm:spPr/>
      <dgm:t>
        <a:bodyPr/>
        <a:lstStyle/>
        <a:p>
          <a:endParaRPr lang="en-IE"/>
        </a:p>
      </dgm:t>
    </dgm:pt>
    <dgm:pt modelId="{D2F65837-3D86-4E1F-92ED-99262489660A}" type="sibTrans" cxnId="{5EE26197-93C6-47FE-B7AC-A5F1A2617AD6}">
      <dgm:prSet/>
      <dgm:spPr/>
      <dgm:t>
        <a:bodyPr/>
        <a:lstStyle/>
        <a:p>
          <a:endParaRPr lang="en-IE"/>
        </a:p>
      </dgm:t>
    </dgm:pt>
    <dgm:pt modelId="{8CD9E249-A97A-4400-91D5-10C678F75D88}">
      <dgm:prSet/>
      <dgm:spPr/>
      <dgm:t>
        <a:bodyPr/>
        <a:lstStyle/>
        <a:p>
          <a:pPr>
            <a:buSzPts val="1100"/>
            <a:buFont typeface="Symbol" panose="05050102010706020507" pitchFamily="18" charset="2"/>
            <a:buChar char=""/>
          </a:pPr>
          <a:r>
            <a:rPr lang="en-IE" b="1" dirty="0"/>
            <a:t>A sample of invoices should be randomly selected and reviewed by the treasurer to the corresponding payment, invoice and delivery docket</a:t>
          </a:r>
        </a:p>
      </dgm:t>
    </dgm:pt>
    <dgm:pt modelId="{8A476080-BF28-46C7-BCBA-A7030D361049}" type="parTrans" cxnId="{F427AB25-38B4-4447-807D-26788330663C}">
      <dgm:prSet/>
      <dgm:spPr/>
      <dgm:t>
        <a:bodyPr/>
        <a:lstStyle/>
        <a:p>
          <a:endParaRPr lang="en-IE"/>
        </a:p>
      </dgm:t>
    </dgm:pt>
    <dgm:pt modelId="{89609CA2-3368-4DF2-A985-5C9CB247EC16}" type="sibTrans" cxnId="{F427AB25-38B4-4447-807D-26788330663C}">
      <dgm:prSet/>
      <dgm:spPr/>
      <dgm:t>
        <a:bodyPr/>
        <a:lstStyle/>
        <a:p>
          <a:endParaRPr lang="en-IE"/>
        </a:p>
      </dgm:t>
    </dgm:pt>
    <dgm:pt modelId="{2201C9CB-EB75-4D1C-84EE-311A30FF7BC8}">
      <dgm:prSet/>
      <dgm:spPr/>
      <dgm:t>
        <a:bodyPr/>
        <a:lstStyle/>
        <a:p>
          <a:pPr>
            <a:buSzPts val="1100"/>
            <a:buFont typeface="Symbol" panose="05050102010706020507" pitchFamily="18" charset="2"/>
            <a:buChar char=""/>
          </a:pPr>
          <a:r>
            <a:rPr lang="en-IE" b="1" dirty="0"/>
            <a:t>Was all spending approved?</a:t>
          </a:r>
        </a:p>
      </dgm:t>
    </dgm:pt>
    <dgm:pt modelId="{D16D98DA-0C13-483A-A32C-152447CA91FD}" type="parTrans" cxnId="{53D4BB54-C0ED-4BF9-92F5-83D19DBD6F35}">
      <dgm:prSet/>
      <dgm:spPr/>
      <dgm:t>
        <a:bodyPr/>
        <a:lstStyle/>
        <a:p>
          <a:endParaRPr lang="en-IE"/>
        </a:p>
      </dgm:t>
    </dgm:pt>
    <dgm:pt modelId="{80433D7E-75C5-4BE4-96B9-AC26459F1007}" type="sibTrans" cxnId="{53D4BB54-C0ED-4BF9-92F5-83D19DBD6F35}">
      <dgm:prSet/>
      <dgm:spPr/>
      <dgm:t>
        <a:bodyPr/>
        <a:lstStyle/>
        <a:p>
          <a:endParaRPr lang="en-IE"/>
        </a:p>
      </dgm:t>
    </dgm:pt>
    <dgm:pt modelId="{713459E1-5C97-400A-AB2D-F43E7105C277}">
      <dgm:prSet/>
      <dgm:spPr/>
      <dgm:t>
        <a:bodyPr/>
        <a:lstStyle/>
        <a:p>
          <a:pPr>
            <a:buSzPts val="1100"/>
            <a:buFont typeface="Symbol" panose="05050102010706020507" pitchFamily="18" charset="2"/>
            <a:buChar char=""/>
          </a:pPr>
          <a:r>
            <a:rPr lang="en-IE" b="1" dirty="0"/>
            <a:t>Are all bank accounts necessary? It is advised that the number of bank accounts be kept to a minimum. The </a:t>
          </a:r>
          <a:r>
            <a:rPr lang="en-IE" b="1"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chart of accounts </a:t>
          </a:r>
          <a:r>
            <a:rPr lang="en-IE" b="1" dirty="0"/>
            <a:t>used by schools allows for income categories to be identified separately even if the different income streams are lodged to the same bank account</a:t>
          </a:r>
        </a:p>
      </dgm:t>
    </dgm:pt>
    <dgm:pt modelId="{D65D32A8-6A5E-4237-AF58-77D9E05A723E}" type="parTrans" cxnId="{7AC3C3FB-586D-468B-8E4A-7E76A8C1679C}">
      <dgm:prSet/>
      <dgm:spPr/>
      <dgm:t>
        <a:bodyPr/>
        <a:lstStyle/>
        <a:p>
          <a:endParaRPr lang="en-IE"/>
        </a:p>
      </dgm:t>
    </dgm:pt>
    <dgm:pt modelId="{C367D39C-6415-4199-9BE3-05025799BA1F}" type="sibTrans" cxnId="{7AC3C3FB-586D-468B-8E4A-7E76A8C1679C}">
      <dgm:prSet/>
      <dgm:spPr/>
      <dgm:t>
        <a:bodyPr/>
        <a:lstStyle/>
        <a:p>
          <a:endParaRPr lang="en-IE"/>
        </a:p>
      </dgm:t>
    </dgm:pt>
    <dgm:pt modelId="{E6682C83-9689-498E-BDCB-8FE94BDAF0C7}">
      <dgm:prSet/>
      <dgm:spPr/>
      <dgm:t>
        <a:bodyPr/>
        <a:lstStyle/>
        <a:p>
          <a:pPr>
            <a:buSzPts val="1100"/>
            <a:buFont typeface="Symbol" panose="05050102010706020507" pitchFamily="18" charset="2"/>
            <a:buChar char=""/>
          </a:pPr>
          <a:r>
            <a:rPr lang="en-IE" b="1" dirty="0"/>
            <a:t>Ensure that the treasurer and the chairperson sign and date each bank reconciliation</a:t>
          </a:r>
        </a:p>
      </dgm:t>
    </dgm:pt>
    <dgm:pt modelId="{11B6F506-8F62-4D16-A9A2-DA25FB142D0E}" type="parTrans" cxnId="{0956C144-3584-449E-9D2A-37B88362C218}">
      <dgm:prSet/>
      <dgm:spPr/>
      <dgm:t>
        <a:bodyPr/>
        <a:lstStyle/>
        <a:p>
          <a:endParaRPr lang="en-IE"/>
        </a:p>
      </dgm:t>
    </dgm:pt>
    <dgm:pt modelId="{AAA3EE05-F679-4D47-9BB6-D3CA31982B22}" type="sibTrans" cxnId="{0956C144-3584-449E-9D2A-37B88362C218}">
      <dgm:prSet/>
      <dgm:spPr/>
      <dgm:t>
        <a:bodyPr/>
        <a:lstStyle/>
        <a:p>
          <a:endParaRPr lang="en-IE"/>
        </a:p>
      </dgm:t>
    </dgm:pt>
    <dgm:pt modelId="{9E870CC7-F41D-4E09-A5B4-B6EAEF6766DB}">
      <dgm:prSet/>
      <dgm:spPr/>
      <dgm:t>
        <a:bodyPr/>
        <a:lstStyle/>
        <a:p>
          <a:pPr>
            <a:buSzPts val="1100"/>
            <a:buFont typeface="Symbol" panose="05050102010706020507" pitchFamily="18" charset="2"/>
            <a:buChar char=""/>
          </a:pPr>
          <a:r>
            <a:rPr lang="en-IE" b="1" dirty="0"/>
            <a:t>Have all payments been approved by both the treasurer and chairperson? Has the chairperson delegated their signoff to another board member and if so, has this been included in the minutes?</a:t>
          </a:r>
        </a:p>
      </dgm:t>
    </dgm:pt>
    <dgm:pt modelId="{46D5EDF7-B14F-4566-BE39-59E76306F1BF}" type="parTrans" cxnId="{1E0F9EC7-DC3C-4FCF-A9AE-7C0A7B3B194B}">
      <dgm:prSet/>
      <dgm:spPr/>
      <dgm:t>
        <a:bodyPr/>
        <a:lstStyle/>
        <a:p>
          <a:endParaRPr lang="en-IE"/>
        </a:p>
      </dgm:t>
    </dgm:pt>
    <dgm:pt modelId="{BF610304-9BEF-4FB1-8CCA-222020CFB862}" type="sibTrans" cxnId="{1E0F9EC7-DC3C-4FCF-A9AE-7C0A7B3B194B}">
      <dgm:prSet/>
      <dgm:spPr/>
      <dgm:t>
        <a:bodyPr/>
        <a:lstStyle/>
        <a:p>
          <a:endParaRPr lang="en-IE"/>
        </a:p>
      </dgm:t>
    </dgm:pt>
    <dgm:pt modelId="{B8C96328-D1D3-492B-B306-83324B62781F}" type="pres">
      <dgm:prSet presAssocID="{E88A2E90-8CA0-4B75-BF50-E4E644B32396}" presName="Name0" presStyleCnt="0">
        <dgm:presLayoutVars>
          <dgm:dir/>
          <dgm:resizeHandles val="exact"/>
        </dgm:presLayoutVars>
      </dgm:prSet>
      <dgm:spPr/>
    </dgm:pt>
    <dgm:pt modelId="{241DB195-0664-4895-9B01-365E35B77EAF}" type="pres">
      <dgm:prSet presAssocID="{5824F194-55E2-4CFB-87D3-03993CE3B909}" presName="node" presStyleLbl="node1" presStyleIdx="0" presStyleCnt="10">
        <dgm:presLayoutVars>
          <dgm:bulletEnabled val="1"/>
        </dgm:presLayoutVars>
      </dgm:prSet>
      <dgm:spPr/>
    </dgm:pt>
    <dgm:pt modelId="{E6ED2FBC-5F48-42C2-8756-D962BC63C5C2}" type="pres">
      <dgm:prSet presAssocID="{EED93421-2D0E-47F8-8A3C-D0107F714561}" presName="sibTrans" presStyleLbl="sibTrans1D1" presStyleIdx="0" presStyleCnt="9"/>
      <dgm:spPr/>
    </dgm:pt>
    <dgm:pt modelId="{CE10A65F-2082-4790-B2E0-305EFB5B9A91}" type="pres">
      <dgm:prSet presAssocID="{EED93421-2D0E-47F8-8A3C-D0107F714561}" presName="connectorText" presStyleLbl="sibTrans1D1" presStyleIdx="0" presStyleCnt="9"/>
      <dgm:spPr/>
    </dgm:pt>
    <dgm:pt modelId="{0092A601-39AF-4EEE-8BAC-FF670F427738}" type="pres">
      <dgm:prSet presAssocID="{A6DDC7AA-00BD-426A-AA64-B9980A63D525}" presName="node" presStyleLbl="node1" presStyleIdx="1" presStyleCnt="10">
        <dgm:presLayoutVars>
          <dgm:bulletEnabled val="1"/>
        </dgm:presLayoutVars>
      </dgm:prSet>
      <dgm:spPr/>
    </dgm:pt>
    <dgm:pt modelId="{37C32A45-1C67-4737-AC34-433F128F605F}" type="pres">
      <dgm:prSet presAssocID="{5600B6F3-1E3A-495B-8F8C-EB420236A8BE}" presName="sibTrans" presStyleLbl="sibTrans1D1" presStyleIdx="1" presStyleCnt="9"/>
      <dgm:spPr/>
    </dgm:pt>
    <dgm:pt modelId="{21A12B1A-96D4-4CBB-B193-9612258F2DB4}" type="pres">
      <dgm:prSet presAssocID="{5600B6F3-1E3A-495B-8F8C-EB420236A8BE}" presName="connectorText" presStyleLbl="sibTrans1D1" presStyleIdx="1" presStyleCnt="9"/>
      <dgm:spPr/>
    </dgm:pt>
    <dgm:pt modelId="{BFBC2A2F-742F-4856-91A6-6E051C26DF44}" type="pres">
      <dgm:prSet presAssocID="{1B0C3AD3-0C1F-4CFE-9349-E8F475E7D95E}" presName="node" presStyleLbl="node1" presStyleIdx="2" presStyleCnt="10">
        <dgm:presLayoutVars>
          <dgm:bulletEnabled val="1"/>
        </dgm:presLayoutVars>
      </dgm:prSet>
      <dgm:spPr/>
    </dgm:pt>
    <dgm:pt modelId="{493FAB76-9219-46F0-8F86-DC064226CBB9}" type="pres">
      <dgm:prSet presAssocID="{AF3EE3E0-3613-430C-8120-B744CB89B397}" presName="sibTrans" presStyleLbl="sibTrans1D1" presStyleIdx="2" presStyleCnt="9"/>
      <dgm:spPr/>
    </dgm:pt>
    <dgm:pt modelId="{E3167A3E-9D3E-4621-9D5A-8F01567D2DAD}" type="pres">
      <dgm:prSet presAssocID="{AF3EE3E0-3613-430C-8120-B744CB89B397}" presName="connectorText" presStyleLbl="sibTrans1D1" presStyleIdx="2" presStyleCnt="9"/>
      <dgm:spPr/>
    </dgm:pt>
    <dgm:pt modelId="{8F96D98A-2A92-4584-87D6-8B813E808520}" type="pres">
      <dgm:prSet presAssocID="{103B2724-93EA-42C7-9E32-DED0E1761232}" presName="node" presStyleLbl="node1" presStyleIdx="3" presStyleCnt="10">
        <dgm:presLayoutVars>
          <dgm:bulletEnabled val="1"/>
        </dgm:presLayoutVars>
      </dgm:prSet>
      <dgm:spPr/>
    </dgm:pt>
    <dgm:pt modelId="{C0E49893-E710-4692-9496-27B31984DE7B}" type="pres">
      <dgm:prSet presAssocID="{E047155A-192D-4D9D-9C89-5255A7520C22}" presName="sibTrans" presStyleLbl="sibTrans1D1" presStyleIdx="3" presStyleCnt="9"/>
      <dgm:spPr/>
    </dgm:pt>
    <dgm:pt modelId="{1244BD98-1E0D-46D9-AE04-5EA96518A4DA}" type="pres">
      <dgm:prSet presAssocID="{E047155A-192D-4D9D-9C89-5255A7520C22}" presName="connectorText" presStyleLbl="sibTrans1D1" presStyleIdx="3" presStyleCnt="9"/>
      <dgm:spPr/>
    </dgm:pt>
    <dgm:pt modelId="{BC5732A9-1D64-431F-BD21-77C66712F82A}" type="pres">
      <dgm:prSet presAssocID="{A29C0D0C-8DC6-4A74-A969-1555A660B269}" presName="node" presStyleLbl="node1" presStyleIdx="4" presStyleCnt="10">
        <dgm:presLayoutVars>
          <dgm:bulletEnabled val="1"/>
        </dgm:presLayoutVars>
      </dgm:prSet>
      <dgm:spPr/>
    </dgm:pt>
    <dgm:pt modelId="{ABE9982E-51D2-4733-80D1-764464F89C3F}" type="pres">
      <dgm:prSet presAssocID="{D2F65837-3D86-4E1F-92ED-99262489660A}" presName="sibTrans" presStyleLbl="sibTrans1D1" presStyleIdx="4" presStyleCnt="9"/>
      <dgm:spPr/>
    </dgm:pt>
    <dgm:pt modelId="{6EC7934D-1E63-4577-BF5C-9CBE3A7E7642}" type="pres">
      <dgm:prSet presAssocID="{D2F65837-3D86-4E1F-92ED-99262489660A}" presName="connectorText" presStyleLbl="sibTrans1D1" presStyleIdx="4" presStyleCnt="9"/>
      <dgm:spPr/>
    </dgm:pt>
    <dgm:pt modelId="{FA79F5AF-0AA0-4C6E-B0E4-2FE6A1860B3C}" type="pres">
      <dgm:prSet presAssocID="{8CD9E249-A97A-4400-91D5-10C678F75D88}" presName="node" presStyleLbl="node1" presStyleIdx="5" presStyleCnt="10">
        <dgm:presLayoutVars>
          <dgm:bulletEnabled val="1"/>
        </dgm:presLayoutVars>
      </dgm:prSet>
      <dgm:spPr/>
    </dgm:pt>
    <dgm:pt modelId="{743AAB16-3580-4CDC-A950-3762A94791CE}" type="pres">
      <dgm:prSet presAssocID="{89609CA2-3368-4DF2-A985-5C9CB247EC16}" presName="sibTrans" presStyleLbl="sibTrans1D1" presStyleIdx="5" presStyleCnt="9"/>
      <dgm:spPr/>
    </dgm:pt>
    <dgm:pt modelId="{E36E6F65-9BC4-4155-AA34-C4CC65FC71ED}" type="pres">
      <dgm:prSet presAssocID="{89609CA2-3368-4DF2-A985-5C9CB247EC16}" presName="connectorText" presStyleLbl="sibTrans1D1" presStyleIdx="5" presStyleCnt="9"/>
      <dgm:spPr/>
    </dgm:pt>
    <dgm:pt modelId="{92751CAD-BD77-461B-A6FB-84A4B41B1184}" type="pres">
      <dgm:prSet presAssocID="{2201C9CB-EB75-4D1C-84EE-311A30FF7BC8}" presName="node" presStyleLbl="node1" presStyleIdx="6" presStyleCnt="10">
        <dgm:presLayoutVars>
          <dgm:bulletEnabled val="1"/>
        </dgm:presLayoutVars>
      </dgm:prSet>
      <dgm:spPr/>
    </dgm:pt>
    <dgm:pt modelId="{4BE21F8B-4243-4109-8CB5-1078D7481774}" type="pres">
      <dgm:prSet presAssocID="{80433D7E-75C5-4BE4-96B9-AC26459F1007}" presName="sibTrans" presStyleLbl="sibTrans1D1" presStyleIdx="6" presStyleCnt="9"/>
      <dgm:spPr/>
    </dgm:pt>
    <dgm:pt modelId="{A1568752-E5EA-4457-B529-EFC7993E1A2D}" type="pres">
      <dgm:prSet presAssocID="{80433D7E-75C5-4BE4-96B9-AC26459F1007}" presName="connectorText" presStyleLbl="sibTrans1D1" presStyleIdx="6" presStyleCnt="9"/>
      <dgm:spPr/>
    </dgm:pt>
    <dgm:pt modelId="{4D2D8540-F42C-4E78-9DB8-5E42B15ADE72}" type="pres">
      <dgm:prSet presAssocID="{713459E1-5C97-400A-AB2D-F43E7105C277}" presName="node" presStyleLbl="node1" presStyleIdx="7" presStyleCnt="10" custScaleY="135834">
        <dgm:presLayoutVars>
          <dgm:bulletEnabled val="1"/>
        </dgm:presLayoutVars>
      </dgm:prSet>
      <dgm:spPr/>
    </dgm:pt>
    <dgm:pt modelId="{907EC8F3-286A-4833-8C94-173280915D46}" type="pres">
      <dgm:prSet presAssocID="{C367D39C-6415-4199-9BE3-05025799BA1F}" presName="sibTrans" presStyleLbl="sibTrans1D1" presStyleIdx="7" presStyleCnt="9"/>
      <dgm:spPr/>
    </dgm:pt>
    <dgm:pt modelId="{8A052CF3-7A80-40FC-89B7-29C18C9C5CE7}" type="pres">
      <dgm:prSet presAssocID="{C367D39C-6415-4199-9BE3-05025799BA1F}" presName="connectorText" presStyleLbl="sibTrans1D1" presStyleIdx="7" presStyleCnt="9"/>
      <dgm:spPr/>
    </dgm:pt>
    <dgm:pt modelId="{16BE5E36-4DC6-4661-B05F-06DB0F11E543}" type="pres">
      <dgm:prSet presAssocID="{E6682C83-9689-498E-BDCB-8FE94BDAF0C7}" presName="node" presStyleLbl="node1" presStyleIdx="8" presStyleCnt="10">
        <dgm:presLayoutVars>
          <dgm:bulletEnabled val="1"/>
        </dgm:presLayoutVars>
      </dgm:prSet>
      <dgm:spPr/>
    </dgm:pt>
    <dgm:pt modelId="{73C465B0-E6F8-4D12-A496-330566BCF328}" type="pres">
      <dgm:prSet presAssocID="{AAA3EE05-F679-4D47-9BB6-D3CA31982B22}" presName="sibTrans" presStyleLbl="sibTrans1D1" presStyleIdx="8" presStyleCnt="9"/>
      <dgm:spPr/>
    </dgm:pt>
    <dgm:pt modelId="{06ED1AA9-B3A6-4F8E-A982-2618F9E3A77F}" type="pres">
      <dgm:prSet presAssocID="{AAA3EE05-F679-4D47-9BB6-D3CA31982B22}" presName="connectorText" presStyleLbl="sibTrans1D1" presStyleIdx="8" presStyleCnt="9"/>
      <dgm:spPr/>
    </dgm:pt>
    <dgm:pt modelId="{555E96F3-5074-455E-B66C-851C0A242522}" type="pres">
      <dgm:prSet presAssocID="{9E870CC7-F41D-4E09-A5B4-B6EAEF6766DB}" presName="node" presStyleLbl="node1" presStyleIdx="9" presStyleCnt="10">
        <dgm:presLayoutVars>
          <dgm:bulletEnabled val="1"/>
        </dgm:presLayoutVars>
      </dgm:prSet>
      <dgm:spPr/>
    </dgm:pt>
  </dgm:ptLst>
  <dgm:cxnLst>
    <dgm:cxn modelId="{1338C20E-F26B-4439-8E9E-3700F9C4FA54}" type="presOf" srcId="{89609CA2-3368-4DF2-A985-5C9CB247EC16}" destId="{E36E6F65-9BC4-4155-AA34-C4CC65FC71ED}" srcOrd="1" destOrd="0" presId="urn:microsoft.com/office/officeart/2016/7/layout/RepeatingBendingProcessNew"/>
    <dgm:cxn modelId="{0A18B612-59C2-4446-9311-A27D8EA42A9A}" type="presOf" srcId="{1B0C3AD3-0C1F-4CFE-9349-E8F475E7D95E}" destId="{BFBC2A2F-742F-4856-91A6-6E051C26DF44}" srcOrd="0" destOrd="0" presId="urn:microsoft.com/office/officeart/2016/7/layout/RepeatingBendingProcessNew"/>
    <dgm:cxn modelId="{348E5219-DE51-46D1-A1D4-9ABD8A606700}" type="presOf" srcId="{AF3EE3E0-3613-430C-8120-B744CB89B397}" destId="{493FAB76-9219-46F0-8F86-DC064226CBB9}" srcOrd="0" destOrd="0" presId="urn:microsoft.com/office/officeart/2016/7/layout/RepeatingBendingProcessNew"/>
    <dgm:cxn modelId="{8031DA22-8FA1-4529-BD2B-9F32C3E23999}" type="presOf" srcId="{103B2724-93EA-42C7-9E32-DED0E1761232}" destId="{8F96D98A-2A92-4584-87D6-8B813E808520}" srcOrd="0" destOrd="0" presId="urn:microsoft.com/office/officeart/2016/7/layout/RepeatingBendingProcessNew"/>
    <dgm:cxn modelId="{F427AB25-38B4-4447-807D-26788330663C}" srcId="{E88A2E90-8CA0-4B75-BF50-E4E644B32396}" destId="{8CD9E249-A97A-4400-91D5-10C678F75D88}" srcOrd="5" destOrd="0" parTransId="{8A476080-BF28-46C7-BCBA-A7030D361049}" sibTransId="{89609CA2-3368-4DF2-A985-5C9CB247EC16}"/>
    <dgm:cxn modelId="{1817A560-A654-42E0-8E74-0D6724296F09}" srcId="{E88A2E90-8CA0-4B75-BF50-E4E644B32396}" destId="{A6DDC7AA-00BD-426A-AA64-B9980A63D525}" srcOrd="1" destOrd="0" parTransId="{8C8BA30D-1E7F-4896-BB1C-074FC037EFC3}" sibTransId="{5600B6F3-1E3A-495B-8F8C-EB420236A8BE}"/>
    <dgm:cxn modelId="{0956C144-3584-449E-9D2A-37B88362C218}" srcId="{E88A2E90-8CA0-4B75-BF50-E4E644B32396}" destId="{E6682C83-9689-498E-BDCB-8FE94BDAF0C7}" srcOrd="8" destOrd="0" parTransId="{11B6F506-8F62-4D16-A9A2-DA25FB142D0E}" sibTransId="{AAA3EE05-F679-4D47-9BB6-D3CA31982B22}"/>
    <dgm:cxn modelId="{DE895F46-6665-4B5A-B1B3-555B4F8D2AB2}" type="presOf" srcId="{AF3EE3E0-3613-430C-8120-B744CB89B397}" destId="{E3167A3E-9D3E-4621-9D5A-8F01567D2DAD}" srcOrd="1" destOrd="0" presId="urn:microsoft.com/office/officeart/2016/7/layout/RepeatingBendingProcessNew"/>
    <dgm:cxn modelId="{714CBE46-E41B-4255-8CFE-54BE156DC3E4}" type="presOf" srcId="{A6DDC7AA-00BD-426A-AA64-B9980A63D525}" destId="{0092A601-39AF-4EEE-8BAC-FF670F427738}" srcOrd="0" destOrd="0" presId="urn:microsoft.com/office/officeart/2016/7/layout/RepeatingBendingProcessNew"/>
    <dgm:cxn modelId="{EF284567-ACA0-4327-BA45-C15BAC68FF62}" type="presOf" srcId="{9E870CC7-F41D-4E09-A5B4-B6EAEF6766DB}" destId="{555E96F3-5074-455E-B66C-851C0A242522}" srcOrd="0" destOrd="0" presId="urn:microsoft.com/office/officeart/2016/7/layout/RepeatingBendingProcessNew"/>
    <dgm:cxn modelId="{AEB65667-6E55-4CBB-8309-3F409EDA56C9}" type="presOf" srcId="{713459E1-5C97-400A-AB2D-F43E7105C277}" destId="{4D2D8540-F42C-4E78-9DB8-5E42B15ADE72}" srcOrd="0" destOrd="0" presId="urn:microsoft.com/office/officeart/2016/7/layout/RepeatingBendingProcessNew"/>
    <dgm:cxn modelId="{459F3949-AF53-4A8A-8DEB-06E718FB4316}" type="presOf" srcId="{80433D7E-75C5-4BE4-96B9-AC26459F1007}" destId="{4BE21F8B-4243-4109-8CB5-1078D7481774}" srcOrd="0" destOrd="0" presId="urn:microsoft.com/office/officeart/2016/7/layout/RepeatingBendingProcessNew"/>
    <dgm:cxn modelId="{40450B4A-96D6-4E05-92AA-390E06A71352}" type="presOf" srcId="{EED93421-2D0E-47F8-8A3C-D0107F714561}" destId="{E6ED2FBC-5F48-42C2-8756-D962BC63C5C2}" srcOrd="0" destOrd="0" presId="urn:microsoft.com/office/officeart/2016/7/layout/RepeatingBendingProcessNew"/>
    <dgm:cxn modelId="{FF65634A-73C5-4B8C-9EC5-C5A50290D843}" type="presOf" srcId="{EED93421-2D0E-47F8-8A3C-D0107F714561}" destId="{CE10A65F-2082-4790-B2E0-305EFB5B9A91}" srcOrd="1" destOrd="0" presId="urn:microsoft.com/office/officeart/2016/7/layout/RepeatingBendingProcessNew"/>
    <dgm:cxn modelId="{2838A96A-AF86-48C8-B480-06425207F470}" type="presOf" srcId="{A29C0D0C-8DC6-4A74-A969-1555A660B269}" destId="{BC5732A9-1D64-431F-BD21-77C66712F82A}" srcOrd="0" destOrd="0" presId="urn:microsoft.com/office/officeart/2016/7/layout/RepeatingBendingProcessNew"/>
    <dgm:cxn modelId="{7568106E-8588-4BD4-9060-03F7C6541205}" type="presOf" srcId="{E6682C83-9689-498E-BDCB-8FE94BDAF0C7}" destId="{16BE5E36-4DC6-4661-B05F-06DB0F11E543}" srcOrd="0" destOrd="0" presId="urn:microsoft.com/office/officeart/2016/7/layout/RepeatingBendingProcessNew"/>
    <dgm:cxn modelId="{089AF96E-C003-4C87-BA82-7D4E319D1D71}" type="presOf" srcId="{80433D7E-75C5-4BE4-96B9-AC26459F1007}" destId="{A1568752-E5EA-4457-B529-EFC7993E1A2D}" srcOrd="1" destOrd="0" presId="urn:microsoft.com/office/officeart/2016/7/layout/RepeatingBendingProcessNew"/>
    <dgm:cxn modelId="{47AC4D70-3B12-4B11-B99B-F5010B475791}" type="presOf" srcId="{C367D39C-6415-4199-9BE3-05025799BA1F}" destId="{907EC8F3-286A-4833-8C94-173280915D46}" srcOrd="0" destOrd="0" presId="urn:microsoft.com/office/officeart/2016/7/layout/RepeatingBendingProcessNew"/>
    <dgm:cxn modelId="{53D4BB54-C0ED-4BF9-92F5-83D19DBD6F35}" srcId="{E88A2E90-8CA0-4B75-BF50-E4E644B32396}" destId="{2201C9CB-EB75-4D1C-84EE-311A30FF7BC8}" srcOrd="6" destOrd="0" parTransId="{D16D98DA-0C13-483A-A32C-152447CA91FD}" sibTransId="{80433D7E-75C5-4BE4-96B9-AC26459F1007}"/>
    <dgm:cxn modelId="{416DDA54-D793-4E7B-AB4A-7EA32349136F}" type="presOf" srcId="{AAA3EE05-F679-4D47-9BB6-D3CA31982B22}" destId="{73C465B0-E6F8-4D12-A496-330566BCF328}" srcOrd="0" destOrd="0" presId="urn:microsoft.com/office/officeart/2016/7/layout/RepeatingBendingProcessNew"/>
    <dgm:cxn modelId="{73C10083-3C52-45F1-8C7A-789979FD84C0}" srcId="{E88A2E90-8CA0-4B75-BF50-E4E644B32396}" destId="{103B2724-93EA-42C7-9E32-DED0E1761232}" srcOrd="3" destOrd="0" parTransId="{38A7BB8F-C211-4CC2-B23A-306EBA3B492F}" sibTransId="{E047155A-192D-4D9D-9C89-5255A7520C22}"/>
    <dgm:cxn modelId="{6344EC83-A718-444D-BD00-86601E1193F2}" srcId="{E88A2E90-8CA0-4B75-BF50-E4E644B32396}" destId="{1B0C3AD3-0C1F-4CFE-9349-E8F475E7D95E}" srcOrd="2" destOrd="0" parTransId="{738BDC5C-6AC1-4D33-B690-27BD75E9F1A3}" sibTransId="{AF3EE3E0-3613-430C-8120-B744CB89B397}"/>
    <dgm:cxn modelId="{5C7A478C-3728-4AB3-8705-0C228E436DE9}" type="presOf" srcId="{5600B6F3-1E3A-495B-8F8C-EB420236A8BE}" destId="{37C32A45-1C67-4737-AC34-433F128F605F}" srcOrd="0" destOrd="0" presId="urn:microsoft.com/office/officeart/2016/7/layout/RepeatingBendingProcessNew"/>
    <dgm:cxn modelId="{4CCE0F95-36E1-4B49-981F-ED7FD842F955}" type="presOf" srcId="{E88A2E90-8CA0-4B75-BF50-E4E644B32396}" destId="{B8C96328-D1D3-492B-B306-83324B62781F}" srcOrd="0" destOrd="0" presId="urn:microsoft.com/office/officeart/2016/7/layout/RepeatingBendingProcessNew"/>
    <dgm:cxn modelId="{5EE26197-93C6-47FE-B7AC-A5F1A2617AD6}" srcId="{E88A2E90-8CA0-4B75-BF50-E4E644B32396}" destId="{A29C0D0C-8DC6-4A74-A969-1555A660B269}" srcOrd="4" destOrd="0" parTransId="{D9B6F731-087A-4705-8D64-6A2C4F0A852E}" sibTransId="{D2F65837-3D86-4E1F-92ED-99262489660A}"/>
    <dgm:cxn modelId="{6E2EAE9E-22B0-4816-9129-AC368F7A57B0}" type="presOf" srcId="{C367D39C-6415-4199-9BE3-05025799BA1F}" destId="{8A052CF3-7A80-40FC-89B7-29C18C9C5CE7}" srcOrd="1" destOrd="0" presId="urn:microsoft.com/office/officeart/2016/7/layout/RepeatingBendingProcessNew"/>
    <dgm:cxn modelId="{A0815AAB-CB34-42BA-A6FC-3F5F30311375}" type="presOf" srcId="{E047155A-192D-4D9D-9C89-5255A7520C22}" destId="{C0E49893-E710-4692-9496-27B31984DE7B}" srcOrd="0" destOrd="0" presId="urn:microsoft.com/office/officeart/2016/7/layout/RepeatingBendingProcessNew"/>
    <dgm:cxn modelId="{EBC3C6BF-B253-490A-8D05-FE1293CC19D8}" type="presOf" srcId="{D2F65837-3D86-4E1F-92ED-99262489660A}" destId="{6EC7934D-1E63-4577-BF5C-9CBE3A7E7642}" srcOrd="1" destOrd="0" presId="urn:microsoft.com/office/officeart/2016/7/layout/RepeatingBendingProcessNew"/>
    <dgm:cxn modelId="{1E0F9EC7-DC3C-4FCF-A9AE-7C0A7B3B194B}" srcId="{E88A2E90-8CA0-4B75-BF50-E4E644B32396}" destId="{9E870CC7-F41D-4E09-A5B4-B6EAEF6766DB}" srcOrd="9" destOrd="0" parTransId="{46D5EDF7-B14F-4566-BE39-59E76306F1BF}" sibTransId="{BF610304-9BEF-4FB1-8CCA-222020CFB862}"/>
    <dgm:cxn modelId="{8D3F7DCA-C8E6-41E5-8312-E2187DBDC645}" type="presOf" srcId="{89609CA2-3368-4DF2-A985-5C9CB247EC16}" destId="{743AAB16-3580-4CDC-A950-3762A94791CE}" srcOrd="0" destOrd="0" presId="urn:microsoft.com/office/officeart/2016/7/layout/RepeatingBendingProcessNew"/>
    <dgm:cxn modelId="{744910CD-279F-4D27-9906-AC3EC3EA06CE}" type="presOf" srcId="{2201C9CB-EB75-4D1C-84EE-311A30FF7BC8}" destId="{92751CAD-BD77-461B-A6FB-84A4B41B1184}" srcOrd="0" destOrd="0" presId="urn:microsoft.com/office/officeart/2016/7/layout/RepeatingBendingProcessNew"/>
    <dgm:cxn modelId="{68FD46D8-3007-409A-9853-7D9B7083C68C}" srcId="{E88A2E90-8CA0-4B75-BF50-E4E644B32396}" destId="{5824F194-55E2-4CFB-87D3-03993CE3B909}" srcOrd="0" destOrd="0" parTransId="{8EBF664F-2780-40A4-ABF2-B35435CC13D3}" sibTransId="{EED93421-2D0E-47F8-8A3C-D0107F714561}"/>
    <dgm:cxn modelId="{2ECB07DF-5AFB-4D17-A64A-D04A3D2E2E17}" type="presOf" srcId="{8CD9E249-A97A-4400-91D5-10C678F75D88}" destId="{FA79F5AF-0AA0-4C6E-B0E4-2FE6A1860B3C}" srcOrd="0" destOrd="0" presId="urn:microsoft.com/office/officeart/2016/7/layout/RepeatingBendingProcessNew"/>
    <dgm:cxn modelId="{C751F4E2-742D-4AA5-9FB9-7016EA308F17}" type="presOf" srcId="{E047155A-192D-4D9D-9C89-5255A7520C22}" destId="{1244BD98-1E0D-46D9-AE04-5EA96518A4DA}" srcOrd="1" destOrd="0" presId="urn:microsoft.com/office/officeart/2016/7/layout/RepeatingBendingProcessNew"/>
    <dgm:cxn modelId="{84D31FE3-90C7-48F9-A742-B13C22F01960}" type="presOf" srcId="{5600B6F3-1E3A-495B-8F8C-EB420236A8BE}" destId="{21A12B1A-96D4-4CBB-B193-9612258F2DB4}" srcOrd="1" destOrd="0" presId="urn:microsoft.com/office/officeart/2016/7/layout/RepeatingBendingProcessNew"/>
    <dgm:cxn modelId="{8A53F8E6-4B27-4458-BADF-9270A1D0588E}" type="presOf" srcId="{5824F194-55E2-4CFB-87D3-03993CE3B909}" destId="{241DB195-0664-4895-9B01-365E35B77EAF}" srcOrd="0" destOrd="0" presId="urn:microsoft.com/office/officeart/2016/7/layout/RepeatingBendingProcessNew"/>
    <dgm:cxn modelId="{6D7CDEE9-2E04-46EF-8F7D-4DD227367768}" type="presOf" srcId="{AAA3EE05-F679-4D47-9BB6-D3CA31982B22}" destId="{06ED1AA9-B3A6-4F8E-A982-2618F9E3A77F}" srcOrd="1" destOrd="0" presId="urn:microsoft.com/office/officeart/2016/7/layout/RepeatingBendingProcessNew"/>
    <dgm:cxn modelId="{216BEFEF-7701-470C-A24A-A106F9801CE9}" type="presOf" srcId="{D2F65837-3D86-4E1F-92ED-99262489660A}" destId="{ABE9982E-51D2-4733-80D1-764464F89C3F}" srcOrd="0" destOrd="0" presId="urn:microsoft.com/office/officeart/2016/7/layout/RepeatingBendingProcessNew"/>
    <dgm:cxn modelId="{7AC3C3FB-586D-468B-8E4A-7E76A8C1679C}" srcId="{E88A2E90-8CA0-4B75-BF50-E4E644B32396}" destId="{713459E1-5C97-400A-AB2D-F43E7105C277}" srcOrd="7" destOrd="0" parTransId="{D65D32A8-6A5E-4237-AF58-77D9E05A723E}" sibTransId="{C367D39C-6415-4199-9BE3-05025799BA1F}"/>
    <dgm:cxn modelId="{6C39F65D-2722-4D23-AEB9-E2ED2E5D101C}" type="presParOf" srcId="{B8C96328-D1D3-492B-B306-83324B62781F}" destId="{241DB195-0664-4895-9B01-365E35B77EAF}" srcOrd="0" destOrd="0" presId="urn:microsoft.com/office/officeart/2016/7/layout/RepeatingBendingProcessNew"/>
    <dgm:cxn modelId="{F2600ED8-28E4-431E-B2C8-AD2142F02EBD}" type="presParOf" srcId="{B8C96328-D1D3-492B-B306-83324B62781F}" destId="{E6ED2FBC-5F48-42C2-8756-D962BC63C5C2}" srcOrd="1" destOrd="0" presId="urn:microsoft.com/office/officeart/2016/7/layout/RepeatingBendingProcessNew"/>
    <dgm:cxn modelId="{AAA86805-5225-4D63-8B59-C02DCD51B6AC}" type="presParOf" srcId="{E6ED2FBC-5F48-42C2-8756-D962BC63C5C2}" destId="{CE10A65F-2082-4790-B2E0-305EFB5B9A91}" srcOrd="0" destOrd="0" presId="urn:microsoft.com/office/officeart/2016/7/layout/RepeatingBendingProcessNew"/>
    <dgm:cxn modelId="{C6A08FAE-8DC1-49EA-8BB9-29C35B3CD3A6}" type="presParOf" srcId="{B8C96328-D1D3-492B-B306-83324B62781F}" destId="{0092A601-39AF-4EEE-8BAC-FF670F427738}" srcOrd="2" destOrd="0" presId="urn:microsoft.com/office/officeart/2016/7/layout/RepeatingBendingProcessNew"/>
    <dgm:cxn modelId="{A95DD5CB-38DB-460D-827C-9B70CBB5C824}" type="presParOf" srcId="{B8C96328-D1D3-492B-B306-83324B62781F}" destId="{37C32A45-1C67-4737-AC34-433F128F605F}" srcOrd="3" destOrd="0" presId="urn:microsoft.com/office/officeart/2016/7/layout/RepeatingBendingProcessNew"/>
    <dgm:cxn modelId="{3FB713C7-D444-4DB4-95CE-DBE58AB3F5AD}" type="presParOf" srcId="{37C32A45-1C67-4737-AC34-433F128F605F}" destId="{21A12B1A-96D4-4CBB-B193-9612258F2DB4}" srcOrd="0" destOrd="0" presId="urn:microsoft.com/office/officeart/2016/7/layout/RepeatingBendingProcessNew"/>
    <dgm:cxn modelId="{220AB338-B43C-4EB3-AED5-FDD7351783E9}" type="presParOf" srcId="{B8C96328-D1D3-492B-B306-83324B62781F}" destId="{BFBC2A2F-742F-4856-91A6-6E051C26DF44}" srcOrd="4" destOrd="0" presId="urn:microsoft.com/office/officeart/2016/7/layout/RepeatingBendingProcessNew"/>
    <dgm:cxn modelId="{D5D809C3-E0F8-419B-AEF7-D64546D4D43E}" type="presParOf" srcId="{B8C96328-D1D3-492B-B306-83324B62781F}" destId="{493FAB76-9219-46F0-8F86-DC064226CBB9}" srcOrd="5" destOrd="0" presId="urn:microsoft.com/office/officeart/2016/7/layout/RepeatingBendingProcessNew"/>
    <dgm:cxn modelId="{C76E4B1A-3EBE-4351-BB09-3BA0215458E3}" type="presParOf" srcId="{493FAB76-9219-46F0-8F86-DC064226CBB9}" destId="{E3167A3E-9D3E-4621-9D5A-8F01567D2DAD}" srcOrd="0" destOrd="0" presId="urn:microsoft.com/office/officeart/2016/7/layout/RepeatingBendingProcessNew"/>
    <dgm:cxn modelId="{6CD3A0E5-7679-46BF-A007-5A8E057FDF34}" type="presParOf" srcId="{B8C96328-D1D3-492B-B306-83324B62781F}" destId="{8F96D98A-2A92-4584-87D6-8B813E808520}" srcOrd="6" destOrd="0" presId="urn:microsoft.com/office/officeart/2016/7/layout/RepeatingBendingProcessNew"/>
    <dgm:cxn modelId="{EA6E637F-A6E6-45B7-91A7-2C1AA3ECF0FE}" type="presParOf" srcId="{B8C96328-D1D3-492B-B306-83324B62781F}" destId="{C0E49893-E710-4692-9496-27B31984DE7B}" srcOrd="7" destOrd="0" presId="urn:microsoft.com/office/officeart/2016/7/layout/RepeatingBendingProcessNew"/>
    <dgm:cxn modelId="{9E9F0D5E-BB7C-4C00-80CC-B09421260143}" type="presParOf" srcId="{C0E49893-E710-4692-9496-27B31984DE7B}" destId="{1244BD98-1E0D-46D9-AE04-5EA96518A4DA}" srcOrd="0" destOrd="0" presId="urn:microsoft.com/office/officeart/2016/7/layout/RepeatingBendingProcessNew"/>
    <dgm:cxn modelId="{09D06387-D5F2-46A1-926D-36DA96A2535A}" type="presParOf" srcId="{B8C96328-D1D3-492B-B306-83324B62781F}" destId="{BC5732A9-1D64-431F-BD21-77C66712F82A}" srcOrd="8" destOrd="0" presId="urn:microsoft.com/office/officeart/2016/7/layout/RepeatingBendingProcessNew"/>
    <dgm:cxn modelId="{446A40E1-720C-44E6-ADB0-E5F14C9F8A97}" type="presParOf" srcId="{B8C96328-D1D3-492B-B306-83324B62781F}" destId="{ABE9982E-51D2-4733-80D1-764464F89C3F}" srcOrd="9" destOrd="0" presId="urn:microsoft.com/office/officeart/2016/7/layout/RepeatingBendingProcessNew"/>
    <dgm:cxn modelId="{D94330BB-AF2E-4D38-AF86-7AC09FD4E919}" type="presParOf" srcId="{ABE9982E-51D2-4733-80D1-764464F89C3F}" destId="{6EC7934D-1E63-4577-BF5C-9CBE3A7E7642}" srcOrd="0" destOrd="0" presId="urn:microsoft.com/office/officeart/2016/7/layout/RepeatingBendingProcessNew"/>
    <dgm:cxn modelId="{34ABA933-D467-469C-A996-DAA931C9B13A}" type="presParOf" srcId="{B8C96328-D1D3-492B-B306-83324B62781F}" destId="{FA79F5AF-0AA0-4C6E-B0E4-2FE6A1860B3C}" srcOrd="10" destOrd="0" presId="urn:microsoft.com/office/officeart/2016/7/layout/RepeatingBendingProcessNew"/>
    <dgm:cxn modelId="{D87C97CC-90E1-45A5-96A9-318FE509BA0E}" type="presParOf" srcId="{B8C96328-D1D3-492B-B306-83324B62781F}" destId="{743AAB16-3580-4CDC-A950-3762A94791CE}" srcOrd="11" destOrd="0" presId="urn:microsoft.com/office/officeart/2016/7/layout/RepeatingBendingProcessNew"/>
    <dgm:cxn modelId="{033809AB-53EB-4781-98B3-CFE5479FB8B3}" type="presParOf" srcId="{743AAB16-3580-4CDC-A950-3762A94791CE}" destId="{E36E6F65-9BC4-4155-AA34-C4CC65FC71ED}" srcOrd="0" destOrd="0" presId="urn:microsoft.com/office/officeart/2016/7/layout/RepeatingBendingProcessNew"/>
    <dgm:cxn modelId="{7CD341E5-0B5F-47C8-9114-428CA8163E35}" type="presParOf" srcId="{B8C96328-D1D3-492B-B306-83324B62781F}" destId="{92751CAD-BD77-461B-A6FB-84A4B41B1184}" srcOrd="12" destOrd="0" presId="urn:microsoft.com/office/officeart/2016/7/layout/RepeatingBendingProcessNew"/>
    <dgm:cxn modelId="{B7349DBF-B645-4CD6-B1F0-B9F458523FB2}" type="presParOf" srcId="{B8C96328-D1D3-492B-B306-83324B62781F}" destId="{4BE21F8B-4243-4109-8CB5-1078D7481774}" srcOrd="13" destOrd="0" presId="urn:microsoft.com/office/officeart/2016/7/layout/RepeatingBendingProcessNew"/>
    <dgm:cxn modelId="{8713E598-82C3-42BE-B76B-E8911F13DD82}" type="presParOf" srcId="{4BE21F8B-4243-4109-8CB5-1078D7481774}" destId="{A1568752-E5EA-4457-B529-EFC7993E1A2D}" srcOrd="0" destOrd="0" presId="urn:microsoft.com/office/officeart/2016/7/layout/RepeatingBendingProcessNew"/>
    <dgm:cxn modelId="{F1DAB67B-A926-4B3F-BEA1-44E3959B8340}" type="presParOf" srcId="{B8C96328-D1D3-492B-B306-83324B62781F}" destId="{4D2D8540-F42C-4E78-9DB8-5E42B15ADE72}" srcOrd="14" destOrd="0" presId="urn:microsoft.com/office/officeart/2016/7/layout/RepeatingBendingProcessNew"/>
    <dgm:cxn modelId="{31D9F56F-329F-4D40-B7FB-09E72B8DB430}" type="presParOf" srcId="{B8C96328-D1D3-492B-B306-83324B62781F}" destId="{907EC8F3-286A-4833-8C94-173280915D46}" srcOrd="15" destOrd="0" presId="urn:microsoft.com/office/officeart/2016/7/layout/RepeatingBendingProcessNew"/>
    <dgm:cxn modelId="{3D2EC517-F90F-49EA-B365-479BEE3B41FC}" type="presParOf" srcId="{907EC8F3-286A-4833-8C94-173280915D46}" destId="{8A052CF3-7A80-40FC-89B7-29C18C9C5CE7}" srcOrd="0" destOrd="0" presId="urn:microsoft.com/office/officeart/2016/7/layout/RepeatingBendingProcessNew"/>
    <dgm:cxn modelId="{49648F63-2878-4FA5-861B-09B6E37E47FB}" type="presParOf" srcId="{B8C96328-D1D3-492B-B306-83324B62781F}" destId="{16BE5E36-4DC6-4661-B05F-06DB0F11E543}" srcOrd="16" destOrd="0" presId="urn:microsoft.com/office/officeart/2016/7/layout/RepeatingBendingProcessNew"/>
    <dgm:cxn modelId="{5F370090-5006-4DEF-BA5F-D79C0DD14787}" type="presParOf" srcId="{B8C96328-D1D3-492B-B306-83324B62781F}" destId="{73C465B0-E6F8-4D12-A496-330566BCF328}" srcOrd="17" destOrd="0" presId="urn:microsoft.com/office/officeart/2016/7/layout/RepeatingBendingProcessNew"/>
    <dgm:cxn modelId="{12E4785A-1884-4A34-A54F-B7DB2803D183}" type="presParOf" srcId="{73C465B0-E6F8-4D12-A496-330566BCF328}" destId="{06ED1AA9-B3A6-4F8E-A982-2618F9E3A77F}" srcOrd="0" destOrd="0" presId="urn:microsoft.com/office/officeart/2016/7/layout/RepeatingBendingProcessNew"/>
    <dgm:cxn modelId="{9A8BB95E-8730-40D3-AFA5-6BAD270D0417}" type="presParOf" srcId="{B8C96328-D1D3-492B-B306-83324B62781F}" destId="{555E96F3-5074-455E-B66C-851C0A242522}" srcOrd="18" destOrd="0" presId="urn:microsoft.com/office/officeart/2016/7/layout/RepeatingBendingProcessNew"/>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88A2E90-8CA0-4B75-BF50-E4E644B32396}"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IE"/>
        </a:p>
      </dgm:t>
    </dgm:pt>
    <dgm:pt modelId="{A6DDC7AA-00BD-426A-AA64-B9980A63D525}">
      <dgm:prSet custT="1"/>
      <dgm:spPr/>
      <dgm:t>
        <a:bodyPr/>
        <a:lstStyle/>
        <a:p>
          <a:pPr>
            <a:buSzPts val="1100"/>
            <a:buFont typeface="Symbol" panose="05050102010706020507" pitchFamily="18" charset="2"/>
            <a:buChar char=""/>
          </a:pPr>
          <a:r>
            <a:rPr lang="en-IE" sz="2400" b="1" dirty="0"/>
            <a:t>Has the credit card statement been approved by the chairperson and treasurer?</a:t>
          </a:r>
        </a:p>
      </dgm:t>
    </dgm:pt>
    <dgm:pt modelId="{8C8BA30D-1E7F-4896-BB1C-074FC037EFC3}" type="parTrans" cxnId="{1817A560-A654-42E0-8E74-0D6724296F09}">
      <dgm:prSet/>
      <dgm:spPr/>
      <dgm:t>
        <a:bodyPr/>
        <a:lstStyle/>
        <a:p>
          <a:endParaRPr lang="en-IE"/>
        </a:p>
      </dgm:t>
    </dgm:pt>
    <dgm:pt modelId="{5600B6F3-1E3A-495B-8F8C-EB420236A8BE}" type="sibTrans" cxnId="{1817A560-A654-42E0-8E74-0D6724296F09}">
      <dgm:prSet/>
      <dgm:spPr/>
      <dgm:t>
        <a:bodyPr/>
        <a:lstStyle/>
        <a:p>
          <a:endParaRPr lang="en-IE"/>
        </a:p>
      </dgm:t>
    </dgm:pt>
    <dgm:pt modelId="{4AABE52F-5894-4E60-B47E-6A3EDEDC66C9}">
      <dgm:prSet/>
      <dgm:spPr/>
      <dgm:t>
        <a:bodyPr/>
        <a:lstStyle/>
        <a:p>
          <a:pPr>
            <a:buSzPts val="1100"/>
            <a:buFont typeface="Symbol" panose="05050102010706020507" pitchFamily="18" charset="2"/>
            <a:buChar char=""/>
          </a:pPr>
          <a:r>
            <a:rPr lang="en-IE" b="1" dirty="0">
              <a:effectLst/>
              <a:latin typeface="Arial" panose="020B0604020202020204" pitchFamily="34" charset="0"/>
              <a:ea typeface="Symbol" panose="05050102010706020507" pitchFamily="18" charset="2"/>
              <a:cs typeface="Symbol" panose="05050102010706020507" pitchFamily="18" charset="2"/>
            </a:rPr>
            <a:t>If the board is using electronic banking, are the treasurer and chairperson both approving payments?</a:t>
          </a:r>
          <a:endParaRPr lang="en-IE" b="1" dirty="0"/>
        </a:p>
      </dgm:t>
    </dgm:pt>
    <dgm:pt modelId="{FE41D45A-CF14-4521-A3FF-7825E1C1B6AD}" type="parTrans" cxnId="{BD762848-963F-43DF-8A80-953B09C8D766}">
      <dgm:prSet/>
      <dgm:spPr/>
      <dgm:t>
        <a:bodyPr/>
        <a:lstStyle/>
        <a:p>
          <a:endParaRPr lang="en-IE"/>
        </a:p>
      </dgm:t>
    </dgm:pt>
    <dgm:pt modelId="{EBB52344-B024-4CAB-9355-0059919C9C7D}" type="sibTrans" cxnId="{BD762848-963F-43DF-8A80-953B09C8D766}">
      <dgm:prSet/>
      <dgm:spPr/>
      <dgm:t>
        <a:bodyPr/>
        <a:lstStyle/>
        <a:p>
          <a:endParaRPr lang="en-IE"/>
        </a:p>
      </dgm:t>
    </dgm:pt>
    <dgm:pt modelId="{7FDAFE58-0E2A-4D13-9987-F10F4A8B1FA7}">
      <dgm:prSet/>
      <dgm:spPr/>
      <dgm:t>
        <a:bodyPr/>
        <a:lstStyle/>
        <a:p>
          <a:pPr>
            <a:buSzPts val="1100"/>
            <a:buFont typeface="Symbol" panose="05050102010706020507" pitchFamily="18" charset="2"/>
            <a:buChar char=""/>
          </a:pPr>
          <a:r>
            <a:rPr lang="en-IE" b="1" dirty="0">
              <a:effectLst/>
              <a:latin typeface="Arial" panose="020B0604020202020204" pitchFamily="34" charset="0"/>
              <a:ea typeface="Symbol" panose="05050102010706020507" pitchFamily="18" charset="2"/>
              <a:cs typeface="Symbol" panose="05050102010706020507" pitchFamily="18" charset="2"/>
            </a:rPr>
            <a:t>Are</a:t>
          </a:r>
          <a:r>
            <a:rPr lang="en-IE" b="1" spc="-20" dirty="0">
              <a:effectLst/>
              <a:latin typeface="Arial" panose="020B0604020202020204" pitchFamily="34" charset="0"/>
              <a:ea typeface="Symbol" panose="05050102010706020507" pitchFamily="18" charset="2"/>
              <a:cs typeface="Symbol" panose="05050102010706020507" pitchFamily="18" charset="2"/>
            </a:rPr>
            <a:t> </a:t>
          </a:r>
          <a:r>
            <a:rPr lang="en-IE" b="1" dirty="0">
              <a:effectLst/>
              <a:latin typeface="Arial" panose="020B0604020202020204" pitchFamily="34" charset="0"/>
              <a:ea typeface="Symbol" panose="05050102010706020507" pitchFamily="18" charset="2"/>
              <a:cs typeface="Symbol" panose="05050102010706020507" pitchFamily="18" charset="2"/>
            </a:rPr>
            <a:t>all credit card transactions backed up by a valid receipt? Is spending within the agreed limit?</a:t>
          </a:r>
        </a:p>
      </dgm:t>
    </dgm:pt>
    <dgm:pt modelId="{1A567971-8FAC-43AB-ACB5-3BA28C768278}" type="parTrans" cxnId="{58CB34F6-0317-4431-93B2-A7F4C9661642}">
      <dgm:prSet/>
      <dgm:spPr/>
      <dgm:t>
        <a:bodyPr/>
        <a:lstStyle/>
        <a:p>
          <a:endParaRPr lang="en-IE"/>
        </a:p>
      </dgm:t>
    </dgm:pt>
    <dgm:pt modelId="{880435D5-DAEB-41A1-91C0-3BB371524A1D}" type="sibTrans" cxnId="{58CB34F6-0317-4431-93B2-A7F4C9661642}">
      <dgm:prSet/>
      <dgm:spPr/>
      <dgm:t>
        <a:bodyPr/>
        <a:lstStyle/>
        <a:p>
          <a:endParaRPr lang="en-IE"/>
        </a:p>
      </dgm:t>
    </dgm:pt>
    <dgm:pt modelId="{E53A4A24-D33D-46B1-855D-9D20E0AADF0C}">
      <dgm:prSet/>
      <dgm:spPr/>
      <dgm:t>
        <a:bodyPr/>
        <a:lstStyle/>
        <a:p>
          <a:pPr>
            <a:buSzPts val="1100"/>
            <a:buFont typeface="Symbol" panose="05050102010706020507" pitchFamily="18" charset="2"/>
            <a:buChar char=""/>
          </a:pPr>
          <a:r>
            <a:rPr lang="en-IE" b="1" dirty="0">
              <a:effectLst/>
              <a:latin typeface="Arial" panose="020B0604020202020204" pitchFamily="34" charset="0"/>
              <a:ea typeface="Symbol" panose="05050102010706020507" pitchFamily="18" charset="2"/>
              <a:cs typeface="Symbol" panose="05050102010706020507" pitchFamily="18" charset="2"/>
            </a:rPr>
            <a:t>Has</a:t>
          </a:r>
          <a:r>
            <a:rPr lang="en-IE" b="1" spc="-30" dirty="0">
              <a:effectLst/>
              <a:latin typeface="Arial" panose="020B0604020202020204" pitchFamily="34" charset="0"/>
              <a:ea typeface="Symbol" panose="05050102010706020507" pitchFamily="18" charset="2"/>
              <a:cs typeface="Symbol" panose="05050102010706020507" pitchFamily="18" charset="2"/>
            </a:rPr>
            <a:t> </a:t>
          </a:r>
          <a:r>
            <a:rPr lang="en-IE" b="1" dirty="0">
              <a:effectLst/>
              <a:latin typeface="Arial" panose="020B0604020202020204" pitchFamily="34" charset="0"/>
              <a:ea typeface="Symbol" panose="05050102010706020507" pitchFamily="18" charset="2"/>
              <a:cs typeface="Symbol" panose="05050102010706020507" pitchFamily="18" charset="2"/>
            </a:rPr>
            <a:t>all</a:t>
          </a:r>
          <a:r>
            <a:rPr lang="en-IE" b="1" spc="-20" dirty="0">
              <a:effectLst/>
              <a:latin typeface="Arial" panose="020B0604020202020204" pitchFamily="34" charset="0"/>
              <a:ea typeface="Symbol" panose="05050102010706020507" pitchFamily="18" charset="2"/>
              <a:cs typeface="Symbol" panose="05050102010706020507" pitchFamily="18" charset="2"/>
            </a:rPr>
            <a:t> </a:t>
          </a:r>
          <a:r>
            <a:rPr lang="en-IE" b="1" dirty="0">
              <a:effectLst/>
              <a:latin typeface="Arial" panose="020B0604020202020204" pitchFamily="34" charset="0"/>
              <a:ea typeface="Symbol" panose="05050102010706020507" pitchFamily="18" charset="2"/>
              <a:cs typeface="Symbol" panose="05050102010706020507" pitchFamily="18" charset="2"/>
            </a:rPr>
            <a:t>grant</a:t>
          </a:r>
          <a:r>
            <a:rPr lang="en-IE" b="1" spc="-25" dirty="0">
              <a:effectLst/>
              <a:latin typeface="Arial" panose="020B0604020202020204" pitchFamily="34" charset="0"/>
              <a:ea typeface="Symbol" panose="05050102010706020507" pitchFamily="18" charset="2"/>
              <a:cs typeface="Symbol" panose="05050102010706020507" pitchFamily="18" charset="2"/>
            </a:rPr>
            <a:t> </a:t>
          </a:r>
          <a:r>
            <a:rPr lang="en-IE" b="1" dirty="0">
              <a:effectLst/>
              <a:latin typeface="Arial" panose="020B0604020202020204" pitchFamily="34" charset="0"/>
              <a:ea typeface="Symbol" panose="05050102010706020507" pitchFamily="18" charset="2"/>
              <a:cs typeface="Symbol" panose="05050102010706020507" pitchFamily="18" charset="2"/>
            </a:rPr>
            <a:t>income</a:t>
          </a:r>
          <a:r>
            <a:rPr lang="en-IE" b="1" spc="-30" dirty="0">
              <a:effectLst/>
              <a:latin typeface="Arial" panose="020B0604020202020204" pitchFamily="34" charset="0"/>
              <a:ea typeface="Symbol" panose="05050102010706020507" pitchFamily="18" charset="2"/>
              <a:cs typeface="Symbol" panose="05050102010706020507" pitchFamily="18" charset="2"/>
            </a:rPr>
            <a:t> </a:t>
          </a:r>
          <a:r>
            <a:rPr lang="en-IE" b="1" dirty="0">
              <a:effectLst/>
              <a:latin typeface="Arial" panose="020B0604020202020204" pitchFamily="34" charset="0"/>
              <a:ea typeface="Symbol" panose="05050102010706020507" pitchFamily="18" charset="2"/>
              <a:cs typeface="Symbol" panose="05050102010706020507" pitchFamily="18" charset="2"/>
            </a:rPr>
            <a:t>due</a:t>
          </a:r>
          <a:r>
            <a:rPr lang="en-IE" b="1" spc="-30" dirty="0">
              <a:effectLst/>
              <a:latin typeface="Arial" panose="020B0604020202020204" pitchFamily="34" charset="0"/>
              <a:ea typeface="Symbol" panose="05050102010706020507" pitchFamily="18" charset="2"/>
              <a:cs typeface="Symbol" panose="05050102010706020507" pitchFamily="18" charset="2"/>
            </a:rPr>
            <a:t> </a:t>
          </a:r>
          <a:r>
            <a:rPr lang="en-IE" b="1" dirty="0">
              <a:effectLst/>
              <a:latin typeface="Arial" panose="020B0604020202020204" pitchFamily="34" charset="0"/>
              <a:ea typeface="Symbol" panose="05050102010706020507" pitchFamily="18" charset="2"/>
              <a:cs typeface="Symbol" panose="05050102010706020507" pitchFamily="18" charset="2"/>
            </a:rPr>
            <a:t>from</a:t>
          </a:r>
          <a:r>
            <a:rPr lang="en-IE" b="1" spc="-25" dirty="0">
              <a:effectLst/>
              <a:latin typeface="Arial" panose="020B0604020202020204" pitchFamily="34" charset="0"/>
              <a:ea typeface="Symbol" panose="05050102010706020507" pitchFamily="18" charset="2"/>
              <a:cs typeface="Symbol" panose="05050102010706020507" pitchFamily="18" charset="2"/>
            </a:rPr>
            <a:t> </a:t>
          </a:r>
          <a:r>
            <a:rPr lang="en-IE" b="1" dirty="0">
              <a:effectLst/>
              <a:latin typeface="Arial" panose="020B0604020202020204" pitchFamily="34" charset="0"/>
              <a:ea typeface="Symbol" panose="05050102010706020507" pitchFamily="18" charset="2"/>
              <a:cs typeface="Symbol" panose="05050102010706020507" pitchFamily="18" charset="2"/>
            </a:rPr>
            <a:t>the</a:t>
          </a:r>
          <a:r>
            <a:rPr lang="en-IE" b="1" spc="-30" dirty="0">
              <a:effectLst/>
              <a:latin typeface="Arial" panose="020B0604020202020204" pitchFamily="34" charset="0"/>
              <a:ea typeface="Symbol" panose="05050102010706020507" pitchFamily="18" charset="2"/>
              <a:cs typeface="Symbol" panose="05050102010706020507" pitchFamily="18" charset="2"/>
            </a:rPr>
            <a:t> </a:t>
          </a:r>
          <a:r>
            <a:rPr lang="en-IE" b="1" dirty="0">
              <a:effectLst/>
              <a:latin typeface="Arial" panose="020B0604020202020204" pitchFamily="34" charset="0"/>
              <a:ea typeface="Symbol" panose="05050102010706020507" pitchFamily="18" charset="2"/>
              <a:cs typeface="Symbol" panose="05050102010706020507" pitchFamily="18" charset="2"/>
            </a:rPr>
            <a:t>Department</a:t>
          </a:r>
          <a:r>
            <a:rPr lang="en-IE" b="1" spc="-10" dirty="0">
              <a:effectLst/>
              <a:latin typeface="Arial" panose="020B0604020202020204" pitchFamily="34" charset="0"/>
              <a:ea typeface="Symbol" panose="05050102010706020507" pitchFamily="18" charset="2"/>
              <a:cs typeface="Symbol" panose="05050102010706020507" pitchFamily="18" charset="2"/>
            </a:rPr>
            <a:t> </a:t>
          </a:r>
          <a:r>
            <a:rPr lang="en-IE" b="1" dirty="0">
              <a:effectLst/>
              <a:latin typeface="Arial" panose="020B0604020202020204" pitchFamily="34" charset="0"/>
              <a:ea typeface="Symbol" panose="05050102010706020507" pitchFamily="18" charset="2"/>
              <a:cs typeface="Symbol" panose="05050102010706020507" pitchFamily="18" charset="2"/>
            </a:rPr>
            <a:t>of</a:t>
          </a:r>
          <a:r>
            <a:rPr lang="en-IE" b="1" spc="-25" dirty="0">
              <a:effectLst/>
              <a:latin typeface="Arial" panose="020B0604020202020204" pitchFamily="34" charset="0"/>
              <a:ea typeface="Symbol" panose="05050102010706020507" pitchFamily="18" charset="2"/>
              <a:cs typeface="Symbol" panose="05050102010706020507" pitchFamily="18" charset="2"/>
            </a:rPr>
            <a:t> </a:t>
          </a:r>
          <a:r>
            <a:rPr lang="en-IE" b="1" dirty="0">
              <a:effectLst/>
              <a:latin typeface="Arial" panose="020B0604020202020204" pitchFamily="34" charset="0"/>
              <a:ea typeface="Symbol" panose="05050102010706020507" pitchFamily="18" charset="2"/>
              <a:cs typeface="Symbol" panose="05050102010706020507" pitchFamily="18" charset="2"/>
            </a:rPr>
            <a:t>Education</a:t>
          </a:r>
          <a:r>
            <a:rPr lang="en-IE" b="1" spc="-20" dirty="0">
              <a:effectLst/>
              <a:latin typeface="Arial" panose="020B0604020202020204" pitchFamily="34" charset="0"/>
              <a:ea typeface="Symbol" panose="05050102010706020507" pitchFamily="18" charset="2"/>
              <a:cs typeface="Symbol" panose="05050102010706020507" pitchFamily="18" charset="2"/>
            </a:rPr>
            <a:t> </a:t>
          </a:r>
          <a:r>
            <a:rPr lang="en-IE" b="1" dirty="0">
              <a:effectLst/>
              <a:latin typeface="Arial" panose="020B0604020202020204" pitchFamily="34" charset="0"/>
              <a:ea typeface="Symbol" panose="05050102010706020507" pitchFamily="18" charset="2"/>
              <a:cs typeface="Symbol" panose="05050102010706020507" pitchFamily="18" charset="2"/>
            </a:rPr>
            <a:t>been</a:t>
          </a:r>
          <a:r>
            <a:rPr lang="en-IE" b="1" spc="-25" dirty="0">
              <a:effectLst/>
              <a:latin typeface="Arial" panose="020B0604020202020204" pitchFamily="34" charset="0"/>
              <a:ea typeface="Symbol" panose="05050102010706020507" pitchFamily="18" charset="2"/>
              <a:cs typeface="Symbol" panose="05050102010706020507" pitchFamily="18" charset="2"/>
            </a:rPr>
            <a:t> </a:t>
          </a:r>
          <a:r>
            <a:rPr lang="en-IE" b="1" spc="-10" dirty="0">
              <a:effectLst/>
              <a:latin typeface="Arial" panose="020B0604020202020204" pitchFamily="34" charset="0"/>
              <a:ea typeface="Symbol" panose="05050102010706020507" pitchFamily="18" charset="2"/>
              <a:cs typeface="Symbol" panose="05050102010706020507" pitchFamily="18" charset="2"/>
            </a:rPr>
            <a:t>received?</a:t>
          </a:r>
          <a:endParaRPr lang="en-IE" b="1" dirty="0">
            <a:effectLst/>
            <a:latin typeface="Arial" panose="020B0604020202020204" pitchFamily="34" charset="0"/>
            <a:ea typeface="Symbol" panose="05050102010706020507" pitchFamily="18" charset="2"/>
            <a:cs typeface="Symbol" panose="05050102010706020507" pitchFamily="18" charset="2"/>
          </a:endParaRPr>
        </a:p>
      </dgm:t>
    </dgm:pt>
    <dgm:pt modelId="{592F33AA-9A6E-4859-B92F-A157CCE901DA}" type="parTrans" cxnId="{A0537EF7-8B9B-4F12-B845-CCC4F8DCF2C9}">
      <dgm:prSet/>
      <dgm:spPr/>
      <dgm:t>
        <a:bodyPr/>
        <a:lstStyle/>
        <a:p>
          <a:endParaRPr lang="en-IE"/>
        </a:p>
      </dgm:t>
    </dgm:pt>
    <dgm:pt modelId="{7422DD82-D6EE-4909-98CD-587164992242}" type="sibTrans" cxnId="{A0537EF7-8B9B-4F12-B845-CCC4F8DCF2C9}">
      <dgm:prSet/>
      <dgm:spPr/>
      <dgm:t>
        <a:bodyPr/>
        <a:lstStyle/>
        <a:p>
          <a:endParaRPr lang="en-IE"/>
        </a:p>
      </dgm:t>
    </dgm:pt>
    <dgm:pt modelId="{C76F4BD7-262A-46AB-8DF1-C80898B63CCA}">
      <dgm:prSet/>
      <dgm:spPr/>
      <dgm:t>
        <a:bodyPr/>
        <a:lstStyle/>
        <a:p>
          <a:pPr>
            <a:buSzPts val="1100"/>
            <a:buFont typeface="Symbol" panose="05050102010706020507" pitchFamily="18" charset="2"/>
            <a:buChar char=""/>
          </a:pPr>
          <a:r>
            <a:rPr lang="en-IE" b="1" dirty="0">
              <a:effectLst/>
              <a:latin typeface="Arial" panose="020B0604020202020204" pitchFamily="34" charset="0"/>
              <a:ea typeface="Symbol" panose="05050102010706020507" pitchFamily="18" charset="2"/>
              <a:cs typeface="Symbol" panose="05050102010706020507" pitchFamily="18" charset="2"/>
            </a:rPr>
            <a:t>Has</a:t>
          </a:r>
          <a:r>
            <a:rPr lang="en-IE" b="1" spc="-10" dirty="0">
              <a:effectLst/>
              <a:latin typeface="Arial" panose="020B0604020202020204" pitchFamily="34" charset="0"/>
              <a:ea typeface="Symbol" panose="05050102010706020507" pitchFamily="18" charset="2"/>
              <a:cs typeface="Symbol" panose="05050102010706020507" pitchFamily="18" charset="2"/>
            </a:rPr>
            <a:t> </a:t>
          </a:r>
          <a:r>
            <a:rPr lang="en-IE" b="1" dirty="0">
              <a:effectLst/>
              <a:latin typeface="Arial" panose="020B0604020202020204" pitchFamily="34" charset="0"/>
              <a:ea typeface="Symbol" panose="05050102010706020507" pitchFamily="18" charset="2"/>
              <a:cs typeface="Symbol" panose="05050102010706020507" pitchFamily="18" charset="2"/>
            </a:rPr>
            <a:t>ringfenced</a:t>
          </a:r>
          <a:r>
            <a:rPr lang="en-IE" b="1" spc="-20" dirty="0">
              <a:effectLst/>
              <a:latin typeface="Arial" panose="020B0604020202020204" pitchFamily="34" charset="0"/>
              <a:ea typeface="Symbol" panose="05050102010706020507" pitchFamily="18" charset="2"/>
              <a:cs typeface="Symbol" panose="05050102010706020507" pitchFamily="18" charset="2"/>
            </a:rPr>
            <a:t> </a:t>
          </a:r>
          <a:r>
            <a:rPr lang="en-IE" b="1" dirty="0">
              <a:effectLst/>
              <a:latin typeface="Arial" panose="020B0604020202020204" pitchFamily="34" charset="0"/>
              <a:ea typeface="Symbol" panose="05050102010706020507" pitchFamily="18" charset="2"/>
              <a:cs typeface="Symbol" panose="05050102010706020507" pitchFamily="18" charset="2"/>
            </a:rPr>
            <a:t>income</a:t>
          </a:r>
          <a:r>
            <a:rPr lang="en-IE" b="1" spc="-15" dirty="0">
              <a:effectLst/>
              <a:latin typeface="Arial" panose="020B0604020202020204" pitchFamily="34" charset="0"/>
              <a:ea typeface="Symbol" panose="05050102010706020507" pitchFamily="18" charset="2"/>
              <a:cs typeface="Symbol" panose="05050102010706020507" pitchFamily="18" charset="2"/>
            </a:rPr>
            <a:t> </a:t>
          </a:r>
          <a:r>
            <a:rPr lang="en-IE" b="1" dirty="0">
              <a:effectLst/>
              <a:latin typeface="Arial" panose="020B0604020202020204" pitchFamily="34" charset="0"/>
              <a:ea typeface="Symbol" panose="05050102010706020507" pitchFamily="18" charset="2"/>
              <a:cs typeface="Symbol" panose="05050102010706020507" pitchFamily="18" charset="2"/>
            </a:rPr>
            <a:t>been</a:t>
          </a:r>
          <a:r>
            <a:rPr lang="en-IE" b="1" spc="-10" dirty="0">
              <a:effectLst/>
              <a:latin typeface="Arial" panose="020B0604020202020204" pitchFamily="34" charset="0"/>
              <a:ea typeface="Symbol" panose="05050102010706020507" pitchFamily="18" charset="2"/>
              <a:cs typeface="Symbol" panose="05050102010706020507" pitchFamily="18" charset="2"/>
            </a:rPr>
            <a:t> </a:t>
          </a:r>
          <a:r>
            <a:rPr lang="en-IE" b="1" dirty="0">
              <a:effectLst/>
              <a:latin typeface="Arial" panose="020B0604020202020204" pitchFamily="34" charset="0"/>
              <a:ea typeface="Symbol" panose="05050102010706020507" pitchFamily="18" charset="2"/>
              <a:cs typeface="Symbol" panose="05050102010706020507" pitchFamily="18" charset="2"/>
            </a:rPr>
            <a:t>spent</a:t>
          </a:r>
          <a:r>
            <a:rPr lang="en-IE" b="1" spc="-15" dirty="0">
              <a:effectLst/>
              <a:latin typeface="Arial" panose="020B0604020202020204" pitchFamily="34" charset="0"/>
              <a:ea typeface="Symbol" panose="05050102010706020507" pitchFamily="18" charset="2"/>
              <a:cs typeface="Symbol" panose="05050102010706020507" pitchFamily="18" charset="2"/>
            </a:rPr>
            <a:t> </a:t>
          </a:r>
          <a:r>
            <a:rPr lang="en-IE" b="1" dirty="0">
              <a:effectLst/>
              <a:latin typeface="Arial" panose="020B0604020202020204" pitchFamily="34" charset="0"/>
              <a:ea typeface="Symbol" panose="05050102010706020507" pitchFamily="18" charset="2"/>
              <a:cs typeface="Symbol" panose="05050102010706020507" pitchFamily="18" charset="2"/>
            </a:rPr>
            <a:t>only</a:t>
          </a:r>
          <a:r>
            <a:rPr lang="en-IE" b="1" spc="-5" dirty="0">
              <a:effectLst/>
              <a:latin typeface="Arial" panose="020B0604020202020204" pitchFamily="34" charset="0"/>
              <a:ea typeface="Symbol" panose="05050102010706020507" pitchFamily="18" charset="2"/>
              <a:cs typeface="Symbol" panose="05050102010706020507" pitchFamily="18" charset="2"/>
            </a:rPr>
            <a:t> </a:t>
          </a:r>
          <a:r>
            <a:rPr lang="en-IE" b="1" dirty="0">
              <a:effectLst/>
              <a:latin typeface="Arial" panose="020B0604020202020204" pitchFamily="34" charset="0"/>
              <a:ea typeface="Symbol" panose="05050102010706020507" pitchFamily="18" charset="2"/>
              <a:cs typeface="Symbol" panose="05050102010706020507" pitchFamily="18" charset="2"/>
            </a:rPr>
            <a:t>on</a:t>
          </a:r>
          <a:r>
            <a:rPr lang="en-IE" b="1" spc="-20" dirty="0">
              <a:effectLst/>
              <a:latin typeface="Arial" panose="020B0604020202020204" pitchFamily="34" charset="0"/>
              <a:ea typeface="Symbol" panose="05050102010706020507" pitchFamily="18" charset="2"/>
              <a:cs typeface="Symbol" panose="05050102010706020507" pitchFamily="18" charset="2"/>
            </a:rPr>
            <a:t> </a:t>
          </a:r>
          <a:r>
            <a:rPr lang="en-IE" b="1" dirty="0">
              <a:effectLst/>
              <a:latin typeface="Arial" panose="020B0604020202020204" pitchFamily="34" charset="0"/>
              <a:ea typeface="Symbol" panose="05050102010706020507" pitchFamily="18" charset="2"/>
              <a:cs typeface="Symbol" panose="05050102010706020507" pitchFamily="18" charset="2"/>
            </a:rPr>
            <a:t>the</a:t>
          </a:r>
          <a:r>
            <a:rPr lang="en-IE" b="1" spc="-20" dirty="0">
              <a:effectLst/>
              <a:latin typeface="Arial" panose="020B0604020202020204" pitchFamily="34" charset="0"/>
              <a:ea typeface="Symbol" panose="05050102010706020507" pitchFamily="18" charset="2"/>
              <a:cs typeface="Symbol" panose="05050102010706020507" pitchFamily="18" charset="2"/>
            </a:rPr>
            <a:t> </a:t>
          </a:r>
          <a:r>
            <a:rPr lang="en-IE" b="1" dirty="0">
              <a:effectLst/>
              <a:latin typeface="Arial" panose="020B0604020202020204" pitchFamily="34" charset="0"/>
              <a:ea typeface="Symbol" panose="05050102010706020507" pitchFamily="18" charset="2"/>
              <a:cs typeface="Symbol" panose="05050102010706020507" pitchFamily="18" charset="2"/>
            </a:rPr>
            <a:t>purpose</a:t>
          </a:r>
          <a:r>
            <a:rPr lang="en-IE" b="1" spc="-5" dirty="0">
              <a:effectLst/>
              <a:latin typeface="Arial" panose="020B0604020202020204" pitchFamily="34" charset="0"/>
              <a:ea typeface="Symbol" panose="05050102010706020507" pitchFamily="18" charset="2"/>
              <a:cs typeface="Symbol" panose="05050102010706020507" pitchFamily="18" charset="2"/>
            </a:rPr>
            <a:t> </a:t>
          </a:r>
          <a:r>
            <a:rPr lang="en-IE" b="1" dirty="0">
              <a:effectLst/>
              <a:latin typeface="Arial" panose="020B0604020202020204" pitchFamily="34" charset="0"/>
              <a:ea typeface="Symbol" panose="05050102010706020507" pitchFamily="18" charset="2"/>
              <a:cs typeface="Symbol" panose="05050102010706020507" pitchFamily="18" charset="2"/>
            </a:rPr>
            <a:t>intended?</a:t>
          </a:r>
          <a:r>
            <a:rPr lang="en-IE" b="1" spc="-20" dirty="0">
              <a:effectLst/>
              <a:latin typeface="Arial" panose="020B0604020202020204" pitchFamily="34" charset="0"/>
              <a:ea typeface="Symbol" panose="05050102010706020507" pitchFamily="18" charset="2"/>
              <a:cs typeface="Symbol" panose="05050102010706020507" pitchFamily="18" charset="2"/>
            </a:rPr>
            <a:t> </a:t>
          </a:r>
          <a:r>
            <a:rPr lang="en-IE" b="1" dirty="0">
              <a:effectLst/>
              <a:latin typeface="Arial" panose="020B0604020202020204" pitchFamily="34" charset="0"/>
              <a:ea typeface="Symbol" panose="05050102010706020507" pitchFamily="18" charset="2"/>
              <a:cs typeface="Symbol" panose="05050102010706020507" pitchFamily="18" charset="2"/>
            </a:rPr>
            <a:t>For</a:t>
          </a:r>
          <a:r>
            <a:rPr lang="en-IE" b="1" spc="-5" dirty="0">
              <a:effectLst/>
              <a:latin typeface="Arial" panose="020B0604020202020204" pitchFamily="34" charset="0"/>
              <a:ea typeface="Symbol" panose="05050102010706020507" pitchFamily="18" charset="2"/>
              <a:cs typeface="Symbol" panose="05050102010706020507" pitchFamily="18" charset="2"/>
            </a:rPr>
            <a:t> </a:t>
          </a:r>
          <a:r>
            <a:rPr lang="en-IE" b="1" dirty="0">
              <a:effectLst/>
              <a:latin typeface="Arial" panose="020B0604020202020204" pitchFamily="34" charset="0"/>
              <a:ea typeface="Symbol" panose="05050102010706020507" pitchFamily="18" charset="2"/>
              <a:cs typeface="Symbol" panose="05050102010706020507" pitchFamily="18" charset="2"/>
            </a:rPr>
            <a:t>example,</a:t>
          </a:r>
          <a:r>
            <a:rPr lang="en-IE" b="1" spc="-15" dirty="0">
              <a:effectLst/>
              <a:latin typeface="Arial" panose="020B0604020202020204" pitchFamily="34" charset="0"/>
              <a:ea typeface="Symbol" panose="05050102010706020507" pitchFamily="18" charset="2"/>
              <a:cs typeface="Symbol" panose="05050102010706020507" pitchFamily="18" charset="2"/>
            </a:rPr>
            <a:t> </a:t>
          </a:r>
          <a:r>
            <a:rPr lang="en-IE" b="1" dirty="0">
              <a:effectLst/>
              <a:latin typeface="Arial" panose="020B0604020202020204" pitchFamily="34" charset="0"/>
              <a:ea typeface="Symbol" panose="05050102010706020507" pitchFamily="18" charset="2"/>
              <a:cs typeface="Symbol" panose="05050102010706020507" pitchFamily="18" charset="2"/>
            </a:rPr>
            <a:t>the Book </a:t>
          </a:r>
          <a:r>
            <a:rPr lang="en-IE" b="1" spc="-10" dirty="0">
              <a:effectLst/>
              <a:latin typeface="Arial" panose="020B0604020202020204" pitchFamily="34" charset="0"/>
              <a:ea typeface="Symbol" panose="05050102010706020507" pitchFamily="18" charset="2"/>
              <a:cs typeface="Symbol" panose="05050102010706020507" pitchFamily="18" charset="2"/>
            </a:rPr>
            <a:t>Grant.</a:t>
          </a:r>
          <a:endParaRPr lang="en-IE" b="1" dirty="0">
            <a:effectLst/>
            <a:latin typeface="Arial" panose="020B0604020202020204" pitchFamily="34" charset="0"/>
            <a:ea typeface="Symbol" panose="05050102010706020507" pitchFamily="18" charset="2"/>
            <a:cs typeface="Symbol" panose="05050102010706020507" pitchFamily="18" charset="2"/>
          </a:endParaRPr>
        </a:p>
      </dgm:t>
    </dgm:pt>
    <dgm:pt modelId="{5DD3A0B7-09B6-4DC8-ABC6-BDE4709FEB2B}" type="parTrans" cxnId="{B79D1C7A-FBF8-4FD9-BC1A-8C2A711A2A53}">
      <dgm:prSet/>
      <dgm:spPr/>
      <dgm:t>
        <a:bodyPr/>
        <a:lstStyle/>
        <a:p>
          <a:endParaRPr lang="en-IE"/>
        </a:p>
      </dgm:t>
    </dgm:pt>
    <dgm:pt modelId="{C4B391FE-F7CA-41A2-813B-20BEAF452B7A}" type="sibTrans" cxnId="{B79D1C7A-FBF8-4FD9-BC1A-8C2A711A2A53}">
      <dgm:prSet/>
      <dgm:spPr/>
      <dgm:t>
        <a:bodyPr/>
        <a:lstStyle/>
        <a:p>
          <a:endParaRPr lang="en-IE"/>
        </a:p>
      </dgm:t>
    </dgm:pt>
    <dgm:pt modelId="{B8C96328-D1D3-492B-B306-83324B62781F}" type="pres">
      <dgm:prSet presAssocID="{E88A2E90-8CA0-4B75-BF50-E4E644B32396}" presName="Name0" presStyleCnt="0">
        <dgm:presLayoutVars>
          <dgm:dir/>
          <dgm:resizeHandles val="exact"/>
        </dgm:presLayoutVars>
      </dgm:prSet>
      <dgm:spPr/>
    </dgm:pt>
    <dgm:pt modelId="{BDCA8866-5EF1-44BC-915F-2CD5B0675259}" type="pres">
      <dgm:prSet presAssocID="{4AABE52F-5894-4E60-B47E-6A3EDEDC66C9}" presName="node" presStyleLbl="node1" presStyleIdx="0" presStyleCnt="5">
        <dgm:presLayoutVars>
          <dgm:bulletEnabled val="1"/>
        </dgm:presLayoutVars>
      </dgm:prSet>
      <dgm:spPr/>
    </dgm:pt>
    <dgm:pt modelId="{C35D88A0-503A-4B5A-A03A-1577E4E43FA3}" type="pres">
      <dgm:prSet presAssocID="{EBB52344-B024-4CAB-9355-0059919C9C7D}" presName="sibTrans" presStyleLbl="sibTrans1D1" presStyleIdx="0" presStyleCnt="4"/>
      <dgm:spPr/>
    </dgm:pt>
    <dgm:pt modelId="{0BBC5B9E-13F3-4373-95A4-9E89AE120ED1}" type="pres">
      <dgm:prSet presAssocID="{EBB52344-B024-4CAB-9355-0059919C9C7D}" presName="connectorText" presStyleLbl="sibTrans1D1" presStyleIdx="0" presStyleCnt="4"/>
      <dgm:spPr/>
    </dgm:pt>
    <dgm:pt modelId="{0092A601-39AF-4EEE-8BAC-FF670F427738}" type="pres">
      <dgm:prSet presAssocID="{A6DDC7AA-00BD-426A-AA64-B9980A63D525}" presName="node" presStyleLbl="node1" presStyleIdx="1" presStyleCnt="5">
        <dgm:presLayoutVars>
          <dgm:bulletEnabled val="1"/>
        </dgm:presLayoutVars>
      </dgm:prSet>
      <dgm:spPr/>
    </dgm:pt>
    <dgm:pt modelId="{37C32A45-1C67-4737-AC34-433F128F605F}" type="pres">
      <dgm:prSet presAssocID="{5600B6F3-1E3A-495B-8F8C-EB420236A8BE}" presName="sibTrans" presStyleLbl="sibTrans1D1" presStyleIdx="1" presStyleCnt="4"/>
      <dgm:spPr/>
    </dgm:pt>
    <dgm:pt modelId="{21A12B1A-96D4-4CBB-B193-9612258F2DB4}" type="pres">
      <dgm:prSet presAssocID="{5600B6F3-1E3A-495B-8F8C-EB420236A8BE}" presName="connectorText" presStyleLbl="sibTrans1D1" presStyleIdx="1" presStyleCnt="4"/>
      <dgm:spPr/>
    </dgm:pt>
    <dgm:pt modelId="{3E58D16A-F44F-4266-81C5-96313541EAF9}" type="pres">
      <dgm:prSet presAssocID="{7FDAFE58-0E2A-4D13-9987-F10F4A8B1FA7}" presName="node" presStyleLbl="node1" presStyleIdx="2" presStyleCnt="5">
        <dgm:presLayoutVars>
          <dgm:bulletEnabled val="1"/>
        </dgm:presLayoutVars>
      </dgm:prSet>
      <dgm:spPr/>
    </dgm:pt>
    <dgm:pt modelId="{A25552DE-5250-496B-84E0-687D88A70C91}" type="pres">
      <dgm:prSet presAssocID="{880435D5-DAEB-41A1-91C0-3BB371524A1D}" presName="sibTrans" presStyleLbl="sibTrans1D1" presStyleIdx="2" presStyleCnt="4"/>
      <dgm:spPr/>
    </dgm:pt>
    <dgm:pt modelId="{3B5870D3-4FD0-4B26-BC29-803306CB49E8}" type="pres">
      <dgm:prSet presAssocID="{880435D5-DAEB-41A1-91C0-3BB371524A1D}" presName="connectorText" presStyleLbl="sibTrans1D1" presStyleIdx="2" presStyleCnt="4"/>
      <dgm:spPr/>
    </dgm:pt>
    <dgm:pt modelId="{2F6317E2-57BD-43F6-8EA8-B386334EB8A8}" type="pres">
      <dgm:prSet presAssocID="{E53A4A24-D33D-46B1-855D-9D20E0AADF0C}" presName="node" presStyleLbl="node1" presStyleIdx="3" presStyleCnt="5" custLinFactNeighborX="-1511" custLinFactNeighborY="-504">
        <dgm:presLayoutVars>
          <dgm:bulletEnabled val="1"/>
        </dgm:presLayoutVars>
      </dgm:prSet>
      <dgm:spPr/>
    </dgm:pt>
    <dgm:pt modelId="{A4B571C5-E6D3-46E8-8BA0-2AD278AE5FCF}" type="pres">
      <dgm:prSet presAssocID="{7422DD82-D6EE-4909-98CD-587164992242}" presName="sibTrans" presStyleLbl="sibTrans1D1" presStyleIdx="3" presStyleCnt="4"/>
      <dgm:spPr/>
    </dgm:pt>
    <dgm:pt modelId="{3E8C2D16-A40A-487E-8324-0D62CE29614B}" type="pres">
      <dgm:prSet presAssocID="{7422DD82-D6EE-4909-98CD-587164992242}" presName="connectorText" presStyleLbl="sibTrans1D1" presStyleIdx="3" presStyleCnt="4"/>
      <dgm:spPr/>
    </dgm:pt>
    <dgm:pt modelId="{89A552BE-A323-4832-98CC-A3E57B5F2473}" type="pres">
      <dgm:prSet presAssocID="{C76F4BD7-262A-46AB-8DF1-C80898B63CCA}" presName="node" presStyleLbl="node1" presStyleIdx="4" presStyleCnt="5">
        <dgm:presLayoutVars>
          <dgm:bulletEnabled val="1"/>
        </dgm:presLayoutVars>
      </dgm:prSet>
      <dgm:spPr/>
    </dgm:pt>
  </dgm:ptLst>
  <dgm:cxnLst>
    <dgm:cxn modelId="{E436550E-40AD-4CC3-A8BF-964E102F8F1F}" type="presOf" srcId="{880435D5-DAEB-41A1-91C0-3BB371524A1D}" destId="{A25552DE-5250-496B-84E0-687D88A70C91}" srcOrd="0" destOrd="0" presId="urn:microsoft.com/office/officeart/2016/7/layout/RepeatingBendingProcessNew"/>
    <dgm:cxn modelId="{BC56631A-68B4-4039-995C-5F47F4DEDA23}" type="presOf" srcId="{7FDAFE58-0E2A-4D13-9987-F10F4A8B1FA7}" destId="{3E58D16A-F44F-4266-81C5-96313541EAF9}" srcOrd="0" destOrd="0" presId="urn:microsoft.com/office/officeart/2016/7/layout/RepeatingBendingProcessNew"/>
    <dgm:cxn modelId="{04C27C25-61B0-4E3D-B008-2444E95407D1}" type="presOf" srcId="{E53A4A24-D33D-46B1-855D-9D20E0AADF0C}" destId="{2F6317E2-57BD-43F6-8EA8-B386334EB8A8}" srcOrd="0" destOrd="0" presId="urn:microsoft.com/office/officeart/2016/7/layout/RepeatingBendingProcessNew"/>
    <dgm:cxn modelId="{3D976732-4E5E-4547-B3EE-16C44378B9D9}" type="presOf" srcId="{7422DD82-D6EE-4909-98CD-587164992242}" destId="{A4B571C5-E6D3-46E8-8BA0-2AD278AE5FCF}" srcOrd="0" destOrd="0" presId="urn:microsoft.com/office/officeart/2016/7/layout/RepeatingBendingProcessNew"/>
    <dgm:cxn modelId="{1817A560-A654-42E0-8E74-0D6724296F09}" srcId="{E88A2E90-8CA0-4B75-BF50-E4E644B32396}" destId="{A6DDC7AA-00BD-426A-AA64-B9980A63D525}" srcOrd="1" destOrd="0" parTransId="{8C8BA30D-1E7F-4896-BB1C-074FC037EFC3}" sibTransId="{5600B6F3-1E3A-495B-8F8C-EB420236A8BE}"/>
    <dgm:cxn modelId="{4CD02142-4FE7-4F7D-ADAA-0B307C178D83}" type="presOf" srcId="{880435D5-DAEB-41A1-91C0-3BB371524A1D}" destId="{3B5870D3-4FD0-4B26-BC29-803306CB49E8}" srcOrd="1" destOrd="0" presId="urn:microsoft.com/office/officeart/2016/7/layout/RepeatingBendingProcessNew"/>
    <dgm:cxn modelId="{714CBE46-E41B-4255-8CFE-54BE156DC3E4}" type="presOf" srcId="{A6DDC7AA-00BD-426A-AA64-B9980A63D525}" destId="{0092A601-39AF-4EEE-8BAC-FF670F427738}" srcOrd="0" destOrd="0" presId="urn:microsoft.com/office/officeart/2016/7/layout/RepeatingBendingProcessNew"/>
    <dgm:cxn modelId="{BD762848-963F-43DF-8A80-953B09C8D766}" srcId="{E88A2E90-8CA0-4B75-BF50-E4E644B32396}" destId="{4AABE52F-5894-4E60-B47E-6A3EDEDC66C9}" srcOrd="0" destOrd="0" parTransId="{FE41D45A-CF14-4521-A3FF-7825E1C1B6AD}" sibTransId="{EBB52344-B024-4CAB-9355-0059919C9C7D}"/>
    <dgm:cxn modelId="{B79D1C7A-FBF8-4FD9-BC1A-8C2A711A2A53}" srcId="{E88A2E90-8CA0-4B75-BF50-E4E644B32396}" destId="{C76F4BD7-262A-46AB-8DF1-C80898B63CCA}" srcOrd="4" destOrd="0" parTransId="{5DD3A0B7-09B6-4DC8-ABC6-BDE4709FEB2B}" sibTransId="{C4B391FE-F7CA-41A2-813B-20BEAF452B7A}"/>
    <dgm:cxn modelId="{C9E2835A-DD77-4299-9568-BA0B78F108CF}" type="presOf" srcId="{EBB52344-B024-4CAB-9355-0059919C9C7D}" destId="{0BBC5B9E-13F3-4373-95A4-9E89AE120ED1}" srcOrd="1" destOrd="0" presId="urn:microsoft.com/office/officeart/2016/7/layout/RepeatingBendingProcessNew"/>
    <dgm:cxn modelId="{84AFA383-AAD6-49C5-B7DE-6800339D8F10}" type="presOf" srcId="{EBB52344-B024-4CAB-9355-0059919C9C7D}" destId="{C35D88A0-503A-4B5A-A03A-1577E4E43FA3}" srcOrd="0" destOrd="0" presId="urn:microsoft.com/office/officeart/2016/7/layout/RepeatingBendingProcessNew"/>
    <dgm:cxn modelId="{5C7A478C-3728-4AB3-8705-0C228E436DE9}" type="presOf" srcId="{5600B6F3-1E3A-495B-8F8C-EB420236A8BE}" destId="{37C32A45-1C67-4737-AC34-433F128F605F}" srcOrd="0" destOrd="0" presId="urn:microsoft.com/office/officeart/2016/7/layout/RepeatingBendingProcessNew"/>
    <dgm:cxn modelId="{4CCE0F95-36E1-4B49-981F-ED7FD842F955}" type="presOf" srcId="{E88A2E90-8CA0-4B75-BF50-E4E644B32396}" destId="{B8C96328-D1D3-492B-B306-83324B62781F}" srcOrd="0" destOrd="0" presId="urn:microsoft.com/office/officeart/2016/7/layout/RepeatingBendingProcessNew"/>
    <dgm:cxn modelId="{19CFEACC-BDA2-4AC4-B3D5-6E2C2655E72F}" type="presOf" srcId="{4AABE52F-5894-4E60-B47E-6A3EDEDC66C9}" destId="{BDCA8866-5EF1-44BC-915F-2CD5B0675259}" srcOrd="0" destOrd="0" presId="urn:microsoft.com/office/officeart/2016/7/layout/RepeatingBendingProcessNew"/>
    <dgm:cxn modelId="{D386EBD1-CD62-4DB0-A0FE-822CEC4CD6D4}" type="presOf" srcId="{7422DD82-D6EE-4909-98CD-587164992242}" destId="{3E8C2D16-A40A-487E-8324-0D62CE29614B}" srcOrd="1" destOrd="0" presId="urn:microsoft.com/office/officeart/2016/7/layout/RepeatingBendingProcessNew"/>
    <dgm:cxn modelId="{84D31FE3-90C7-48F9-A742-B13C22F01960}" type="presOf" srcId="{5600B6F3-1E3A-495B-8F8C-EB420236A8BE}" destId="{21A12B1A-96D4-4CBB-B193-9612258F2DB4}" srcOrd="1" destOrd="0" presId="urn:microsoft.com/office/officeart/2016/7/layout/RepeatingBendingProcessNew"/>
    <dgm:cxn modelId="{0CD122F5-A5B7-4983-9A56-05A599ACA223}" type="presOf" srcId="{C76F4BD7-262A-46AB-8DF1-C80898B63CCA}" destId="{89A552BE-A323-4832-98CC-A3E57B5F2473}" srcOrd="0" destOrd="0" presId="urn:microsoft.com/office/officeart/2016/7/layout/RepeatingBendingProcessNew"/>
    <dgm:cxn modelId="{58CB34F6-0317-4431-93B2-A7F4C9661642}" srcId="{E88A2E90-8CA0-4B75-BF50-E4E644B32396}" destId="{7FDAFE58-0E2A-4D13-9987-F10F4A8B1FA7}" srcOrd="2" destOrd="0" parTransId="{1A567971-8FAC-43AB-ACB5-3BA28C768278}" sibTransId="{880435D5-DAEB-41A1-91C0-3BB371524A1D}"/>
    <dgm:cxn modelId="{A0537EF7-8B9B-4F12-B845-CCC4F8DCF2C9}" srcId="{E88A2E90-8CA0-4B75-BF50-E4E644B32396}" destId="{E53A4A24-D33D-46B1-855D-9D20E0AADF0C}" srcOrd="3" destOrd="0" parTransId="{592F33AA-9A6E-4859-B92F-A157CCE901DA}" sibTransId="{7422DD82-D6EE-4909-98CD-587164992242}"/>
    <dgm:cxn modelId="{D77E07E7-BA3F-4FD2-B02E-D1D52DFA4878}" type="presParOf" srcId="{B8C96328-D1D3-492B-B306-83324B62781F}" destId="{BDCA8866-5EF1-44BC-915F-2CD5B0675259}" srcOrd="0" destOrd="0" presId="urn:microsoft.com/office/officeart/2016/7/layout/RepeatingBendingProcessNew"/>
    <dgm:cxn modelId="{F0C1910E-D3A1-431E-B5A1-1ECF102AA1DE}" type="presParOf" srcId="{B8C96328-D1D3-492B-B306-83324B62781F}" destId="{C35D88A0-503A-4B5A-A03A-1577E4E43FA3}" srcOrd="1" destOrd="0" presId="urn:microsoft.com/office/officeart/2016/7/layout/RepeatingBendingProcessNew"/>
    <dgm:cxn modelId="{D9CE939C-5E3F-4686-89A0-B3C69688F421}" type="presParOf" srcId="{C35D88A0-503A-4B5A-A03A-1577E4E43FA3}" destId="{0BBC5B9E-13F3-4373-95A4-9E89AE120ED1}" srcOrd="0" destOrd="0" presId="urn:microsoft.com/office/officeart/2016/7/layout/RepeatingBendingProcessNew"/>
    <dgm:cxn modelId="{C6A08FAE-8DC1-49EA-8BB9-29C35B3CD3A6}" type="presParOf" srcId="{B8C96328-D1D3-492B-B306-83324B62781F}" destId="{0092A601-39AF-4EEE-8BAC-FF670F427738}" srcOrd="2" destOrd="0" presId="urn:microsoft.com/office/officeart/2016/7/layout/RepeatingBendingProcessNew"/>
    <dgm:cxn modelId="{A95DD5CB-38DB-460D-827C-9B70CBB5C824}" type="presParOf" srcId="{B8C96328-D1D3-492B-B306-83324B62781F}" destId="{37C32A45-1C67-4737-AC34-433F128F605F}" srcOrd="3" destOrd="0" presId="urn:microsoft.com/office/officeart/2016/7/layout/RepeatingBendingProcessNew"/>
    <dgm:cxn modelId="{3FB713C7-D444-4DB4-95CE-DBE58AB3F5AD}" type="presParOf" srcId="{37C32A45-1C67-4737-AC34-433F128F605F}" destId="{21A12B1A-96D4-4CBB-B193-9612258F2DB4}" srcOrd="0" destOrd="0" presId="urn:microsoft.com/office/officeart/2016/7/layout/RepeatingBendingProcessNew"/>
    <dgm:cxn modelId="{B643A4E5-1842-4A65-929E-73745AB683F7}" type="presParOf" srcId="{B8C96328-D1D3-492B-B306-83324B62781F}" destId="{3E58D16A-F44F-4266-81C5-96313541EAF9}" srcOrd="4" destOrd="0" presId="urn:microsoft.com/office/officeart/2016/7/layout/RepeatingBendingProcessNew"/>
    <dgm:cxn modelId="{D2AF7C90-80B8-4729-92C7-87229EF786B5}" type="presParOf" srcId="{B8C96328-D1D3-492B-B306-83324B62781F}" destId="{A25552DE-5250-496B-84E0-687D88A70C91}" srcOrd="5" destOrd="0" presId="urn:microsoft.com/office/officeart/2016/7/layout/RepeatingBendingProcessNew"/>
    <dgm:cxn modelId="{5F020B98-E6D0-4515-9D65-8CFD49C84AFF}" type="presParOf" srcId="{A25552DE-5250-496B-84E0-687D88A70C91}" destId="{3B5870D3-4FD0-4B26-BC29-803306CB49E8}" srcOrd="0" destOrd="0" presId="urn:microsoft.com/office/officeart/2016/7/layout/RepeatingBendingProcessNew"/>
    <dgm:cxn modelId="{83C9341B-9429-4D1B-877F-5F46D358BFA0}" type="presParOf" srcId="{B8C96328-D1D3-492B-B306-83324B62781F}" destId="{2F6317E2-57BD-43F6-8EA8-B386334EB8A8}" srcOrd="6" destOrd="0" presId="urn:microsoft.com/office/officeart/2016/7/layout/RepeatingBendingProcessNew"/>
    <dgm:cxn modelId="{4378CEEC-A68E-4BB9-BFF1-D8532E9BDAE6}" type="presParOf" srcId="{B8C96328-D1D3-492B-B306-83324B62781F}" destId="{A4B571C5-E6D3-46E8-8BA0-2AD278AE5FCF}" srcOrd="7" destOrd="0" presId="urn:microsoft.com/office/officeart/2016/7/layout/RepeatingBendingProcessNew"/>
    <dgm:cxn modelId="{98EF9D78-0402-4BF3-9800-464EF01D1319}" type="presParOf" srcId="{A4B571C5-E6D3-46E8-8BA0-2AD278AE5FCF}" destId="{3E8C2D16-A40A-487E-8324-0D62CE29614B}" srcOrd="0" destOrd="0" presId="urn:microsoft.com/office/officeart/2016/7/layout/RepeatingBendingProcessNew"/>
    <dgm:cxn modelId="{47647079-37E4-4479-9292-1F4390766D37}" type="presParOf" srcId="{B8C96328-D1D3-492B-B306-83324B62781F}" destId="{89A552BE-A323-4832-98CC-A3E57B5F2473}" srcOrd="8" destOrd="0" presId="urn:microsoft.com/office/officeart/2016/7/layout/RepeatingBendingProcessNew"/>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F3EF867-B758-4838-B3B1-444F8CA216B1}" type="doc">
      <dgm:prSet loTypeId="urn:microsoft.com/office/officeart/2016/7/layout/LinearArrowProcessNumbered" loCatId="process" qsTypeId="urn:microsoft.com/office/officeart/2005/8/quickstyle/simple1" qsCatId="simple" csTypeId="urn:microsoft.com/office/officeart/2005/8/colors/accent1_2" csCatId="accent1" phldr="1"/>
      <dgm:spPr/>
      <dgm:t>
        <a:bodyPr/>
        <a:lstStyle/>
        <a:p>
          <a:endParaRPr lang="en-US"/>
        </a:p>
      </dgm:t>
    </dgm:pt>
    <dgm:pt modelId="{49F4EB45-C220-4C9C-BD17-C4F7D05BC697}">
      <dgm:prSet custT="1"/>
      <dgm:spPr/>
      <dgm:t>
        <a:bodyPr/>
        <a:lstStyle/>
        <a:p>
          <a:r>
            <a:rPr lang="en-IE" sz="1600" b="1" dirty="0"/>
            <a:t>In order for the board to be able to anticipate future cashflow and have a true view of the current financial situation, it is important to list invoices that have been received and are not yet paid or invoices that are due to be received. This list can be compiled each month by retaining all such invoices and a list of invoices due to be received, in a separate folder.</a:t>
          </a:r>
          <a:endParaRPr lang="en-US" sz="1600" b="1" dirty="0"/>
        </a:p>
      </dgm:t>
    </dgm:pt>
    <dgm:pt modelId="{19819D2A-D110-4DA2-A23A-34F956283D3A}" type="parTrans" cxnId="{2B47A0C8-624F-494C-AA76-9CF4613482E5}">
      <dgm:prSet/>
      <dgm:spPr/>
      <dgm:t>
        <a:bodyPr/>
        <a:lstStyle/>
        <a:p>
          <a:endParaRPr lang="en-US"/>
        </a:p>
      </dgm:t>
    </dgm:pt>
    <dgm:pt modelId="{92A2ED0E-CE6C-495B-9D82-9F16440FF725}" type="sibTrans" cxnId="{2B47A0C8-624F-494C-AA76-9CF4613482E5}">
      <dgm:prSet phldrT="1" phldr="0"/>
      <dgm:spPr/>
      <dgm:t>
        <a:bodyPr/>
        <a:lstStyle/>
        <a:p>
          <a:r>
            <a:rPr lang="en-US"/>
            <a:t>1</a:t>
          </a:r>
          <a:endParaRPr lang="en-US" dirty="0"/>
        </a:p>
      </dgm:t>
    </dgm:pt>
    <dgm:pt modelId="{97285F95-299A-4D4C-8B97-FFB82212CD7A}">
      <dgm:prSet custT="1"/>
      <dgm:spPr/>
      <dgm:t>
        <a:bodyPr/>
        <a:lstStyle/>
        <a:p>
          <a:r>
            <a:rPr lang="en-IE" sz="2000" b="1" dirty="0"/>
            <a:t>Similarly, the board should be aware of any income that has come into the bank account in the current school year, but which actually relates to the next school year. This can happen in the last term, for example, where book rental money for next year may be collected before the end of the current school year.</a:t>
          </a:r>
          <a:endParaRPr lang="en-US" sz="2000" b="1" dirty="0"/>
        </a:p>
      </dgm:t>
    </dgm:pt>
    <dgm:pt modelId="{8BA16127-FD19-4D76-8275-157E6A23995D}" type="parTrans" cxnId="{35D6BBA8-C935-44F0-ABE6-31ECF68A37D7}">
      <dgm:prSet/>
      <dgm:spPr/>
      <dgm:t>
        <a:bodyPr/>
        <a:lstStyle/>
        <a:p>
          <a:endParaRPr lang="en-US"/>
        </a:p>
      </dgm:t>
    </dgm:pt>
    <dgm:pt modelId="{A75F5FF1-6C0E-4D5B-8BBC-C92CFD992EB8}" type="sibTrans" cxnId="{35D6BBA8-C935-44F0-ABE6-31ECF68A37D7}">
      <dgm:prSet phldrT="2" phldr="0"/>
      <dgm:spPr/>
      <dgm:t>
        <a:bodyPr/>
        <a:lstStyle/>
        <a:p>
          <a:r>
            <a:rPr lang="en-US"/>
            <a:t>2</a:t>
          </a:r>
          <a:endParaRPr lang="en-US" dirty="0"/>
        </a:p>
      </dgm:t>
    </dgm:pt>
    <dgm:pt modelId="{68B7CE6E-855C-4C52-B3F2-7EB0F732C98F}">
      <dgm:prSet/>
      <dgm:spPr/>
      <dgm:t>
        <a:bodyPr/>
        <a:lstStyle/>
        <a:p>
          <a:r>
            <a:rPr lang="en-IE" sz="1700" b="1" i="1" dirty="0">
              <a:solidFill>
                <a:schemeClr val="accent2">
                  <a:lumMod val="75000"/>
                </a:schemeClr>
              </a:solidFill>
            </a:rPr>
            <a:t>Review actions:</a:t>
          </a:r>
          <a:endParaRPr lang="en-US" sz="1700" i="1" dirty="0">
            <a:solidFill>
              <a:schemeClr val="accent2">
                <a:lumMod val="75000"/>
              </a:schemeClr>
            </a:solidFill>
          </a:endParaRPr>
        </a:p>
      </dgm:t>
    </dgm:pt>
    <dgm:pt modelId="{F53EABD4-B5DF-43A1-A5DA-72D4897918AC}" type="parTrans" cxnId="{81F141BA-6278-42B7-B8AE-0B19864063AE}">
      <dgm:prSet/>
      <dgm:spPr/>
      <dgm:t>
        <a:bodyPr/>
        <a:lstStyle/>
        <a:p>
          <a:endParaRPr lang="en-US"/>
        </a:p>
      </dgm:t>
    </dgm:pt>
    <dgm:pt modelId="{88BCB9B9-7E1C-4A16-8B4E-5A05456A151E}" type="sibTrans" cxnId="{81F141BA-6278-42B7-B8AE-0B19864063AE}">
      <dgm:prSet phldrT="3" phldr="0"/>
      <dgm:spPr/>
      <dgm:t>
        <a:bodyPr/>
        <a:lstStyle/>
        <a:p>
          <a:r>
            <a:rPr lang="en-US"/>
            <a:t>3</a:t>
          </a:r>
          <a:endParaRPr lang="en-US" dirty="0"/>
        </a:p>
      </dgm:t>
    </dgm:pt>
    <dgm:pt modelId="{467A1F3D-AA8A-4A33-80B3-93F36CE1A3A2}">
      <dgm:prSet custT="1"/>
      <dgm:spPr/>
      <dgm:t>
        <a:bodyPr/>
        <a:lstStyle/>
        <a:p>
          <a:r>
            <a:rPr lang="en-IE" sz="1800" b="1" dirty="0">
              <a:solidFill>
                <a:schemeClr val="accent2">
                  <a:lumMod val="75000"/>
                </a:schemeClr>
              </a:solidFill>
            </a:rPr>
            <a:t>Are the invoices addressed properly to the board?</a:t>
          </a:r>
          <a:endParaRPr lang="en-US" sz="1800" b="1" dirty="0">
            <a:solidFill>
              <a:schemeClr val="accent2">
                <a:lumMod val="75000"/>
              </a:schemeClr>
            </a:solidFill>
          </a:endParaRPr>
        </a:p>
      </dgm:t>
    </dgm:pt>
    <dgm:pt modelId="{BF06F3A5-E28B-4954-AF9A-FF3E32FF67D5}" type="parTrans" cxnId="{6DC35F3A-48A3-4ACB-A515-6F8E0D6B0C53}">
      <dgm:prSet/>
      <dgm:spPr/>
      <dgm:t>
        <a:bodyPr/>
        <a:lstStyle/>
        <a:p>
          <a:endParaRPr lang="en-US"/>
        </a:p>
      </dgm:t>
    </dgm:pt>
    <dgm:pt modelId="{CE4531ED-26A5-4F37-8018-EDBEA693E445}" type="sibTrans" cxnId="{6DC35F3A-48A3-4ACB-A515-6F8E0D6B0C53}">
      <dgm:prSet/>
      <dgm:spPr/>
      <dgm:t>
        <a:bodyPr/>
        <a:lstStyle/>
        <a:p>
          <a:endParaRPr lang="en-US"/>
        </a:p>
      </dgm:t>
    </dgm:pt>
    <dgm:pt modelId="{276D6A89-0BE6-43A7-953D-AF6D462F11C7}">
      <dgm:prSet custT="1"/>
      <dgm:spPr/>
      <dgm:t>
        <a:bodyPr/>
        <a:lstStyle/>
        <a:p>
          <a:r>
            <a:rPr lang="en-IE" sz="1800" b="1" dirty="0">
              <a:solidFill>
                <a:schemeClr val="accent2">
                  <a:lumMod val="75000"/>
                </a:schemeClr>
              </a:solidFill>
            </a:rPr>
            <a:t>Has the work been completed satisfactorily?</a:t>
          </a:r>
          <a:endParaRPr lang="en-US" sz="1800" b="1" dirty="0">
            <a:solidFill>
              <a:schemeClr val="accent2">
                <a:lumMod val="75000"/>
              </a:schemeClr>
            </a:solidFill>
          </a:endParaRPr>
        </a:p>
      </dgm:t>
    </dgm:pt>
    <dgm:pt modelId="{4850C076-5DF5-41CF-8935-481376DA925D}" type="parTrans" cxnId="{5FA30089-8E16-40A2-96DF-22F8D8781DBB}">
      <dgm:prSet/>
      <dgm:spPr/>
      <dgm:t>
        <a:bodyPr/>
        <a:lstStyle/>
        <a:p>
          <a:endParaRPr lang="en-US"/>
        </a:p>
      </dgm:t>
    </dgm:pt>
    <dgm:pt modelId="{ED21ADAD-B55B-4E85-A6B9-79BC34300E4C}" type="sibTrans" cxnId="{5FA30089-8E16-40A2-96DF-22F8D8781DBB}">
      <dgm:prSet/>
      <dgm:spPr/>
      <dgm:t>
        <a:bodyPr/>
        <a:lstStyle/>
        <a:p>
          <a:endParaRPr lang="en-US"/>
        </a:p>
      </dgm:t>
    </dgm:pt>
    <dgm:pt modelId="{5B576066-9BC2-41AC-A260-274FC18D910D}">
      <dgm:prSet custT="1"/>
      <dgm:spPr/>
      <dgm:t>
        <a:bodyPr/>
        <a:lstStyle/>
        <a:p>
          <a:r>
            <a:rPr lang="en-IE" sz="1800" b="1" dirty="0">
              <a:solidFill>
                <a:schemeClr val="accent2">
                  <a:lumMod val="75000"/>
                </a:schemeClr>
              </a:solidFill>
            </a:rPr>
            <a:t>Have the anticipated costs been approved by the board?</a:t>
          </a:r>
          <a:endParaRPr lang="en-US" sz="1800" b="1" dirty="0">
            <a:solidFill>
              <a:schemeClr val="accent2">
                <a:lumMod val="75000"/>
              </a:schemeClr>
            </a:solidFill>
          </a:endParaRPr>
        </a:p>
      </dgm:t>
    </dgm:pt>
    <dgm:pt modelId="{D7FAAD68-A01A-497F-BA08-A5914BF139D8}" type="parTrans" cxnId="{F172F1B2-2CA1-41AE-905F-4ECDD4348B16}">
      <dgm:prSet/>
      <dgm:spPr/>
      <dgm:t>
        <a:bodyPr/>
        <a:lstStyle/>
        <a:p>
          <a:endParaRPr lang="en-US"/>
        </a:p>
      </dgm:t>
    </dgm:pt>
    <dgm:pt modelId="{EEF823FC-0559-4AEF-BEE4-9DC57213EE61}" type="sibTrans" cxnId="{F172F1B2-2CA1-41AE-905F-4ECDD4348B16}">
      <dgm:prSet/>
      <dgm:spPr/>
      <dgm:t>
        <a:bodyPr/>
        <a:lstStyle/>
        <a:p>
          <a:endParaRPr lang="en-US"/>
        </a:p>
      </dgm:t>
    </dgm:pt>
    <dgm:pt modelId="{55ACF1B3-EDA9-45C7-8B6F-C9F182CB0F8A}">
      <dgm:prSet custT="1"/>
      <dgm:spPr/>
      <dgm:t>
        <a:bodyPr/>
        <a:lstStyle/>
        <a:p>
          <a:r>
            <a:rPr lang="en-IE" sz="1800" b="1" dirty="0">
              <a:solidFill>
                <a:schemeClr val="accent2">
                  <a:lumMod val="75000"/>
                </a:schemeClr>
              </a:solidFill>
            </a:rPr>
            <a:t>Has all income received in advance been separated into its own code?</a:t>
          </a:r>
          <a:endParaRPr lang="en-US" sz="1800" b="1" dirty="0">
            <a:solidFill>
              <a:schemeClr val="accent2">
                <a:lumMod val="75000"/>
              </a:schemeClr>
            </a:solidFill>
          </a:endParaRPr>
        </a:p>
      </dgm:t>
    </dgm:pt>
    <dgm:pt modelId="{28D3FB44-7768-4F3C-B7C9-FD3698CF6F08}" type="parTrans" cxnId="{80DD79BF-7DDB-4E11-9D4B-10F432FEDB40}">
      <dgm:prSet/>
      <dgm:spPr/>
      <dgm:t>
        <a:bodyPr/>
        <a:lstStyle/>
        <a:p>
          <a:endParaRPr lang="en-US"/>
        </a:p>
      </dgm:t>
    </dgm:pt>
    <dgm:pt modelId="{B6D24CD6-64F1-4469-AF26-C714F0975068}" type="sibTrans" cxnId="{80DD79BF-7DDB-4E11-9D4B-10F432FEDB40}">
      <dgm:prSet/>
      <dgm:spPr/>
      <dgm:t>
        <a:bodyPr/>
        <a:lstStyle/>
        <a:p>
          <a:endParaRPr lang="en-US"/>
        </a:p>
      </dgm:t>
    </dgm:pt>
    <dgm:pt modelId="{52D44FC0-5CEA-415B-ABEA-F0A5FD826788}" type="pres">
      <dgm:prSet presAssocID="{7F3EF867-B758-4838-B3B1-444F8CA216B1}" presName="linearFlow" presStyleCnt="0">
        <dgm:presLayoutVars>
          <dgm:dir/>
          <dgm:animLvl val="lvl"/>
          <dgm:resizeHandles val="exact"/>
        </dgm:presLayoutVars>
      </dgm:prSet>
      <dgm:spPr/>
    </dgm:pt>
    <dgm:pt modelId="{235D6574-B7ED-40F3-BD64-F3EC64128F1C}" type="pres">
      <dgm:prSet presAssocID="{49F4EB45-C220-4C9C-BD17-C4F7D05BC697}" presName="compositeNode" presStyleCnt="0"/>
      <dgm:spPr/>
    </dgm:pt>
    <dgm:pt modelId="{35D5F131-78E7-4165-95C5-3205DCBB619D}" type="pres">
      <dgm:prSet presAssocID="{49F4EB45-C220-4C9C-BD17-C4F7D05BC697}" presName="parTx" presStyleLbl="node1" presStyleIdx="0" presStyleCnt="0">
        <dgm:presLayoutVars>
          <dgm:chMax val="0"/>
          <dgm:chPref val="0"/>
          <dgm:bulletEnabled val="1"/>
        </dgm:presLayoutVars>
      </dgm:prSet>
      <dgm:spPr/>
    </dgm:pt>
    <dgm:pt modelId="{E6833CD0-5A95-457F-9590-33DDF8E6F090}" type="pres">
      <dgm:prSet presAssocID="{49F4EB45-C220-4C9C-BD17-C4F7D05BC697}" presName="parSh" presStyleCnt="0"/>
      <dgm:spPr/>
    </dgm:pt>
    <dgm:pt modelId="{C366C60E-D87C-44AC-B67E-FF707E8AFA86}" type="pres">
      <dgm:prSet presAssocID="{49F4EB45-C220-4C9C-BD17-C4F7D05BC697}" presName="lineNode" presStyleLbl="alignAccFollowNode1" presStyleIdx="0" presStyleCnt="9"/>
      <dgm:spPr/>
    </dgm:pt>
    <dgm:pt modelId="{5B449652-0797-4A45-9890-423EF73707F9}" type="pres">
      <dgm:prSet presAssocID="{49F4EB45-C220-4C9C-BD17-C4F7D05BC697}" presName="lineArrowNode" presStyleLbl="alignAccFollowNode1" presStyleIdx="1" presStyleCnt="9"/>
      <dgm:spPr/>
    </dgm:pt>
    <dgm:pt modelId="{21AEE94A-C203-4921-8060-CA86D06A7267}" type="pres">
      <dgm:prSet presAssocID="{92A2ED0E-CE6C-495B-9D82-9F16440FF725}" presName="sibTransNodeCircle" presStyleLbl="alignNode1" presStyleIdx="0" presStyleCnt="3" custScaleY="92301" custLinFactNeighborX="16953" custLinFactNeighborY="43869">
        <dgm:presLayoutVars>
          <dgm:chMax val="0"/>
          <dgm:bulletEnabled/>
        </dgm:presLayoutVars>
      </dgm:prSet>
      <dgm:spPr/>
    </dgm:pt>
    <dgm:pt modelId="{D2ECCFFA-F4EE-4703-A905-83A5B7891A98}" type="pres">
      <dgm:prSet presAssocID="{92A2ED0E-CE6C-495B-9D82-9F16440FF725}" presName="spacerBetweenCircleAndCallout" presStyleCnt="0">
        <dgm:presLayoutVars/>
      </dgm:prSet>
      <dgm:spPr/>
    </dgm:pt>
    <dgm:pt modelId="{90D9920F-CE5B-4041-BFCD-452D40A1511A}" type="pres">
      <dgm:prSet presAssocID="{49F4EB45-C220-4C9C-BD17-C4F7D05BC697}" presName="nodeText" presStyleLbl="alignAccFollowNode1" presStyleIdx="2" presStyleCnt="9" custScaleY="100000">
        <dgm:presLayoutVars>
          <dgm:bulletEnabled val="1"/>
        </dgm:presLayoutVars>
      </dgm:prSet>
      <dgm:spPr/>
    </dgm:pt>
    <dgm:pt modelId="{862A44DF-B4A9-4CB3-9903-5B117F584735}" type="pres">
      <dgm:prSet presAssocID="{92A2ED0E-CE6C-495B-9D82-9F16440FF725}" presName="sibTransComposite" presStyleCnt="0"/>
      <dgm:spPr/>
    </dgm:pt>
    <dgm:pt modelId="{0E2F7F8F-324B-4B3D-97CF-58BC1F572779}" type="pres">
      <dgm:prSet presAssocID="{97285F95-299A-4D4C-8B97-FFB82212CD7A}" presName="compositeNode" presStyleCnt="0"/>
      <dgm:spPr/>
    </dgm:pt>
    <dgm:pt modelId="{CEB4651E-7985-40C1-B008-39680776BB77}" type="pres">
      <dgm:prSet presAssocID="{97285F95-299A-4D4C-8B97-FFB82212CD7A}" presName="parTx" presStyleLbl="node1" presStyleIdx="0" presStyleCnt="0">
        <dgm:presLayoutVars>
          <dgm:chMax val="0"/>
          <dgm:chPref val="0"/>
          <dgm:bulletEnabled val="1"/>
        </dgm:presLayoutVars>
      </dgm:prSet>
      <dgm:spPr/>
    </dgm:pt>
    <dgm:pt modelId="{8B2CAB91-88A5-4E3A-9765-B6B9481462D5}" type="pres">
      <dgm:prSet presAssocID="{97285F95-299A-4D4C-8B97-FFB82212CD7A}" presName="parSh" presStyleCnt="0"/>
      <dgm:spPr/>
    </dgm:pt>
    <dgm:pt modelId="{778D1D2C-A743-4EA3-ACC3-DD0EAADF83AB}" type="pres">
      <dgm:prSet presAssocID="{97285F95-299A-4D4C-8B97-FFB82212CD7A}" presName="lineNode" presStyleLbl="alignAccFollowNode1" presStyleIdx="3" presStyleCnt="9"/>
      <dgm:spPr/>
    </dgm:pt>
    <dgm:pt modelId="{119F8F93-E0E6-4ECA-AAE1-C1B9B85E7772}" type="pres">
      <dgm:prSet presAssocID="{97285F95-299A-4D4C-8B97-FFB82212CD7A}" presName="lineArrowNode" presStyleLbl="alignAccFollowNode1" presStyleIdx="4" presStyleCnt="9"/>
      <dgm:spPr/>
    </dgm:pt>
    <dgm:pt modelId="{956DC34C-7654-4514-B98A-0EE15BB47792}" type="pres">
      <dgm:prSet presAssocID="{A75F5FF1-6C0E-4D5B-8BBC-C92CFD992EB8}" presName="sibTransNodeCircle" presStyleLbl="alignNode1" presStyleIdx="1" presStyleCnt="3" custLinFactNeighborX="-2422" custLinFactNeighborY="23880">
        <dgm:presLayoutVars>
          <dgm:chMax val="0"/>
          <dgm:bulletEnabled/>
        </dgm:presLayoutVars>
      </dgm:prSet>
      <dgm:spPr/>
    </dgm:pt>
    <dgm:pt modelId="{A6C4DA02-4008-4D71-9F6C-7F725FF66E2B}" type="pres">
      <dgm:prSet presAssocID="{A75F5FF1-6C0E-4D5B-8BBC-C92CFD992EB8}" presName="spacerBetweenCircleAndCallout" presStyleCnt="0">
        <dgm:presLayoutVars/>
      </dgm:prSet>
      <dgm:spPr/>
    </dgm:pt>
    <dgm:pt modelId="{9D1F3081-EF09-4712-B5A3-19A526EDF95F}" type="pres">
      <dgm:prSet presAssocID="{97285F95-299A-4D4C-8B97-FFB82212CD7A}" presName="nodeText" presStyleLbl="alignAccFollowNode1" presStyleIdx="5" presStyleCnt="9" custScaleY="120309">
        <dgm:presLayoutVars>
          <dgm:bulletEnabled val="1"/>
        </dgm:presLayoutVars>
      </dgm:prSet>
      <dgm:spPr/>
    </dgm:pt>
    <dgm:pt modelId="{105A5E0C-94CD-41B0-95BC-54C55D3652A2}" type="pres">
      <dgm:prSet presAssocID="{A75F5FF1-6C0E-4D5B-8BBC-C92CFD992EB8}" presName="sibTransComposite" presStyleCnt="0"/>
      <dgm:spPr/>
    </dgm:pt>
    <dgm:pt modelId="{4CB2D12E-DFF9-4ABD-9A89-143CE4136AAD}" type="pres">
      <dgm:prSet presAssocID="{68B7CE6E-855C-4C52-B3F2-7EB0F732C98F}" presName="compositeNode" presStyleCnt="0"/>
      <dgm:spPr/>
    </dgm:pt>
    <dgm:pt modelId="{E51C8663-FC86-438D-A279-5D2EFDE674ED}" type="pres">
      <dgm:prSet presAssocID="{68B7CE6E-855C-4C52-B3F2-7EB0F732C98F}" presName="parTx" presStyleLbl="node1" presStyleIdx="0" presStyleCnt="0">
        <dgm:presLayoutVars>
          <dgm:chMax val="0"/>
          <dgm:chPref val="0"/>
          <dgm:bulletEnabled val="1"/>
        </dgm:presLayoutVars>
      </dgm:prSet>
      <dgm:spPr/>
    </dgm:pt>
    <dgm:pt modelId="{DE106118-9832-4455-AC70-6C0B8D0D42A7}" type="pres">
      <dgm:prSet presAssocID="{68B7CE6E-855C-4C52-B3F2-7EB0F732C98F}" presName="parSh" presStyleCnt="0"/>
      <dgm:spPr/>
    </dgm:pt>
    <dgm:pt modelId="{29863E00-C5D6-4EA9-B5C5-4BD924893D82}" type="pres">
      <dgm:prSet presAssocID="{68B7CE6E-855C-4C52-B3F2-7EB0F732C98F}" presName="lineNode" presStyleLbl="alignAccFollowNode1" presStyleIdx="6" presStyleCnt="9"/>
      <dgm:spPr/>
    </dgm:pt>
    <dgm:pt modelId="{103C89F9-F036-4739-B4CD-4DFDAB55163E}" type="pres">
      <dgm:prSet presAssocID="{68B7CE6E-855C-4C52-B3F2-7EB0F732C98F}" presName="lineArrowNode" presStyleLbl="alignAccFollowNode1" presStyleIdx="7" presStyleCnt="9"/>
      <dgm:spPr/>
    </dgm:pt>
    <dgm:pt modelId="{008779E4-0F8E-4B80-B83A-E7901E76D041}" type="pres">
      <dgm:prSet presAssocID="{88BCB9B9-7E1C-4A16-8B4E-5A05456A151E}" presName="sibTransNodeCircle" presStyleLbl="alignNode1" presStyleIdx="2" presStyleCnt="3" custLinFactNeighborX="6458" custLinFactNeighborY="21880">
        <dgm:presLayoutVars>
          <dgm:chMax val="0"/>
          <dgm:bulletEnabled/>
        </dgm:presLayoutVars>
      </dgm:prSet>
      <dgm:spPr/>
    </dgm:pt>
    <dgm:pt modelId="{B0EF9C52-0C78-47E1-B08F-C11A0837BE43}" type="pres">
      <dgm:prSet presAssocID="{88BCB9B9-7E1C-4A16-8B4E-5A05456A151E}" presName="spacerBetweenCircleAndCallout" presStyleCnt="0">
        <dgm:presLayoutVars/>
      </dgm:prSet>
      <dgm:spPr/>
    </dgm:pt>
    <dgm:pt modelId="{FB989422-0B70-4402-96CE-6EF42AFDC322}" type="pres">
      <dgm:prSet presAssocID="{68B7CE6E-855C-4C52-B3F2-7EB0F732C98F}" presName="nodeText" presStyleLbl="alignAccFollowNode1" presStyleIdx="8" presStyleCnt="9" custScaleY="106676" custLinFactNeighborX="-1089" custLinFactNeighborY="-6834">
        <dgm:presLayoutVars>
          <dgm:bulletEnabled val="1"/>
        </dgm:presLayoutVars>
      </dgm:prSet>
      <dgm:spPr/>
    </dgm:pt>
  </dgm:ptLst>
  <dgm:cxnLst>
    <dgm:cxn modelId="{80607F06-3933-481B-800D-DF1B8988B172}" type="presOf" srcId="{467A1F3D-AA8A-4A33-80B3-93F36CE1A3A2}" destId="{FB989422-0B70-4402-96CE-6EF42AFDC322}" srcOrd="0" destOrd="1" presId="urn:microsoft.com/office/officeart/2016/7/layout/LinearArrowProcessNumbered"/>
    <dgm:cxn modelId="{1194F60E-41EE-4E0F-B8A8-6C6182877365}" type="presOf" srcId="{55ACF1B3-EDA9-45C7-8B6F-C9F182CB0F8A}" destId="{FB989422-0B70-4402-96CE-6EF42AFDC322}" srcOrd="0" destOrd="4" presId="urn:microsoft.com/office/officeart/2016/7/layout/LinearArrowProcessNumbered"/>
    <dgm:cxn modelId="{FBFC5E26-EEF3-4875-BF73-841C8808881F}" type="presOf" srcId="{276D6A89-0BE6-43A7-953D-AF6D462F11C7}" destId="{FB989422-0B70-4402-96CE-6EF42AFDC322}" srcOrd="0" destOrd="2" presId="urn:microsoft.com/office/officeart/2016/7/layout/LinearArrowProcessNumbered"/>
    <dgm:cxn modelId="{B73F0E2B-C996-4C26-8F26-7957B3BA6038}" type="presOf" srcId="{68B7CE6E-855C-4C52-B3F2-7EB0F732C98F}" destId="{FB989422-0B70-4402-96CE-6EF42AFDC322}" srcOrd="0" destOrd="0" presId="urn:microsoft.com/office/officeart/2016/7/layout/LinearArrowProcessNumbered"/>
    <dgm:cxn modelId="{6DC35F3A-48A3-4ACB-A515-6F8E0D6B0C53}" srcId="{68B7CE6E-855C-4C52-B3F2-7EB0F732C98F}" destId="{467A1F3D-AA8A-4A33-80B3-93F36CE1A3A2}" srcOrd="0" destOrd="0" parTransId="{BF06F3A5-E28B-4954-AF9A-FF3E32FF67D5}" sibTransId="{CE4531ED-26A5-4F37-8018-EDBEA693E445}"/>
    <dgm:cxn modelId="{E6A9DF3A-0AE5-44C7-8DC0-6827DF17B800}" type="presOf" srcId="{97285F95-299A-4D4C-8B97-FFB82212CD7A}" destId="{9D1F3081-EF09-4712-B5A3-19A526EDF95F}" srcOrd="0" destOrd="0" presId="urn:microsoft.com/office/officeart/2016/7/layout/LinearArrowProcessNumbered"/>
    <dgm:cxn modelId="{4921D062-70B0-47F6-A776-027036A73F92}" type="presOf" srcId="{92A2ED0E-CE6C-495B-9D82-9F16440FF725}" destId="{21AEE94A-C203-4921-8060-CA86D06A7267}" srcOrd="0" destOrd="0" presId="urn:microsoft.com/office/officeart/2016/7/layout/LinearArrowProcessNumbered"/>
    <dgm:cxn modelId="{A8303D67-A6F7-4996-B85B-435B08A4EA97}" type="presOf" srcId="{49F4EB45-C220-4C9C-BD17-C4F7D05BC697}" destId="{90D9920F-CE5B-4041-BFCD-452D40A1511A}" srcOrd="0" destOrd="0" presId="urn:microsoft.com/office/officeart/2016/7/layout/LinearArrowProcessNumbered"/>
    <dgm:cxn modelId="{F3BAC67E-F06F-4FE5-840D-CDBEEBCBA316}" type="presOf" srcId="{A75F5FF1-6C0E-4D5B-8BBC-C92CFD992EB8}" destId="{956DC34C-7654-4514-B98A-0EE15BB47792}" srcOrd="0" destOrd="0" presId="urn:microsoft.com/office/officeart/2016/7/layout/LinearArrowProcessNumbered"/>
    <dgm:cxn modelId="{5FA30089-8E16-40A2-96DF-22F8D8781DBB}" srcId="{68B7CE6E-855C-4C52-B3F2-7EB0F732C98F}" destId="{276D6A89-0BE6-43A7-953D-AF6D462F11C7}" srcOrd="1" destOrd="0" parTransId="{4850C076-5DF5-41CF-8935-481376DA925D}" sibTransId="{ED21ADAD-B55B-4E85-A6B9-79BC34300E4C}"/>
    <dgm:cxn modelId="{14398D96-1C7B-46BC-A76E-53352AAC4EC1}" type="presOf" srcId="{5B576066-9BC2-41AC-A260-274FC18D910D}" destId="{FB989422-0B70-4402-96CE-6EF42AFDC322}" srcOrd="0" destOrd="3" presId="urn:microsoft.com/office/officeart/2016/7/layout/LinearArrowProcessNumbered"/>
    <dgm:cxn modelId="{35D6BBA8-C935-44F0-ABE6-31ECF68A37D7}" srcId="{7F3EF867-B758-4838-B3B1-444F8CA216B1}" destId="{97285F95-299A-4D4C-8B97-FFB82212CD7A}" srcOrd="1" destOrd="0" parTransId="{8BA16127-FD19-4D76-8275-157E6A23995D}" sibTransId="{A75F5FF1-6C0E-4D5B-8BBC-C92CFD992EB8}"/>
    <dgm:cxn modelId="{804CCAB1-1DC7-414E-8A27-A10F46387F53}" type="presOf" srcId="{88BCB9B9-7E1C-4A16-8B4E-5A05456A151E}" destId="{008779E4-0F8E-4B80-B83A-E7901E76D041}" srcOrd="0" destOrd="0" presId="urn:microsoft.com/office/officeart/2016/7/layout/LinearArrowProcessNumbered"/>
    <dgm:cxn modelId="{F172F1B2-2CA1-41AE-905F-4ECDD4348B16}" srcId="{68B7CE6E-855C-4C52-B3F2-7EB0F732C98F}" destId="{5B576066-9BC2-41AC-A260-274FC18D910D}" srcOrd="2" destOrd="0" parTransId="{D7FAAD68-A01A-497F-BA08-A5914BF139D8}" sibTransId="{EEF823FC-0559-4AEF-BEE4-9DC57213EE61}"/>
    <dgm:cxn modelId="{81F141BA-6278-42B7-B8AE-0B19864063AE}" srcId="{7F3EF867-B758-4838-B3B1-444F8CA216B1}" destId="{68B7CE6E-855C-4C52-B3F2-7EB0F732C98F}" srcOrd="2" destOrd="0" parTransId="{F53EABD4-B5DF-43A1-A5DA-72D4897918AC}" sibTransId="{88BCB9B9-7E1C-4A16-8B4E-5A05456A151E}"/>
    <dgm:cxn modelId="{80DD79BF-7DDB-4E11-9D4B-10F432FEDB40}" srcId="{68B7CE6E-855C-4C52-B3F2-7EB0F732C98F}" destId="{55ACF1B3-EDA9-45C7-8B6F-C9F182CB0F8A}" srcOrd="3" destOrd="0" parTransId="{28D3FB44-7768-4F3C-B7C9-FD3698CF6F08}" sibTransId="{B6D24CD6-64F1-4469-AF26-C714F0975068}"/>
    <dgm:cxn modelId="{2B47A0C8-624F-494C-AA76-9CF4613482E5}" srcId="{7F3EF867-B758-4838-B3B1-444F8CA216B1}" destId="{49F4EB45-C220-4C9C-BD17-C4F7D05BC697}" srcOrd="0" destOrd="0" parTransId="{19819D2A-D110-4DA2-A23A-34F956283D3A}" sibTransId="{92A2ED0E-CE6C-495B-9D82-9F16440FF725}"/>
    <dgm:cxn modelId="{28ACB7D7-48A7-43DC-B5A9-553DC012813C}" type="presOf" srcId="{7F3EF867-B758-4838-B3B1-444F8CA216B1}" destId="{52D44FC0-5CEA-415B-ABEA-F0A5FD826788}" srcOrd="0" destOrd="0" presId="urn:microsoft.com/office/officeart/2016/7/layout/LinearArrowProcessNumbered"/>
    <dgm:cxn modelId="{85BB28EF-B0C8-4C8B-AD0C-BAAAB4BA6422}" type="presParOf" srcId="{52D44FC0-5CEA-415B-ABEA-F0A5FD826788}" destId="{235D6574-B7ED-40F3-BD64-F3EC64128F1C}" srcOrd="0" destOrd="0" presId="urn:microsoft.com/office/officeart/2016/7/layout/LinearArrowProcessNumbered"/>
    <dgm:cxn modelId="{8B600BA5-4A94-43A9-8BB3-DC613D4A432A}" type="presParOf" srcId="{235D6574-B7ED-40F3-BD64-F3EC64128F1C}" destId="{35D5F131-78E7-4165-95C5-3205DCBB619D}" srcOrd="0" destOrd="0" presId="urn:microsoft.com/office/officeart/2016/7/layout/LinearArrowProcessNumbered"/>
    <dgm:cxn modelId="{FF5045CE-EDF5-400B-849D-AF0732E2545D}" type="presParOf" srcId="{235D6574-B7ED-40F3-BD64-F3EC64128F1C}" destId="{E6833CD0-5A95-457F-9590-33DDF8E6F090}" srcOrd="1" destOrd="0" presId="urn:microsoft.com/office/officeart/2016/7/layout/LinearArrowProcessNumbered"/>
    <dgm:cxn modelId="{33E1F7CB-C8E5-455E-B8F7-78049F2D08D1}" type="presParOf" srcId="{E6833CD0-5A95-457F-9590-33DDF8E6F090}" destId="{C366C60E-D87C-44AC-B67E-FF707E8AFA86}" srcOrd="0" destOrd="0" presId="urn:microsoft.com/office/officeart/2016/7/layout/LinearArrowProcessNumbered"/>
    <dgm:cxn modelId="{6EF30742-5F03-4A79-BF4D-76D7E8D38FDC}" type="presParOf" srcId="{E6833CD0-5A95-457F-9590-33DDF8E6F090}" destId="{5B449652-0797-4A45-9890-423EF73707F9}" srcOrd="1" destOrd="0" presId="urn:microsoft.com/office/officeart/2016/7/layout/LinearArrowProcessNumbered"/>
    <dgm:cxn modelId="{92746E84-EC68-485C-BFDE-6D2E1C5EB751}" type="presParOf" srcId="{E6833CD0-5A95-457F-9590-33DDF8E6F090}" destId="{21AEE94A-C203-4921-8060-CA86D06A7267}" srcOrd="2" destOrd="0" presId="urn:microsoft.com/office/officeart/2016/7/layout/LinearArrowProcessNumbered"/>
    <dgm:cxn modelId="{AFC3B283-3B20-422F-A940-62CCFA368627}" type="presParOf" srcId="{E6833CD0-5A95-457F-9590-33DDF8E6F090}" destId="{D2ECCFFA-F4EE-4703-A905-83A5B7891A98}" srcOrd="3" destOrd="0" presId="urn:microsoft.com/office/officeart/2016/7/layout/LinearArrowProcessNumbered"/>
    <dgm:cxn modelId="{CB48680C-6873-41BC-814F-9EABDC88C3E5}" type="presParOf" srcId="{235D6574-B7ED-40F3-BD64-F3EC64128F1C}" destId="{90D9920F-CE5B-4041-BFCD-452D40A1511A}" srcOrd="2" destOrd="0" presId="urn:microsoft.com/office/officeart/2016/7/layout/LinearArrowProcessNumbered"/>
    <dgm:cxn modelId="{1597D344-1827-4D1C-B483-67BE7F32F2CB}" type="presParOf" srcId="{52D44FC0-5CEA-415B-ABEA-F0A5FD826788}" destId="{862A44DF-B4A9-4CB3-9903-5B117F584735}" srcOrd="1" destOrd="0" presId="urn:microsoft.com/office/officeart/2016/7/layout/LinearArrowProcessNumbered"/>
    <dgm:cxn modelId="{DA0864E3-BDA9-48C1-8778-84669A1C8505}" type="presParOf" srcId="{52D44FC0-5CEA-415B-ABEA-F0A5FD826788}" destId="{0E2F7F8F-324B-4B3D-97CF-58BC1F572779}" srcOrd="2" destOrd="0" presId="urn:microsoft.com/office/officeart/2016/7/layout/LinearArrowProcessNumbered"/>
    <dgm:cxn modelId="{DAE3B4BE-89DE-47AE-BFD1-FDA5FE896924}" type="presParOf" srcId="{0E2F7F8F-324B-4B3D-97CF-58BC1F572779}" destId="{CEB4651E-7985-40C1-B008-39680776BB77}" srcOrd="0" destOrd="0" presId="urn:microsoft.com/office/officeart/2016/7/layout/LinearArrowProcessNumbered"/>
    <dgm:cxn modelId="{221D86B7-106C-43CB-A2C5-EB963ABB9295}" type="presParOf" srcId="{0E2F7F8F-324B-4B3D-97CF-58BC1F572779}" destId="{8B2CAB91-88A5-4E3A-9765-B6B9481462D5}" srcOrd="1" destOrd="0" presId="urn:microsoft.com/office/officeart/2016/7/layout/LinearArrowProcessNumbered"/>
    <dgm:cxn modelId="{4787F6F1-633E-44AD-B315-50B938091AB8}" type="presParOf" srcId="{8B2CAB91-88A5-4E3A-9765-B6B9481462D5}" destId="{778D1D2C-A743-4EA3-ACC3-DD0EAADF83AB}" srcOrd="0" destOrd="0" presId="urn:microsoft.com/office/officeart/2016/7/layout/LinearArrowProcessNumbered"/>
    <dgm:cxn modelId="{1BC6F1E9-3BE7-48CE-80E4-FC135974884B}" type="presParOf" srcId="{8B2CAB91-88A5-4E3A-9765-B6B9481462D5}" destId="{119F8F93-E0E6-4ECA-AAE1-C1B9B85E7772}" srcOrd="1" destOrd="0" presId="urn:microsoft.com/office/officeart/2016/7/layout/LinearArrowProcessNumbered"/>
    <dgm:cxn modelId="{39F966D2-E46B-4734-9DA4-69987B9C3A97}" type="presParOf" srcId="{8B2CAB91-88A5-4E3A-9765-B6B9481462D5}" destId="{956DC34C-7654-4514-B98A-0EE15BB47792}" srcOrd="2" destOrd="0" presId="urn:microsoft.com/office/officeart/2016/7/layout/LinearArrowProcessNumbered"/>
    <dgm:cxn modelId="{15447223-EFE7-4628-BF24-0DA4D854F6B1}" type="presParOf" srcId="{8B2CAB91-88A5-4E3A-9765-B6B9481462D5}" destId="{A6C4DA02-4008-4D71-9F6C-7F725FF66E2B}" srcOrd="3" destOrd="0" presId="urn:microsoft.com/office/officeart/2016/7/layout/LinearArrowProcessNumbered"/>
    <dgm:cxn modelId="{E19E99A6-42B8-4EE1-AA1F-B8FD9B257712}" type="presParOf" srcId="{0E2F7F8F-324B-4B3D-97CF-58BC1F572779}" destId="{9D1F3081-EF09-4712-B5A3-19A526EDF95F}" srcOrd="2" destOrd="0" presId="urn:microsoft.com/office/officeart/2016/7/layout/LinearArrowProcessNumbered"/>
    <dgm:cxn modelId="{3D3D71A9-54AA-4AE8-8F0E-61F91C5A5E22}" type="presParOf" srcId="{52D44FC0-5CEA-415B-ABEA-F0A5FD826788}" destId="{105A5E0C-94CD-41B0-95BC-54C55D3652A2}" srcOrd="3" destOrd="0" presId="urn:microsoft.com/office/officeart/2016/7/layout/LinearArrowProcessNumbered"/>
    <dgm:cxn modelId="{EC1E57E2-4217-4375-8860-D610D0E3C703}" type="presParOf" srcId="{52D44FC0-5CEA-415B-ABEA-F0A5FD826788}" destId="{4CB2D12E-DFF9-4ABD-9A89-143CE4136AAD}" srcOrd="4" destOrd="0" presId="urn:microsoft.com/office/officeart/2016/7/layout/LinearArrowProcessNumbered"/>
    <dgm:cxn modelId="{CD5D3F59-B26D-4D05-A6A8-440FF753290B}" type="presParOf" srcId="{4CB2D12E-DFF9-4ABD-9A89-143CE4136AAD}" destId="{E51C8663-FC86-438D-A279-5D2EFDE674ED}" srcOrd="0" destOrd="0" presId="urn:microsoft.com/office/officeart/2016/7/layout/LinearArrowProcessNumbered"/>
    <dgm:cxn modelId="{209CC31C-01C3-4D01-8383-A1BA365B1639}" type="presParOf" srcId="{4CB2D12E-DFF9-4ABD-9A89-143CE4136AAD}" destId="{DE106118-9832-4455-AC70-6C0B8D0D42A7}" srcOrd="1" destOrd="0" presId="urn:microsoft.com/office/officeart/2016/7/layout/LinearArrowProcessNumbered"/>
    <dgm:cxn modelId="{C31ABF03-E888-453C-9BAF-44DCC4A9B3AF}" type="presParOf" srcId="{DE106118-9832-4455-AC70-6C0B8D0D42A7}" destId="{29863E00-C5D6-4EA9-B5C5-4BD924893D82}" srcOrd="0" destOrd="0" presId="urn:microsoft.com/office/officeart/2016/7/layout/LinearArrowProcessNumbered"/>
    <dgm:cxn modelId="{292DACF0-7094-437F-94F7-7D08CC34B2D1}" type="presParOf" srcId="{DE106118-9832-4455-AC70-6C0B8D0D42A7}" destId="{103C89F9-F036-4739-B4CD-4DFDAB55163E}" srcOrd="1" destOrd="0" presId="urn:microsoft.com/office/officeart/2016/7/layout/LinearArrowProcessNumbered"/>
    <dgm:cxn modelId="{785BAAFF-5325-4627-90A5-479CE51E2D8B}" type="presParOf" srcId="{DE106118-9832-4455-AC70-6C0B8D0D42A7}" destId="{008779E4-0F8E-4B80-B83A-E7901E76D041}" srcOrd="2" destOrd="0" presId="urn:microsoft.com/office/officeart/2016/7/layout/LinearArrowProcessNumbered"/>
    <dgm:cxn modelId="{A952D493-7618-4F09-8C81-786AF981CA27}" type="presParOf" srcId="{DE106118-9832-4455-AC70-6C0B8D0D42A7}" destId="{B0EF9C52-0C78-47E1-B08F-C11A0837BE43}" srcOrd="3" destOrd="0" presId="urn:microsoft.com/office/officeart/2016/7/layout/LinearArrowProcessNumbered"/>
    <dgm:cxn modelId="{C9276541-1D4B-4360-8D81-D1D47C775CA6}" type="presParOf" srcId="{4CB2D12E-DFF9-4ABD-9A89-143CE4136AAD}" destId="{FB989422-0B70-4402-96CE-6EF42AFDC322}" srcOrd="2" destOrd="0" presId="urn:microsoft.com/office/officeart/2016/7/layout/LinearArrow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ED17F30-BDF6-4069-9CD5-3F703C931005}" type="doc">
      <dgm:prSet loTypeId="urn:microsoft.com/office/officeart/2016/7/layout/BasicProcessNew" loCatId="process" qsTypeId="urn:microsoft.com/office/officeart/2005/8/quickstyle/simple1" qsCatId="simple" csTypeId="urn:microsoft.com/office/officeart/2005/8/colors/accent1_2" csCatId="accent1" phldr="1"/>
      <dgm:spPr/>
      <dgm:t>
        <a:bodyPr/>
        <a:lstStyle/>
        <a:p>
          <a:endParaRPr lang="en-US"/>
        </a:p>
      </dgm:t>
    </dgm:pt>
    <dgm:pt modelId="{42DB981F-45E9-491F-9DFA-B2AEC0325D94}">
      <dgm:prSet/>
      <dgm:spPr/>
      <dgm:t>
        <a:bodyPr/>
        <a:lstStyle/>
        <a:p>
          <a:r>
            <a:rPr lang="en-IE"/>
            <a:t>The ’Gross to Net’ report from the payroll system of the school should be reviewed and signed off by the Principal and the treasurer. This report details the gross pay of each employee and shows what has been deducted for tax, PRSI, USC and any other deductions, leading to the net amount, which is the amount that the employee receives.</a:t>
          </a:r>
          <a:endParaRPr lang="en-US"/>
        </a:p>
      </dgm:t>
    </dgm:pt>
    <dgm:pt modelId="{F5405D75-2B74-41CE-93EB-630911132891}" type="parTrans" cxnId="{3F336922-0DF2-4D0C-BD2F-780AA4EA3D54}">
      <dgm:prSet/>
      <dgm:spPr/>
      <dgm:t>
        <a:bodyPr/>
        <a:lstStyle/>
        <a:p>
          <a:endParaRPr lang="en-US"/>
        </a:p>
      </dgm:t>
    </dgm:pt>
    <dgm:pt modelId="{4976F0A3-3337-409D-9421-85CF5550B803}" type="sibTrans" cxnId="{3F336922-0DF2-4D0C-BD2F-780AA4EA3D54}">
      <dgm:prSet/>
      <dgm:spPr/>
      <dgm:t>
        <a:bodyPr/>
        <a:lstStyle/>
        <a:p>
          <a:endParaRPr lang="en-US"/>
        </a:p>
      </dgm:t>
    </dgm:pt>
    <dgm:pt modelId="{737F538B-8319-4724-AF0D-98DC735EED85}">
      <dgm:prSet/>
      <dgm:spPr/>
      <dgm:t>
        <a:bodyPr/>
        <a:lstStyle/>
        <a:p>
          <a:r>
            <a:rPr lang="en-IE" sz="2000" b="1" dirty="0">
              <a:solidFill>
                <a:srgbClr val="FFC000"/>
              </a:solidFill>
            </a:rPr>
            <a:t>Review actions:</a:t>
          </a:r>
          <a:endParaRPr lang="en-US" sz="2000" b="1" dirty="0">
            <a:solidFill>
              <a:srgbClr val="FFC000"/>
            </a:solidFill>
          </a:endParaRPr>
        </a:p>
      </dgm:t>
    </dgm:pt>
    <dgm:pt modelId="{2216D6F3-1E8E-4642-9E80-ECF354AB9E45}" type="parTrans" cxnId="{ECC3398C-1D01-48CA-8DA3-C3E79B27C79C}">
      <dgm:prSet/>
      <dgm:spPr/>
      <dgm:t>
        <a:bodyPr/>
        <a:lstStyle/>
        <a:p>
          <a:endParaRPr lang="en-US"/>
        </a:p>
      </dgm:t>
    </dgm:pt>
    <dgm:pt modelId="{F5142270-0052-41E7-887B-B5BE978BE205}" type="sibTrans" cxnId="{ECC3398C-1D01-48CA-8DA3-C3E79B27C79C}">
      <dgm:prSet/>
      <dgm:spPr/>
      <dgm:t>
        <a:bodyPr/>
        <a:lstStyle/>
        <a:p>
          <a:endParaRPr lang="en-US"/>
        </a:p>
      </dgm:t>
    </dgm:pt>
    <dgm:pt modelId="{2DC4E516-E36C-403B-AFE6-6470218F176C}">
      <dgm:prSet custT="1"/>
      <dgm:spPr/>
      <dgm:t>
        <a:bodyPr/>
        <a:lstStyle/>
        <a:p>
          <a:r>
            <a:rPr lang="en-IE" sz="2000" b="1" dirty="0">
              <a:solidFill>
                <a:srgbClr val="FFC000"/>
              </a:solidFill>
            </a:rPr>
            <a:t>Are all board paid employees listed on the payroll reports?</a:t>
          </a:r>
          <a:endParaRPr lang="en-US" sz="2000" b="1" dirty="0">
            <a:solidFill>
              <a:srgbClr val="FFC000"/>
            </a:solidFill>
          </a:endParaRPr>
        </a:p>
      </dgm:t>
    </dgm:pt>
    <dgm:pt modelId="{38EE3D61-AAE6-4D11-97CF-6A83976E041B}" type="parTrans" cxnId="{61B67D9B-816E-4BB0-B56D-96B062DA9462}">
      <dgm:prSet/>
      <dgm:spPr/>
      <dgm:t>
        <a:bodyPr/>
        <a:lstStyle/>
        <a:p>
          <a:endParaRPr lang="en-US"/>
        </a:p>
      </dgm:t>
    </dgm:pt>
    <dgm:pt modelId="{A356B9E0-1E70-4017-9A08-2B70A603A020}" type="sibTrans" cxnId="{61B67D9B-816E-4BB0-B56D-96B062DA9462}">
      <dgm:prSet/>
      <dgm:spPr/>
      <dgm:t>
        <a:bodyPr/>
        <a:lstStyle/>
        <a:p>
          <a:endParaRPr lang="en-US"/>
        </a:p>
      </dgm:t>
    </dgm:pt>
    <dgm:pt modelId="{E0AEBADB-517B-451E-A7D2-4D9840F88D83}">
      <dgm:prSet custT="1"/>
      <dgm:spPr/>
      <dgm:t>
        <a:bodyPr/>
        <a:lstStyle/>
        <a:p>
          <a:r>
            <a:rPr lang="en-IE" sz="2000" b="1" dirty="0">
              <a:solidFill>
                <a:srgbClr val="FFC000"/>
              </a:solidFill>
            </a:rPr>
            <a:t>Have any changes to pay rates been approved by the board?</a:t>
          </a:r>
          <a:endParaRPr lang="en-US" sz="2000" b="1" dirty="0">
            <a:solidFill>
              <a:srgbClr val="FFC000"/>
            </a:solidFill>
          </a:endParaRPr>
        </a:p>
      </dgm:t>
    </dgm:pt>
    <dgm:pt modelId="{9C4101A3-F766-4576-8134-0C399132AB8E}" type="parTrans" cxnId="{A2E14F6C-46FC-423E-A131-A6063199E1E4}">
      <dgm:prSet/>
      <dgm:spPr/>
      <dgm:t>
        <a:bodyPr/>
        <a:lstStyle/>
        <a:p>
          <a:endParaRPr lang="en-US"/>
        </a:p>
      </dgm:t>
    </dgm:pt>
    <dgm:pt modelId="{5DCAD702-CDE9-4194-A352-EA048C83D60E}" type="sibTrans" cxnId="{A2E14F6C-46FC-423E-A131-A6063199E1E4}">
      <dgm:prSet/>
      <dgm:spPr/>
      <dgm:t>
        <a:bodyPr/>
        <a:lstStyle/>
        <a:p>
          <a:endParaRPr lang="en-US"/>
        </a:p>
      </dgm:t>
    </dgm:pt>
    <dgm:pt modelId="{6ACEE94E-5AAB-41D7-9E82-BD4EC281713E}">
      <dgm:prSet custT="1"/>
      <dgm:spPr/>
      <dgm:t>
        <a:bodyPr/>
        <a:lstStyle/>
        <a:p>
          <a:r>
            <a:rPr lang="en-IE" sz="2000" b="1" dirty="0">
              <a:solidFill>
                <a:srgbClr val="FFC000"/>
              </a:solidFill>
            </a:rPr>
            <a:t>Have payments to selection committee members been processed through payroll?</a:t>
          </a:r>
          <a:endParaRPr lang="en-US" sz="2000" b="1" dirty="0">
            <a:solidFill>
              <a:srgbClr val="FFC000"/>
            </a:solidFill>
          </a:endParaRPr>
        </a:p>
      </dgm:t>
    </dgm:pt>
    <dgm:pt modelId="{C409E665-8E44-4689-8063-BBFC1F7F3E54}" type="parTrans" cxnId="{C89F3B15-73F0-4414-92BC-6B06571F5DE0}">
      <dgm:prSet/>
      <dgm:spPr/>
      <dgm:t>
        <a:bodyPr/>
        <a:lstStyle/>
        <a:p>
          <a:endParaRPr lang="en-US"/>
        </a:p>
      </dgm:t>
    </dgm:pt>
    <dgm:pt modelId="{EDC55996-DA47-486B-84BB-9F0A3791A190}" type="sibTrans" cxnId="{C89F3B15-73F0-4414-92BC-6B06571F5DE0}">
      <dgm:prSet/>
      <dgm:spPr/>
      <dgm:t>
        <a:bodyPr/>
        <a:lstStyle/>
        <a:p>
          <a:endParaRPr lang="en-US"/>
        </a:p>
      </dgm:t>
    </dgm:pt>
    <dgm:pt modelId="{289D44B3-A95F-4E3E-AC6A-746328E52A2F}">
      <dgm:prSet custT="1"/>
      <dgm:spPr/>
      <dgm:t>
        <a:bodyPr/>
        <a:lstStyle/>
        <a:p>
          <a:r>
            <a:rPr lang="en-IE" sz="2000" b="1" dirty="0">
              <a:solidFill>
                <a:srgbClr val="FFC000"/>
              </a:solidFill>
            </a:rPr>
            <a:t>Do all employees have a contract of employment?</a:t>
          </a:r>
          <a:endParaRPr lang="en-US" sz="2000" b="1" dirty="0">
            <a:solidFill>
              <a:srgbClr val="FFC000"/>
            </a:solidFill>
          </a:endParaRPr>
        </a:p>
      </dgm:t>
    </dgm:pt>
    <dgm:pt modelId="{F489444C-FEDA-43A1-A1B7-8714C05135D7}" type="parTrans" cxnId="{7C702177-3F8E-486A-B433-E3E42AA99CF8}">
      <dgm:prSet/>
      <dgm:spPr/>
      <dgm:t>
        <a:bodyPr/>
        <a:lstStyle/>
        <a:p>
          <a:endParaRPr lang="en-US"/>
        </a:p>
      </dgm:t>
    </dgm:pt>
    <dgm:pt modelId="{6F2441E5-444B-4C05-B930-B3B3CA531F09}" type="sibTrans" cxnId="{7C702177-3F8E-486A-B433-E3E42AA99CF8}">
      <dgm:prSet/>
      <dgm:spPr/>
      <dgm:t>
        <a:bodyPr/>
        <a:lstStyle/>
        <a:p>
          <a:endParaRPr lang="en-US"/>
        </a:p>
      </dgm:t>
    </dgm:pt>
    <dgm:pt modelId="{12152814-F463-4452-AC2B-8411158CB41E}">
      <dgm:prSet custT="1"/>
      <dgm:spPr/>
      <dgm:t>
        <a:bodyPr/>
        <a:lstStyle/>
        <a:p>
          <a:r>
            <a:rPr lang="en-IE" sz="2000" b="1" dirty="0">
              <a:solidFill>
                <a:srgbClr val="FFC000"/>
              </a:solidFill>
            </a:rPr>
            <a:t>Has the PAYE/PRSI/USC been paid over to Revenue?</a:t>
          </a:r>
          <a:endParaRPr lang="en-US" sz="2000" b="1" dirty="0">
            <a:solidFill>
              <a:srgbClr val="FFC000"/>
            </a:solidFill>
          </a:endParaRPr>
        </a:p>
      </dgm:t>
    </dgm:pt>
    <dgm:pt modelId="{48D108B7-BCA8-41BA-87A8-4EBF7710C40F}" type="parTrans" cxnId="{4BFCD1AE-3567-4900-BBB8-65E5DA615E2C}">
      <dgm:prSet/>
      <dgm:spPr/>
      <dgm:t>
        <a:bodyPr/>
        <a:lstStyle/>
        <a:p>
          <a:endParaRPr lang="en-US"/>
        </a:p>
      </dgm:t>
    </dgm:pt>
    <dgm:pt modelId="{A441983E-6E35-4484-83F7-914E1D345D0A}" type="sibTrans" cxnId="{4BFCD1AE-3567-4900-BBB8-65E5DA615E2C}">
      <dgm:prSet/>
      <dgm:spPr/>
      <dgm:t>
        <a:bodyPr/>
        <a:lstStyle/>
        <a:p>
          <a:endParaRPr lang="en-US"/>
        </a:p>
      </dgm:t>
    </dgm:pt>
    <dgm:pt modelId="{AB5AA18A-06B7-499E-8835-1D88048C3B60}" type="pres">
      <dgm:prSet presAssocID="{CED17F30-BDF6-4069-9CD5-3F703C931005}" presName="Name0" presStyleCnt="0">
        <dgm:presLayoutVars>
          <dgm:dir/>
          <dgm:resizeHandles val="exact"/>
        </dgm:presLayoutVars>
      </dgm:prSet>
      <dgm:spPr/>
    </dgm:pt>
    <dgm:pt modelId="{6CF4E1B9-A72F-4218-8128-AEE1FB1A2DAD}" type="pres">
      <dgm:prSet presAssocID="{42DB981F-45E9-491F-9DFA-B2AEC0325D94}" presName="node" presStyleLbl="node1" presStyleIdx="0" presStyleCnt="3">
        <dgm:presLayoutVars>
          <dgm:bulletEnabled val="1"/>
        </dgm:presLayoutVars>
      </dgm:prSet>
      <dgm:spPr/>
    </dgm:pt>
    <dgm:pt modelId="{6ED25925-FA86-4303-9BDA-6D442138B395}" type="pres">
      <dgm:prSet presAssocID="{4976F0A3-3337-409D-9421-85CF5550B803}" presName="sibTransSpacerBeforeConnector" presStyleCnt="0"/>
      <dgm:spPr/>
    </dgm:pt>
    <dgm:pt modelId="{7CAE6176-1307-41A6-9D2B-6F884B01F0D8}" type="pres">
      <dgm:prSet presAssocID="{4976F0A3-3337-409D-9421-85CF5550B803}" presName="sibTrans" presStyleLbl="node1" presStyleIdx="1" presStyleCnt="3"/>
      <dgm:spPr/>
    </dgm:pt>
    <dgm:pt modelId="{269051F3-3176-4552-80E3-365210859888}" type="pres">
      <dgm:prSet presAssocID="{4976F0A3-3337-409D-9421-85CF5550B803}" presName="sibTransSpacerAfterConnector" presStyleCnt="0"/>
      <dgm:spPr/>
    </dgm:pt>
    <dgm:pt modelId="{EF4ADBE8-7522-44A7-8432-4D3B191F8B82}" type="pres">
      <dgm:prSet presAssocID="{737F538B-8319-4724-AF0D-98DC735EED85}" presName="node" presStyleLbl="node1" presStyleIdx="2" presStyleCnt="3">
        <dgm:presLayoutVars>
          <dgm:bulletEnabled val="1"/>
        </dgm:presLayoutVars>
      </dgm:prSet>
      <dgm:spPr/>
    </dgm:pt>
  </dgm:ptLst>
  <dgm:cxnLst>
    <dgm:cxn modelId="{C89F3B15-73F0-4414-92BC-6B06571F5DE0}" srcId="{737F538B-8319-4724-AF0D-98DC735EED85}" destId="{6ACEE94E-5AAB-41D7-9E82-BD4EC281713E}" srcOrd="2" destOrd="0" parTransId="{C409E665-8E44-4689-8063-BBFC1F7F3E54}" sibTransId="{EDC55996-DA47-486B-84BB-9F0A3791A190}"/>
    <dgm:cxn modelId="{B1D5EE1E-E45E-4805-B690-3B151F480138}" type="presOf" srcId="{CED17F30-BDF6-4069-9CD5-3F703C931005}" destId="{AB5AA18A-06B7-499E-8835-1D88048C3B60}" srcOrd="0" destOrd="0" presId="urn:microsoft.com/office/officeart/2016/7/layout/BasicProcessNew"/>
    <dgm:cxn modelId="{3F336922-0DF2-4D0C-BD2F-780AA4EA3D54}" srcId="{CED17F30-BDF6-4069-9CD5-3F703C931005}" destId="{42DB981F-45E9-491F-9DFA-B2AEC0325D94}" srcOrd="0" destOrd="0" parTransId="{F5405D75-2B74-41CE-93EB-630911132891}" sibTransId="{4976F0A3-3337-409D-9421-85CF5550B803}"/>
    <dgm:cxn modelId="{80EA365F-C9FC-431F-87C9-6B3E2630A4E7}" type="presOf" srcId="{737F538B-8319-4724-AF0D-98DC735EED85}" destId="{EF4ADBE8-7522-44A7-8432-4D3B191F8B82}" srcOrd="0" destOrd="0" presId="urn:microsoft.com/office/officeart/2016/7/layout/BasicProcessNew"/>
    <dgm:cxn modelId="{A2E14F6C-46FC-423E-A131-A6063199E1E4}" srcId="{737F538B-8319-4724-AF0D-98DC735EED85}" destId="{E0AEBADB-517B-451E-A7D2-4D9840F88D83}" srcOrd="1" destOrd="0" parTransId="{9C4101A3-F766-4576-8134-0C399132AB8E}" sibTransId="{5DCAD702-CDE9-4194-A352-EA048C83D60E}"/>
    <dgm:cxn modelId="{7C702177-3F8E-486A-B433-E3E42AA99CF8}" srcId="{737F538B-8319-4724-AF0D-98DC735EED85}" destId="{289D44B3-A95F-4E3E-AC6A-746328E52A2F}" srcOrd="3" destOrd="0" parTransId="{F489444C-FEDA-43A1-A1B7-8714C05135D7}" sibTransId="{6F2441E5-444B-4C05-B930-B3B3CA531F09}"/>
    <dgm:cxn modelId="{ECC3398C-1D01-48CA-8DA3-C3E79B27C79C}" srcId="{CED17F30-BDF6-4069-9CD5-3F703C931005}" destId="{737F538B-8319-4724-AF0D-98DC735EED85}" srcOrd="1" destOrd="0" parTransId="{2216D6F3-1E8E-4642-9E80-ECF354AB9E45}" sibTransId="{F5142270-0052-41E7-887B-B5BE978BE205}"/>
    <dgm:cxn modelId="{61B67D9B-816E-4BB0-B56D-96B062DA9462}" srcId="{737F538B-8319-4724-AF0D-98DC735EED85}" destId="{2DC4E516-E36C-403B-AFE6-6470218F176C}" srcOrd="0" destOrd="0" parTransId="{38EE3D61-AAE6-4D11-97CF-6A83976E041B}" sibTransId="{A356B9E0-1E70-4017-9A08-2B70A603A020}"/>
    <dgm:cxn modelId="{561F57A9-BE67-401B-AF12-E0052EF64B9C}" type="presOf" srcId="{42DB981F-45E9-491F-9DFA-B2AEC0325D94}" destId="{6CF4E1B9-A72F-4218-8128-AEE1FB1A2DAD}" srcOrd="0" destOrd="0" presId="urn:microsoft.com/office/officeart/2016/7/layout/BasicProcessNew"/>
    <dgm:cxn modelId="{4BFCD1AE-3567-4900-BBB8-65E5DA615E2C}" srcId="{737F538B-8319-4724-AF0D-98DC735EED85}" destId="{12152814-F463-4452-AC2B-8411158CB41E}" srcOrd="4" destOrd="0" parTransId="{48D108B7-BCA8-41BA-87A8-4EBF7710C40F}" sibTransId="{A441983E-6E35-4484-83F7-914E1D345D0A}"/>
    <dgm:cxn modelId="{26ECB5AF-FAAA-4E1B-B236-655EB063BBFA}" type="presOf" srcId="{289D44B3-A95F-4E3E-AC6A-746328E52A2F}" destId="{EF4ADBE8-7522-44A7-8432-4D3B191F8B82}" srcOrd="0" destOrd="4" presId="urn:microsoft.com/office/officeart/2016/7/layout/BasicProcessNew"/>
    <dgm:cxn modelId="{E10E95B7-8ADC-4455-8F7C-0CBEEDA45D8F}" type="presOf" srcId="{E0AEBADB-517B-451E-A7D2-4D9840F88D83}" destId="{EF4ADBE8-7522-44A7-8432-4D3B191F8B82}" srcOrd="0" destOrd="2" presId="urn:microsoft.com/office/officeart/2016/7/layout/BasicProcessNew"/>
    <dgm:cxn modelId="{114B89BE-D03D-44FE-BEBB-407DC134308B}" type="presOf" srcId="{2DC4E516-E36C-403B-AFE6-6470218F176C}" destId="{EF4ADBE8-7522-44A7-8432-4D3B191F8B82}" srcOrd="0" destOrd="1" presId="urn:microsoft.com/office/officeart/2016/7/layout/BasicProcessNew"/>
    <dgm:cxn modelId="{D05E3DD2-1296-4D42-AD8E-7A473EBF94A8}" type="presOf" srcId="{12152814-F463-4452-AC2B-8411158CB41E}" destId="{EF4ADBE8-7522-44A7-8432-4D3B191F8B82}" srcOrd="0" destOrd="5" presId="urn:microsoft.com/office/officeart/2016/7/layout/BasicProcessNew"/>
    <dgm:cxn modelId="{A763F3DE-4FE8-4F00-848C-D20151A6AD43}" type="presOf" srcId="{6ACEE94E-5AAB-41D7-9E82-BD4EC281713E}" destId="{EF4ADBE8-7522-44A7-8432-4D3B191F8B82}" srcOrd="0" destOrd="3" presId="urn:microsoft.com/office/officeart/2016/7/layout/BasicProcessNew"/>
    <dgm:cxn modelId="{E36169EF-C8C0-4FEA-8346-84B657107717}" type="presOf" srcId="{4976F0A3-3337-409D-9421-85CF5550B803}" destId="{7CAE6176-1307-41A6-9D2B-6F884B01F0D8}" srcOrd="0" destOrd="0" presId="urn:microsoft.com/office/officeart/2016/7/layout/BasicProcessNew"/>
    <dgm:cxn modelId="{C967D6FB-F6C7-47DB-81C1-4FF4BF1FB36F}" type="presParOf" srcId="{AB5AA18A-06B7-499E-8835-1D88048C3B60}" destId="{6CF4E1B9-A72F-4218-8128-AEE1FB1A2DAD}" srcOrd="0" destOrd="0" presId="urn:microsoft.com/office/officeart/2016/7/layout/BasicProcessNew"/>
    <dgm:cxn modelId="{074AAE1B-C7B5-4D83-833B-6B5C4BFB2B08}" type="presParOf" srcId="{AB5AA18A-06B7-499E-8835-1D88048C3B60}" destId="{6ED25925-FA86-4303-9BDA-6D442138B395}" srcOrd="1" destOrd="0" presId="urn:microsoft.com/office/officeart/2016/7/layout/BasicProcessNew"/>
    <dgm:cxn modelId="{9FC2656E-FB0B-46A2-B82A-B0FB34F32396}" type="presParOf" srcId="{AB5AA18A-06B7-499E-8835-1D88048C3B60}" destId="{7CAE6176-1307-41A6-9D2B-6F884B01F0D8}" srcOrd="2" destOrd="0" presId="urn:microsoft.com/office/officeart/2016/7/layout/BasicProcessNew"/>
    <dgm:cxn modelId="{5992219C-C818-49C9-B777-9860239BA289}" type="presParOf" srcId="{AB5AA18A-06B7-499E-8835-1D88048C3B60}" destId="{269051F3-3176-4552-80E3-365210859888}" srcOrd="3" destOrd="0" presId="urn:microsoft.com/office/officeart/2016/7/layout/BasicProcessNew"/>
    <dgm:cxn modelId="{97E060A5-236E-4C1F-A54C-CC7E8936F31E}" type="presParOf" srcId="{AB5AA18A-06B7-499E-8835-1D88048C3B60}" destId="{EF4ADBE8-7522-44A7-8432-4D3B191F8B82}" srcOrd="4" destOrd="0" presId="urn:microsoft.com/office/officeart/2016/7/layout/Basic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A55F23B-B8BF-4FE3-8B6F-6697D712389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743940B-4266-43BA-9B1E-93F63A5F31E2}">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GB" b="1" dirty="0"/>
            <a:t>Introduction</a:t>
          </a:r>
          <a:endParaRPr lang="en-US" b="1" dirty="0"/>
        </a:p>
      </dgm:t>
    </dgm:pt>
    <dgm:pt modelId="{3E0C4943-AA45-4AE7-A406-C7245E62775C}" type="parTrans" cxnId="{E3DCD9A6-8675-4F61-A7F1-4B01E4596B2F}">
      <dgm:prSet/>
      <dgm:spPr/>
      <dgm:t>
        <a:bodyPr/>
        <a:lstStyle/>
        <a:p>
          <a:endParaRPr lang="en-US"/>
        </a:p>
      </dgm:t>
    </dgm:pt>
    <dgm:pt modelId="{A4C7E4B5-628C-4C67-9BE0-5258C265A6F7}" type="sibTrans" cxnId="{E3DCD9A6-8675-4F61-A7F1-4B01E4596B2F}">
      <dgm:prSet/>
      <dgm:spPr/>
      <dgm:t>
        <a:bodyPr/>
        <a:lstStyle/>
        <a:p>
          <a:endParaRPr lang="en-US"/>
        </a:p>
      </dgm:t>
    </dgm:pt>
    <dgm:pt modelId="{D4B6BE6B-2B6F-4BB2-B521-7A40F5DB446A}">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GB" b="1" dirty="0"/>
            <a:t>Most important controls to have in place</a:t>
          </a:r>
          <a:endParaRPr lang="en-US" b="1" dirty="0"/>
        </a:p>
      </dgm:t>
    </dgm:pt>
    <dgm:pt modelId="{65BC0BCD-0DD9-4E2A-B32E-D7B44ADBE993}" type="parTrans" cxnId="{DC0CA7E3-9B97-4FF3-A6DB-8FE7F856A600}">
      <dgm:prSet/>
      <dgm:spPr/>
      <dgm:t>
        <a:bodyPr/>
        <a:lstStyle/>
        <a:p>
          <a:endParaRPr lang="en-US"/>
        </a:p>
      </dgm:t>
    </dgm:pt>
    <dgm:pt modelId="{B887D70B-D756-4586-90D5-748FB76A2218}" type="sibTrans" cxnId="{DC0CA7E3-9B97-4FF3-A6DB-8FE7F856A600}">
      <dgm:prSet/>
      <dgm:spPr/>
      <dgm:t>
        <a:bodyPr/>
        <a:lstStyle/>
        <a:p>
          <a:endParaRPr lang="en-US"/>
        </a:p>
      </dgm:t>
    </dgm:pt>
    <dgm:pt modelId="{C21828DD-D89A-44C9-8DCD-9BEFA8818B38}">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GB" b="1" dirty="0"/>
            <a:t>Budget preparation</a:t>
          </a:r>
          <a:endParaRPr lang="en-US" b="1" dirty="0"/>
        </a:p>
      </dgm:t>
    </dgm:pt>
    <dgm:pt modelId="{4D1ACD9A-E2E5-433B-974B-D19F66555A8B}" type="parTrans" cxnId="{7C7CAB96-D60D-4DD2-AB2B-17D91C1DBFCE}">
      <dgm:prSet/>
      <dgm:spPr/>
      <dgm:t>
        <a:bodyPr/>
        <a:lstStyle/>
        <a:p>
          <a:endParaRPr lang="en-US"/>
        </a:p>
      </dgm:t>
    </dgm:pt>
    <dgm:pt modelId="{6A9F1F5E-B9E4-46F9-BAD2-F117EB924CC7}" type="sibTrans" cxnId="{7C7CAB96-D60D-4DD2-AB2B-17D91C1DBFCE}">
      <dgm:prSet/>
      <dgm:spPr/>
      <dgm:t>
        <a:bodyPr/>
        <a:lstStyle/>
        <a:p>
          <a:endParaRPr lang="en-US"/>
        </a:p>
      </dgm:t>
    </dgm:pt>
    <dgm:pt modelId="{4405CDC3-E15D-4ED6-96FC-985736D462FB}">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GB" b="1" dirty="0"/>
            <a:t>Treasurers report for the board meeting</a:t>
          </a:r>
          <a:endParaRPr lang="en-US" b="1" dirty="0"/>
        </a:p>
      </dgm:t>
    </dgm:pt>
    <dgm:pt modelId="{BF3F3CBC-3679-495B-A1DF-386456B9094F}" type="parTrans" cxnId="{F7A7D7EE-6909-414E-BA2C-815566E4FCF7}">
      <dgm:prSet/>
      <dgm:spPr/>
      <dgm:t>
        <a:bodyPr/>
        <a:lstStyle/>
        <a:p>
          <a:endParaRPr lang="en-US"/>
        </a:p>
      </dgm:t>
    </dgm:pt>
    <dgm:pt modelId="{7BF636A6-B04F-4715-9D27-A5507EB181ED}" type="sibTrans" cxnId="{F7A7D7EE-6909-414E-BA2C-815566E4FCF7}">
      <dgm:prSet/>
      <dgm:spPr/>
      <dgm:t>
        <a:bodyPr/>
        <a:lstStyle/>
        <a:p>
          <a:endParaRPr lang="en-US"/>
        </a:p>
      </dgm:t>
    </dgm:pt>
    <dgm:pt modelId="{41F75089-EE57-400C-BE70-D620F81D3FBB}">
      <dgm:prSet>
        <dgm:style>
          <a:lnRef idx="3">
            <a:schemeClr val="lt1"/>
          </a:lnRef>
          <a:fillRef idx="1">
            <a:schemeClr val="accent6"/>
          </a:fillRef>
          <a:effectRef idx="1">
            <a:schemeClr val="accent6"/>
          </a:effectRef>
          <a:fontRef idx="minor">
            <a:schemeClr val="lt1"/>
          </a:fontRef>
        </dgm:style>
      </dgm:prSet>
      <dgm:spPr/>
      <dgm:t>
        <a:bodyPr/>
        <a:lstStyle/>
        <a:p>
          <a:r>
            <a:rPr lang="en-GB" b="1" dirty="0"/>
            <a:t>Annual accounts submission</a:t>
          </a:r>
          <a:endParaRPr lang="en-US" b="1" dirty="0"/>
        </a:p>
      </dgm:t>
    </dgm:pt>
    <dgm:pt modelId="{5D1E6E3C-7E6A-459D-ADA2-C6CB707D9E09}" type="parTrans" cxnId="{E4CE58FC-5604-4D2E-9B34-0938679CCD19}">
      <dgm:prSet/>
      <dgm:spPr/>
      <dgm:t>
        <a:bodyPr/>
        <a:lstStyle/>
        <a:p>
          <a:endParaRPr lang="en-US"/>
        </a:p>
      </dgm:t>
    </dgm:pt>
    <dgm:pt modelId="{32160992-66C2-43DF-A5CF-7895C74F5F58}" type="sibTrans" cxnId="{E4CE58FC-5604-4D2E-9B34-0938679CCD19}">
      <dgm:prSet/>
      <dgm:spPr/>
      <dgm:t>
        <a:bodyPr/>
        <a:lstStyle/>
        <a:p>
          <a:endParaRPr lang="en-US"/>
        </a:p>
      </dgm:t>
    </dgm:pt>
    <dgm:pt modelId="{3E0B5B49-EC54-48D0-9D08-B8D0CCD7D5CA}">
      <dgm:prSet/>
      <dgm:spPr/>
      <dgm:t>
        <a:bodyPr/>
        <a:lstStyle/>
        <a:p>
          <a:r>
            <a:rPr lang="en-GB" b="1" dirty="0"/>
            <a:t>Fixed Assets Register </a:t>
          </a:r>
          <a:endParaRPr lang="en-US" b="1" dirty="0"/>
        </a:p>
      </dgm:t>
    </dgm:pt>
    <dgm:pt modelId="{D27C4DBE-1EC6-48C4-BAA0-0592A03DC089}" type="parTrans" cxnId="{13110098-C6ED-44BA-98C3-8AB7FC2D29C4}">
      <dgm:prSet/>
      <dgm:spPr/>
      <dgm:t>
        <a:bodyPr/>
        <a:lstStyle/>
        <a:p>
          <a:endParaRPr lang="en-US"/>
        </a:p>
      </dgm:t>
    </dgm:pt>
    <dgm:pt modelId="{22562F78-472A-466C-8809-9FCAFB309A22}" type="sibTrans" cxnId="{13110098-C6ED-44BA-98C3-8AB7FC2D29C4}">
      <dgm:prSet/>
      <dgm:spPr/>
      <dgm:t>
        <a:bodyPr/>
        <a:lstStyle/>
        <a:p>
          <a:endParaRPr lang="en-US"/>
        </a:p>
      </dgm:t>
    </dgm:pt>
    <dgm:pt modelId="{D2DD0691-AAA9-4522-AA72-E38812036D4C}">
      <dgm:prSet/>
      <dgm:spPr/>
      <dgm:t>
        <a:bodyPr/>
        <a:lstStyle/>
        <a:p>
          <a:r>
            <a:rPr lang="en-GB" b="1" dirty="0"/>
            <a:t>Other Internal Controls</a:t>
          </a:r>
          <a:endParaRPr lang="en-US" b="1" dirty="0"/>
        </a:p>
      </dgm:t>
    </dgm:pt>
    <dgm:pt modelId="{567212A3-7526-45DA-9083-72EF9F79D986}" type="parTrans" cxnId="{DF25E786-92BD-4869-923D-6F88CDE7CDCD}">
      <dgm:prSet/>
      <dgm:spPr/>
      <dgm:t>
        <a:bodyPr/>
        <a:lstStyle/>
        <a:p>
          <a:endParaRPr lang="en-US"/>
        </a:p>
      </dgm:t>
    </dgm:pt>
    <dgm:pt modelId="{4A955677-F3B3-42F7-9675-EB648F18157E}" type="sibTrans" cxnId="{DF25E786-92BD-4869-923D-6F88CDE7CDCD}">
      <dgm:prSet/>
      <dgm:spPr/>
      <dgm:t>
        <a:bodyPr/>
        <a:lstStyle/>
        <a:p>
          <a:endParaRPr lang="en-US"/>
        </a:p>
      </dgm:t>
    </dgm:pt>
    <dgm:pt modelId="{FD539854-00B1-4ED0-A509-02DAADB9444A}">
      <dgm:prSet/>
      <dgm:spPr/>
      <dgm:t>
        <a:bodyPr/>
        <a:lstStyle/>
        <a:p>
          <a:r>
            <a:rPr lang="en-GB" b="1" dirty="0"/>
            <a:t>Other functions </a:t>
          </a:r>
          <a:endParaRPr lang="en-US" b="1" dirty="0"/>
        </a:p>
      </dgm:t>
    </dgm:pt>
    <dgm:pt modelId="{B493BA00-9CA8-4DEC-AF61-B0C66B0B7C89}" type="parTrans" cxnId="{600371AE-4514-4299-AAFB-8EC1D5F2259A}">
      <dgm:prSet/>
      <dgm:spPr/>
      <dgm:t>
        <a:bodyPr/>
        <a:lstStyle/>
        <a:p>
          <a:endParaRPr lang="en-US"/>
        </a:p>
      </dgm:t>
    </dgm:pt>
    <dgm:pt modelId="{62A22397-EF2D-429B-AC96-A27271F985A1}" type="sibTrans" cxnId="{600371AE-4514-4299-AAFB-8EC1D5F2259A}">
      <dgm:prSet/>
      <dgm:spPr/>
      <dgm:t>
        <a:bodyPr/>
        <a:lstStyle/>
        <a:p>
          <a:endParaRPr lang="en-US"/>
        </a:p>
      </dgm:t>
    </dgm:pt>
    <dgm:pt modelId="{14117A28-28EC-4EAF-B50F-2B2733B523B0}" type="pres">
      <dgm:prSet presAssocID="{FA55F23B-B8BF-4FE3-8B6F-6697D7123892}" presName="linear" presStyleCnt="0">
        <dgm:presLayoutVars>
          <dgm:animLvl val="lvl"/>
          <dgm:resizeHandles val="exact"/>
        </dgm:presLayoutVars>
      </dgm:prSet>
      <dgm:spPr/>
    </dgm:pt>
    <dgm:pt modelId="{5A413578-DD8D-4EA5-8BF8-3539FDC0B363}" type="pres">
      <dgm:prSet presAssocID="{F743940B-4266-43BA-9B1E-93F63A5F31E2}" presName="parentText" presStyleLbl="node1" presStyleIdx="0" presStyleCnt="8" custLinFactNeighborX="0" custLinFactNeighborY="8378">
        <dgm:presLayoutVars>
          <dgm:chMax val="0"/>
          <dgm:bulletEnabled val="1"/>
        </dgm:presLayoutVars>
      </dgm:prSet>
      <dgm:spPr/>
    </dgm:pt>
    <dgm:pt modelId="{82A234BA-8EC1-4B3E-A1F6-802947A18E1E}" type="pres">
      <dgm:prSet presAssocID="{A4C7E4B5-628C-4C67-9BE0-5258C265A6F7}" presName="spacer" presStyleCnt="0"/>
      <dgm:spPr/>
    </dgm:pt>
    <dgm:pt modelId="{BDFB097C-4EB2-4B65-B4FD-179D99E36D16}" type="pres">
      <dgm:prSet presAssocID="{D4B6BE6B-2B6F-4BB2-B521-7A40F5DB446A}" presName="parentText" presStyleLbl="node1" presStyleIdx="1" presStyleCnt="8">
        <dgm:presLayoutVars>
          <dgm:chMax val="0"/>
          <dgm:bulletEnabled val="1"/>
        </dgm:presLayoutVars>
      </dgm:prSet>
      <dgm:spPr/>
    </dgm:pt>
    <dgm:pt modelId="{DBFEFF06-95CB-4043-92AC-6B0CAD6E3BE5}" type="pres">
      <dgm:prSet presAssocID="{B887D70B-D756-4586-90D5-748FB76A2218}" presName="spacer" presStyleCnt="0"/>
      <dgm:spPr/>
    </dgm:pt>
    <dgm:pt modelId="{F0E6F2B3-9541-430C-BF6A-0EADDB7AC563}" type="pres">
      <dgm:prSet presAssocID="{C21828DD-D89A-44C9-8DCD-9BEFA8818B38}" presName="parentText" presStyleLbl="node1" presStyleIdx="2" presStyleCnt="8">
        <dgm:presLayoutVars>
          <dgm:chMax val="0"/>
          <dgm:bulletEnabled val="1"/>
        </dgm:presLayoutVars>
      </dgm:prSet>
      <dgm:spPr/>
    </dgm:pt>
    <dgm:pt modelId="{61F80F39-6405-46CD-B64B-FD6A9AA6328C}" type="pres">
      <dgm:prSet presAssocID="{6A9F1F5E-B9E4-46F9-BAD2-F117EB924CC7}" presName="spacer" presStyleCnt="0"/>
      <dgm:spPr/>
    </dgm:pt>
    <dgm:pt modelId="{083268FF-86AA-447E-BBFE-C799D0B2DBB6}" type="pres">
      <dgm:prSet presAssocID="{4405CDC3-E15D-4ED6-96FC-985736D462FB}" presName="parentText" presStyleLbl="node1" presStyleIdx="3" presStyleCnt="8">
        <dgm:presLayoutVars>
          <dgm:chMax val="0"/>
          <dgm:bulletEnabled val="1"/>
        </dgm:presLayoutVars>
      </dgm:prSet>
      <dgm:spPr/>
    </dgm:pt>
    <dgm:pt modelId="{182664CC-4314-401B-9FC5-CCBF9B26ED2F}" type="pres">
      <dgm:prSet presAssocID="{7BF636A6-B04F-4715-9D27-A5507EB181ED}" presName="spacer" presStyleCnt="0"/>
      <dgm:spPr/>
    </dgm:pt>
    <dgm:pt modelId="{0912F95B-E6AD-41A9-89BE-8B1B9C330569}" type="pres">
      <dgm:prSet presAssocID="{41F75089-EE57-400C-BE70-D620F81D3FBB}" presName="parentText" presStyleLbl="node1" presStyleIdx="4" presStyleCnt="8">
        <dgm:presLayoutVars>
          <dgm:chMax val="0"/>
          <dgm:bulletEnabled val="1"/>
        </dgm:presLayoutVars>
      </dgm:prSet>
      <dgm:spPr/>
    </dgm:pt>
    <dgm:pt modelId="{5E19AF4A-7BB0-4322-BF48-F7AD99F6CD2E}" type="pres">
      <dgm:prSet presAssocID="{32160992-66C2-43DF-A5CF-7895C74F5F58}" presName="spacer" presStyleCnt="0"/>
      <dgm:spPr/>
    </dgm:pt>
    <dgm:pt modelId="{7307C333-FCD8-4151-A373-0620E8F6FF4A}" type="pres">
      <dgm:prSet presAssocID="{3E0B5B49-EC54-48D0-9D08-B8D0CCD7D5CA}" presName="parentText" presStyleLbl="node1" presStyleIdx="5" presStyleCnt="8">
        <dgm:presLayoutVars>
          <dgm:chMax val="0"/>
          <dgm:bulletEnabled val="1"/>
        </dgm:presLayoutVars>
      </dgm:prSet>
      <dgm:spPr/>
    </dgm:pt>
    <dgm:pt modelId="{CCFAADCD-B4BB-48B4-9516-CAD45B78F185}" type="pres">
      <dgm:prSet presAssocID="{22562F78-472A-466C-8809-9FCAFB309A22}" presName="spacer" presStyleCnt="0"/>
      <dgm:spPr/>
    </dgm:pt>
    <dgm:pt modelId="{3FB3BE16-FA6E-4C43-B181-3ACB1516E822}" type="pres">
      <dgm:prSet presAssocID="{D2DD0691-AAA9-4522-AA72-E38812036D4C}" presName="parentText" presStyleLbl="node1" presStyleIdx="6" presStyleCnt="8">
        <dgm:presLayoutVars>
          <dgm:chMax val="0"/>
          <dgm:bulletEnabled val="1"/>
        </dgm:presLayoutVars>
      </dgm:prSet>
      <dgm:spPr/>
    </dgm:pt>
    <dgm:pt modelId="{8C0A3510-B07D-4912-A573-FC47B3D8B9F5}" type="pres">
      <dgm:prSet presAssocID="{4A955677-F3B3-42F7-9675-EB648F18157E}" presName="spacer" presStyleCnt="0"/>
      <dgm:spPr/>
    </dgm:pt>
    <dgm:pt modelId="{CBA67955-E18A-4C4B-8314-5E01A02FBE7E}" type="pres">
      <dgm:prSet presAssocID="{FD539854-00B1-4ED0-A509-02DAADB9444A}" presName="parentText" presStyleLbl="node1" presStyleIdx="7" presStyleCnt="8">
        <dgm:presLayoutVars>
          <dgm:chMax val="0"/>
          <dgm:bulletEnabled val="1"/>
        </dgm:presLayoutVars>
      </dgm:prSet>
      <dgm:spPr/>
    </dgm:pt>
  </dgm:ptLst>
  <dgm:cxnLst>
    <dgm:cxn modelId="{973AA000-4A5E-4D3E-AF05-CB613BD6A6CC}" type="presOf" srcId="{D2DD0691-AAA9-4522-AA72-E38812036D4C}" destId="{3FB3BE16-FA6E-4C43-B181-3ACB1516E822}" srcOrd="0" destOrd="0" presId="urn:microsoft.com/office/officeart/2005/8/layout/vList2"/>
    <dgm:cxn modelId="{F104A609-C051-404B-95E7-234B5A37F504}" type="presOf" srcId="{D4B6BE6B-2B6F-4BB2-B521-7A40F5DB446A}" destId="{BDFB097C-4EB2-4B65-B4FD-179D99E36D16}" srcOrd="0" destOrd="0" presId="urn:microsoft.com/office/officeart/2005/8/layout/vList2"/>
    <dgm:cxn modelId="{67B18318-8A6D-4FA6-AC12-A19DF9862CA8}" type="presOf" srcId="{FA55F23B-B8BF-4FE3-8B6F-6697D7123892}" destId="{14117A28-28EC-4EAF-B50F-2B2733B523B0}" srcOrd="0" destOrd="0" presId="urn:microsoft.com/office/officeart/2005/8/layout/vList2"/>
    <dgm:cxn modelId="{F6AC2922-76E0-4917-98FF-8C4C2BAABA6D}" type="presOf" srcId="{41F75089-EE57-400C-BE70-D620F81D3FBB}" destId="{0912F95B-E6AD-41A9-89BE-8B1B9C330569}" srcOrd="0" destOrd="0" presId="urn:microsoft.com/office/officeart/2005/8/layout/vList2"/>
    <dgm:cxn modelId="{EDE9D45F-9384-4D3B-8B30-6936D9BEE5DF}" type="presOf" srcId="{4405CDC3-E15D-4ED6-96FC-985736D462FB}" destId="{083268FF-86AA-447E-BBFE-C799D0B2DBB6}" srcOrd="0" destOrd="0" presId="urn:microsoft.com/office/officeart/2005/8/layout/vList2"/>
    <dgm:cxn modelId="{5EE8B875-BB92-47BB-9810-71C189D33D99}" type="presOf" srcId="{FD539854-00B1-4ED0-A509-02DAADB9444A}" destId="{CBA67955-E18A-4C4B-8314-5E01A02FBE7E}" srcOrd="0" destOrd="0" presId="urn:microsoft.com/office/officeart/2005/8/layout/vList2"/>
    <dgm:cxn modelId="{19E4927B-169D-497B-99D3-1F299DEF8243}" type="presOf" srcId="{C21828DD-D89A-44C9-8DCD-9BEFA8818B38}" destId="{F0E6F2B3-9541-430C-BF6A-0EADDB7AC563}" srcOrd="0" destOrd="0" presId="urn:microsoft.com/office/officeart/2005/8/layout/vList2"/>
    <dgm:cxn modelId="{DF25E786-92BD-4869-923D-6F88CDE7CDCD}" srcId="{FA55F23B-B8BF-4FE3-8B6F-6697D7123892}" destId="{D2DD0691-AAA9-4522-AA72-E38812036D4C}" srcOrd="6" destOrd="0" parTransId="{567212A3-7526-45DA-9083-72EF9F79D986}" sibTransId="{4A955677-F3B3-42F7-9675-EB648F18157E}"/>
    <dgm:cxn modelId="{7C7CAB96-D60D-4DD2-AB2B-17D91C1DBFCE}" srcId="{FA55F23B-B8BF-4FE3-8B6F-6697D7123892}" destId="{C21828DD-D89A-44C9-8DCD-9BEFA8818B38}" srcOrd="2" destOrd="0" parTransId="{4D1ACD9A-E2E5-433B-974B-D19F66555A8B}" sibTransId="{6A9F1F5E-B9E4-46F9-BAD2-F117EB924CC7}"/>
    <dgm:cxn modelId="{13110098-C6ED-44BA-98C3-8AB7FC2D29C4}" srcId="{FA55F23B-B8BF-4FE3-8B6F-6697D7123892}" destId="{3E0B5B49-EC54-48D0-9D08-B8D0CCD7D5CA}" srcOrd="5" destOrd="0" parTransId="{D27C4DBE-1EC6-48C4-BAA0-0592A03DC089}" sibTransId="{22562F78-472A-466C-8809-9FCAFB309A22}"/>
    <dgm:cxn modelId="{E3DCD9A6-8675-4F61-A7F1-4B01E4596B2F}" srcId="{FA55F23B-B8BF-4FE3-8B6F-6697D7123892}" destId="{F743940B-4266-43BA-9B1E-93F63A5F31E2}" srcOrd="0" destOrd="0" parTransId="{3E0C4943-AA45-4AE7-A406-C7245E62775C}" sibTransId="{A4C7E4B5-628C-4C67-9BE0-5258C265A6F7}"/>
    <dgm:cxn modelId="{600371AE-4514-4299-AAFB-8EC1D5F2259A}" srcId="{FA55F23B-B8BF-4FE3-8B6F-6697D7123892}" destId="{FD539854-00B1-4ED0-A509-02DAADB9444A}" srcOrd="7" destOrd="0" parTransId="{B493BA00-9CA8-4DEC-AF61-B0C66B0B7C89}" sibTransId="{62A22397-EF2D-429B-AC96-A27271F985A1}"/>
    <dgm:cxn modelId="{DC0CA7E3-9B97-4FF3-A6DB-8FE7F856A600}" srcId="{FA55F23B-B8BF-4FE3-8B6F-6697D7123892}" destId="{D4B6BE6B-2B6F-4BB2-B521-7A40F5DB446A}" srcOrd="1" destOrd="0" parTransId="{65BC0BCD-0DD9-4E2A-B32E-D7B44ADBE993}" sibTransId="{B887D70B-D756-4586-90D5-748FB76A2218}"/>
    <dgm:cxn modelId="{F7A7D7EE-6909-414E-BA2C-815566E4FCF7}" srcId="{FA55F23B-B8BF-4FE3-8B6F-6697D7123892}" destId="{4405CDC3-E15D-4ED6-96FC-985736D462FB}" srcOrd="3" destOrd="0" parTransId="{BF3F3CBC-3679-495B-A1DF-386456B9094F}" sibTransId="{7BF636A6-B04F-4715-9D27-A5507EB181ED}"/>
    <dgm:cxn modelId="{3E4C6BF4-ACFF-4B6E-883B-796BD32E43DC}" type="presOf" srcId="{3E0B5B49-EC54-48D0-9D08-B8D0CCD7D5CA}" destId="{7307C333-FCD8-4151-A373-0620E8F6FF4A}" srcOrd="0" destOrd="0" presId="urn:microsoft.com/office/officeart/2005/8/layout/vList2"/>
    <dgm:cxn modelId="{3B85D5F5-36E0-48DD-9899-DF973F186109}" type="presOf" srcId="{F743940B-4266-43BA-9B1E-93F63A5F31E2}" destId="{5A413578-DD8D-4EA5-8BF8-3539FDC0B363}" srcOrd="0" destOrd="0" presId="urn:microsoft.com/office/officeart/2005/8/layout/vList2"/>
    <dgm:cxn modelId="{E4CE58FC-5604-4D2E-9B34-0938679CCD19}" srcId="{FA55F23B-B8BF-4FE3-8B6F-6697D7123892}" destId="{41F75089-EE57-400C-BE70-D620F81D3FBB}" srcOrd="4" destOrd="0" parTransId="{5D1E6E3C-7E6A-459D-ADA2-C6CB707D9E09}" sibTransId="{32160992-66C2-43DF-A5CF-7895C74F5F58}"/>
    <dgm:cxn modelId="{3BC4592C-B12B-44A7-BB29-1CF9A831751F}" type="presParOf" srcId="{14117A28-28EC-4EAF-B50F-2B2733B523B0}" destId="{5A413578-DD8D-4EA5-8BF8-3539FDC0B363}" srcOrd="0" destOrd="0" presId="urn:microsoft.com/office/officeart/2005/8/layout/vList2"/>
    <dgm:cxn modelId="{90681D59-CA79-41E3-8926-A4B46A6DA213}" type="presParOf" srcId="{14117A28-28EC-4EAF-B50F-2B2733B523B0}" destId="{82A234BA-8EC1-4B3E-A1F6-802947A18E1E}" srcOrd="1" destOrd="0" presId="urn:microsoft.com/office/officeart/2005/8/layout/vList2"/>
    <dgm:cxn modelId="{F5E11100-F09A-479B-8696-46D25EA68E0B}" type="presParOf" srcId="{14117A28-28EC-4EAF-B50F-2B2733B523B0}" destId="{BDFB097C-4EB2-4B65-B4FD-179D99E36D16}" srcOrd="2" destOrd="0" presId="urn:microsoft.com/office/officeart/2005/8/layout/vList2"/>
    <dgm:cxn modelId="{BC3FB793-6885-49CF-B195-BF596BD699C3}" type="presParOf" srcId="{14117A28-28EC-4EAF-B50F-2B2733B523B0}" destId="{DBFEFF06-95CB-4043-92AC-6B0CAD6E3BE5}" srcOrd="3" destOrd="0" presId="urn:microsoft.com/office/officeart/2005/8/layout/vList2"/>
    <dgm:cxn modelId="{74288981-36B3-4511-8A3F-0F2ABAF7DA29}" type="presParOf" srcId="{14117A28-28EC-4EAF-B50F-2B2733B523B0}" destId="{F0E6F2B3-9541-430C-BF6A-0EADDB7AC563}" srcOrd="4" destOrd="0" presId="urn:microsoft.com/office/officeart/2005/8/layout/vList2"/>
    <dgm:cxn modelId="{908086EE-6501-4EF8-BEC8-6632DAA1830B}" type="presParOf" srcId="{14117A28-28EC-4EAF-B50F-2B2733B523B0}" destId="{61F80F39-6405-46CD-B64B-FD6A9AA6328C}" srcOrd="5" destOrd="0" presId="urn:microsoft.com/office/officeart/2005/8/layout/vList2"/>
    <dgm:cxn modelId="{3F7DA337-8253-4124-9752-23481FB77C7D}" type="presParOf" srcId="{14117A28-28EC-4EAF-B50F-2B2733B523B0}" destId="{083268FF-86AA-447E-BBFE-C799D0B2DBB6}" srcOrd="6" destOrd="0" presId="urn:microsoft.com/office/officeart/2005/8/layout/vList2"/>
    <dgm:cxn modelId="{6798CD46-DB52-4A05-851E-C35D7F6F1991}" type="presParOf" srcId="{14117A28-28EC-4EAF-B50F-2B2733B523B0}" destId="{182664CC-4314-401B-9FC5-CCBF9B26ED2F}" srcOrd="7" destOrd="0" presId="urn:microsoft.com/office/officeart/2005/8/layout/vList2"/>
    <dgm:cxn modelId="{5BD3DE2F-F7AD-46E4-8891-D199863DC088}" type="presParOf" srcId="{14117A28-28EC-4EAF-B50F-2B2733B523B0}" destId="{0912F95B-E6AD-41A9-89BE-8B1B9C330569}" srcOrd="8" destOrd="0" presId="urn:microsoft.com/office/officeart/2005/8/layout/vList2"/>
    <dgm:cxn modelId="{CA9C290E-F169-4858-8103-F168C8265994}" type="presParOf" srcId="{14117A28-28EC-4EAF-B50F-2B2733B523B0}" destId="{5E19AF4A-7BB0-4322-BF48-F7AD99F6CD2E}" srcOrd="9" destOrd="0" presId="urn:microsoft.com/office/officeart/2005/8/layout/vList2"/>
    <dgm:cxn modelId="{6F53C9EC-94ED-4017-A534-15ED6E6F10CB}" type="presParOf" srcId="{14117A28-28EC-4EAF-B50F-2B2733B523B0}" destId="{7307C333-FCD8-4151-A373-0620E8F6FF4A}" srcOrd="10" destOrd="0" presId="urn:microsoft.com/office/officeart/2005/8/layout/vList2"/>
    <dgm:cxn modelId="{738AE363-2AA2-4DA6-AF65-B959AFD88DEB}" type="presParOf" srcId="{14117A28-28EC-4EAF-B50F-2B2733B523B0}" destId="{CCFAADCD-B4BB-48B4-9516-CAD45B78F185}" srcOrd="11" destOrd="0" presId="urn:microsoft.com/office/officeart/2005/8/layout/vList2"/>
    <dgm:cxn modelId="{E040326C-3824-49D8-B650-486176713B2F}" type="presParOf" srcId="{14117A28-28EC-4EAF-B50F-2B2733B523B0}" destId="{3FB3BE16-FA6E-4C43-B181-3ACB1516E822}" srcOrd="12" destOrd="0" presId="urn:microsoft.com/office/officeart/2005/8/layout/vList2"/>
    <dgm:cxn modelId="{D0478C48-0FAD-4273-A7F7-C4E5FFAF041F}" type="presParOf" srcId="{14117A28-28EC-4EAF-B50F-2B2733B523B0}" destId="{8C0A3510-B07D-4912-A573-FC47B3D8B9F5}" srcOrd="13" destOrd="0" presId="urn:microsoft.com/office/officeart/2005/8/layout/vList2"/>
    <dgm:cxn modelId="{A65F8DF7-B67F-4D96-A19C-ED11739DFD08}" type="presParOf" srcId="{14117A28-28EC-4EAF-B50F-2B2733B523B0}" destId="{CBA67955-E18A-4C4B-8314-5E01A02FBE7E}" srcOrd="1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9BFF851-2BA3-47D9-8374-16A5AA3083E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A87BC07-F368-475F-90A2-61F409B84F18}">
      <dgm:prSet/>
      <dgm:spPr/>
      <dgm:t>
        <a:bodyPr/>
        <a:lstStyle/>
        <a:p>
          <a:r>
            <a:rPr lang="en-IE" b="1" i="0"/>
            <a:t>Annual Accounts </a:t>
          </a:r>
          <a:endParaRPr lang="en-US"/>
        </a:p>
      </dgm:t>
    </dgm:pt>
    <dgm:pt modelId="{4F2943C0-AFFB-4BBA-A270-BAF3A13C5D05}" type="parTrans" cxnId="{8AEEC6C1-AC6E-4660-BF4E-0DD39E4AD874}">
      <dgm:prSet/>
      <dgm:spPr/>
      <dgm:t>
        <a:bodyPr/>
        <a:lstStyle/>
        <a:p>
          <a:endParaRPr lang="en-US"/>
        </a:p>
      </dgm:t>
    </dgm:pt>
    <dgm:pt modelId="{0AF329C4-9702-4BF7-BE15-C663255F2440}" type="sibTrans" cxnId="{8AEEC6C1-AC6E-4660-BF4E-0DD39E4AD874}">
      <dgm:prSet/>
      <dgm:spPr/>
      <dgm:t>
        <a:bodyPr/>
        <a:lstStyle/>
        <a:p>
          <a:endParaRPr lang="en-US"/>
        </a:p>
      </dgm:t>
    </dgm:pt>
    <dgm:pt modelId="{CDE8EFAB-3661-44B4-8774-1EDB856A0442}">
      <dgm:prSet>
        <dgm:style>
          <a:lnRef idx="1">
            <a:schemeClr val="accent1"/>
          </a:lnRef>
          <a:fillRef idx="2">
            <a:schemeClr val="accent1"/>
          </a:fillRef>
          <a:effectRef idx="1">
            <a:schemeClr val="accent1"/>
          </a:effectRef>
          <a:fontRef idx="minor">
            <a:schemeClr val="dk1"/>
          </a:fontRef>
        </dgm:style>
      </dgm:prSet>
      <dgm:spPr/>
      <dgm:t>
        <a:bodyPr/>
        <a:lstStyle/>
        <a:p>
          <a:r>
            <a:rPr lang="en-IE" b="0" i="0" dirty="0"/>
            <a:t>Deadline </a:t>
          </a:r>
          <a:r>
            <a:rPr lang="en-IE" b="1" i="0" dirty="0"/>
            <a:t>28th Feb </a:t>
          </a:r>
          <a:r>
            <a:rPr lang="en-IE" b="1" dirty="0"/>
            <a:t>annually</a:t>
          </a:r>
          <a:r>
            <a:rPr lang="en-IE" b="1" i="0" dirty="0"/>
            <a:t> </a:t>
          </a:r>
          <a:endParaRPr lang="en-US" dirty="0"/>
        </a:p>
      </dgm:t>
    </dgm:pt>
    <dgm:pt modelId="{58DB3116-23C0-4378-AC59-EDFD3F66A001}" type="parTrans" cxnId="{FAA3E788-5FA4-4F20-BA1C-BF8B777CF87E}">
      <dgm:prSet/>
      <dgm:spPr/>
      <dgm:t>
        <a:bodyPr/>
        <a:lstStyle/>
        <a:p>
          <a:endParaRPr lang="en-US"/>
        </a:p>
      </dgm:t>
    </dgm:pt>
    <dgm:pt modelId="{1C0D8CB6-950C-4AB2-A7C8-F18B1441C66C}" type="sibTrans" cxnId="{FAA3E788-5FA4-4F20-BA1C-BF8B777CF87E}">
      <dgm:prSet/>
      <dgm:spPr/>
      <dgm:t>
        <a:bodyPr/>
        <a:lstStyle/>
        <a:p>
          <a:endParaRPr lang="en-US"/>
        </a:p>
      </dgm:t>
    </dgm:pt>
    <dgm:pt modelId="{1941F884-4AA8-4E70-A242-AF3BDFCA988C}">
      <dgm:prSet>
        <dgm:style>
          <a:lnRef idx="1">
            <a:schemeClr val="accent1"/>
          </a:lnRef>
          <a:fillRef idx="2">
            <a:schemeClr val="accent1"/>
          </a:fillRef>
          <a:effectRef idx="1">
            <a:schemeClr val="accent1"/>
          </a:effectRef>
          <a:fontRef idx="minor">
            <a:schemeClr val="dk1"/>
          </a:fontRef>
        </dgm:style>
      </dgm:prSet>
      <dgm:spPr/>
      <dgm:t>
        <a:bodyPr/>
        <a:lstStyle/>
        <a:p>
          <a:r>
            <a:rPr lang="en-IE" b="0" i="0" dirty="0"/>
            <a:t>Accounts signed by the chairperson </a:t>
          </a:r>
          <a:r>
            <a:rPr lang="en-IE" b="1" i="0" dirty="0"/>
            <a:t>and</a:t>
          </a:r>
          <a:r>
            <a:rPr lang="en-IE" b="0" i="0" dirty="0"/>
            <a:t> another member of the board </a:t>
          </a:r>
          <a:r>
            <a:rPr lang="en-US" b="0" i="0" dirty="0"/>
            <a:t>​</a:t>
          </a:r>
          <a:endParaRPr lang="en-US" dirty="0"/>
        </a:p>
      </dgm:t>
    </dgm:pt>
    <dgm:pt modelId="{25F5C978-FDCB-485B-A4E5-63DFB2D24E7B}" type="parTrans" cxnId="{C7C203DE-FDC8-4DD0-8E9D-3A309473D596}">
      <dgm:prSet/>
      <dgm:spPr/>
      <dgm:t>
        <a:bodyPr/>
        <a:lstStyle/>
        <a:p>
          <a:endParaRPr lang="en-US"/>
        </a:p>
      </dgm:t>
    </dgm:pt>
    <dgm:pt modelId="{0175B8EC-D3F0-4E5C-BF13-89F0C610AE62}" type="sibTrans" cxnId="{C7C203DE-FDC8-4DD0-8E9D-3A309473D596}">
      <dgm:prSet/>
      <dgm:spPr/>
      <dgm:t>
        <a:bodyPr/>
        <a:lstStyle/>
        <a:p>
          <a:endParaRPr lang="en-US"/>
        </a:p>
      </dgm:t>
    </dgm:pt>
    <dgm:pt modelId="{326E8D90-1411-40AE-A89F-1AFF7400F2A9}">
      <dgm:prSet>
        <dgm:style>
          <a:lnRef idx="1">
            <a:schemeClr val="accent1"/>
          </a:lnRef>
          <a:fillRef idx="2">
            <a:schemeClr val="accent1"/>
          </a:fillRef>
          <a:effectRef idx="1">
            <a:schemeClr val="accent1"/>
          </a:effectRef>
          <a:fontRef idx="minor">
            <a:schemeClr val="dk1"/>
          </a:fontRef>
        </dgm:style>
      </dgm:prSet>
      <dgm:spPr/>
      <dgm:t>
        <a:bodyPr/>
        <a:lstStyle/>
        <a:p>
          <a:r>
            <a:rPr lang="en-IE" b="0" i="0" dirty="0"/>
            <a:t>External </a:t>
          </a:r>
          <a:r>
            <a:rPr lang="en-IE" dirty="0"/>
            <a:t>accountant to c</a:t>
          </a:r>
          <a:r>
            <a:rPr lang="en-IE" b="0" i="0" dirty="0"/>
            <a:t>omplete the online submission to the FSSU</a:t>
          </a:r>
          <a:r>
            <a:rPr lang="en-US" b="0" i="0" dirty="0"/>
            <a:t>​</a:t>
          </a:r>
          <a:r>
            <a:rPr lang="en-IE" b="0" i="0" dirty="0"/>
            <a:t> </a:t>
          </a:r>
          <a:endParaRPr lang="en-US" dirty="0"/>
        </a:p>
      </dgm:t>
    </dgm:pt>
    <dgm:pt modelId="{8EAEACC3-85E5-4DA0-8529-C7E58C895CB4}" type="parTrans" cxnId="{9A6558C4-5368-4280-BCF3-AA6E42CFA240}">
      <dgm:prSet/>
      <dgm:spPr/>
      <dgm:t>
        <a:bodyPr/>
        <a:lstStyle/>
        <a:p>
          <a:endParaRPr lang="en-US"/>
        </a:p>
      </dgm:t>
    </dgm:pt>
    <dgm:pt modelId="{FFFB9427-74D8-457B-9F70-1D8CE69DFE54}" type="sibTrans" cxnId="{9A6558C4-5368-4280-BCF3-AA6E42CFA240}">
      <dgm:prSet/>
      <dgm:spPr/>
      <dgm:t>
        <a:bodyPr/>
        <a:lstStyle/>
        <a:p>
          <a:endParaRPr lang="en-US"/>
        </a:p>
      </dgm:t>
    </dgm:pt>
    <dgm:pt modelId="{70588B8B-3D35-4DE7-85D0-65484C596428}">
      <dgm:prSet>
        <dgm:style>
          <a:lnRef idx="1">
            <a:schemeClr val="accent1"/>
          </a:lnRef>
          <a:fillRef idx="2">
            <a:schemeClr val="accent1"/>
          </a:fillRef>
          <a:effectRef idx="1">
            <a:schemeClr val="accent1"/>
          </a:effectRef>
          <a:fontRef idx="minor">
            <a:schemeClr val="dk1"/>
          </a:fontRef>
        </dgm:style>
      </dgm:prSet>
      <dgm:spPr/>
      <dgm:t>
        <a:bodyPr/>
        <a:lstStyle/>
        <a:p>
          <a:r>
            <a:rPr lang="en-IE" b="0" i="0" dirty="0"/>
            <a:t>BOM Authorisation Letter</a:t>
          </a:r>
          <a:endParaRPr lang="en-US" dirty="0"/>
        </a:p>
      </dgm:t>
    </dgm:pt>
    <dgm:pt modelId="{56120E74-E9AB-483C-A5F5-725BD6BB429D}" type="parTrans" cxnId="{E4C92A05-13EE-41EC-BCE2-79C24EA17680}">
      <dgm:prSet/>
      <dgm:spPr/>
      <dgm:t>
        <a:bodyPr/>
        <a:lstStyle/>
        <a:p>
          <a:endParaRPr lang="en-US"/>
        </a:p>
      </dgm:t>
    </dgm:pt>
    <dgm:pt modelId="{B152CBC5-D24C-401C-866C-6F303351A646}" type="sibTrans" cxnId="{E4C92A05-13EE-41EC-BCE2-79C24EA17680}">
      <dgm:prSet/>
      <dgm:spPr/>
      <dgm:t>
        <a:bodyPr/>
        <a:lstStyle/>
        <a:p>
          <a:endParaRPr lang="en-US"/>
        </a:p>
      </dgm:t>
    </dgm:pt>
    <dgm:pt modelId="{2242CB2B-1412-4E17-8AF2-F1F42025EB82}">
      <dgm:prSet>
        <dgm:style>
          <a:lnRef idx="1">
            <a:schemeClr val="accent1"/>
          </a:lnRef>
          <a:fillRef idx="2">
            <a:schemeClr val="accent1"/>
          </a:fillRef>
          <a:effectRef idx="1">
            <a:schemeClr val="accent1"/>
          </a:effectRef>
          <a:fontRef idx="minor">
            <a:schemeClr val="dk1"/>
          </a:fontRef>
        </dgm:style>
      </dgm:prSet>
      <dgm:spPr/>
      <dgm:t>
        <a:bodyPr/>
        <a:lstStyle/>
        <a:p>
          <a:r>
            <a:rPr lang="en-US" dirty="0"/>
            <a:t>Patron/trustee</a:t>
          </a:r>
        </a:p>
      </dgm:t>
    </dgm:pt>
    <dgm:pt modelId="{986832C6-F085-44AD-9A15-584F97078391}" type="parTrans" cxnId="{5EFB8ACE-7318-42DF-9202-BF8EB59B60A0}">
      <dgm:prSet/>
      <dgm:spPr/>
      <dgm:t>
        <a:bodyPr/>
        <a:lstStyle/>
        <a:p>
          <a:endParaRPr lang="en-IE"/>
        </a:p>
      </dgm:t>
    </dgm:pt>
    <dgm:pt modelId="{125A9872-E9DC-4179-98DE-43FA8F57E3F0}" type="sibTrans" cxnId="{5EFB8ACE-7318-42DF-9202-BF8EB59B60A0}">
      <dgm:prSet/>
      <dgm:spPr/>
      <dgm:t>
        <a:bodyPr/>
        <a:lstStyle/>
        <a:p>
          <a:endParaRPr lang="en-IE"/>
        </a:p>
      </dgm:t>
    </dgm:pt>
    <dgm:pt modelId="{E88D0348-3749-4CA8-B047-9FBCB40CF7EA}" type="pres">
      <dgm:prSet presAssocID="{29BFF851-2BA3-47D9-8374-16A5AA3083E3}" presName="linear" presStyleCnt="0">
        <dgm:presLayoutVars>
          <dgm:animLvl val="lvl"/>
          <dgm:resizeHandles val="exact"/>
        </dgm:presLayoutVars>
      </dgm:prSet>
      <dgm:spPr/>
    </dgm:pt>
    <dgm:pt modelId="{9DA35EC6-436B-43EF-BBB0-EC3A1737E32E}" type="pres">
      <dgm:prSet presAssocID="{8A87BC07-F368-475F-90A2-61F409B84F18}" presName="parentText" presStyleLbl="node1" presStyleIdx="0" presStyleCnt="1">
        <dgm:presLayoutVars>
          <dgm:chMax val="0"/>
          <dgm:bulletEnabled val="1"/>
        </dgm:presLayoutVars>
      </dgm:prSet>
      <dgm:spPr/>
    </dgm:pt>
    <dgm:pt modelId="{B264F709-BE0C-4AE3-B266-4DE471D632FC}" type="pres">
      <dgm:prSet presAssocID="{8A87BC07-F368-475F-90A2-61F409B84F18}" presName="childText" presStyleLbl="revTx" presStyleIdx="0" presStyleCnt="1">
        <dgm:presLayoutVars>
          <dgm:bulletEnabled val="1"/>
        </dgm:presLayoutVars>
      </dgm:prSet>
      <dgm:spPr/>
    </dgm:pt>
  </dgm:ptLst>
  <dgm:cxnLst>
    <dgm:cxn modelId="{E4C92A05-13EE-41EC-BCE2-79C24EA17680}" srcId="{8A87BC07-F368-475F-90A2-61F409B84F18}" destId="{70588B8B-3D35-4DE7-85D0-65484C596428}" srcOrd="4" destOrd="0" parTransId="{56120E74-E9AB-483C-A5F5-725BD6BB429D}" sibTransId="{B152CBC5-D24C-401C-866C-6F303351A646}"/>
    <dgm:cxn modelId="{3982836B-4461-4AD5-A8A5-87303D2A8D0E}" type="presOf" srcId="{326E8D90-1411-40AE-A89F-1AFF7400F2A9}" destId="{B264F709-BE0C-4AE3-B266-4DE471D632FC}" srcOrd="0" destOrd="3" presId="urn:microsoft.com/office/officeart/2005/8/layout/vList2"/>
    <dgm:cxn modelId="{99D08E73-D775-4BCD-867F-853B2331CABE}" type="presOf" srcId="{70588B8B-3D35-4DE7-85D0-65484C596428}" destId="{B264F709-BE0C-4AE3-B266-4DE471D632FC}" srcOrd="0" destOrd="4" presId="urn:microsoft.com/office/officeart/2005/8/layout/vList2"/>
    <dgm:cxn modelId="{E938E782-48B4-47FD-81D5-8F158A289471}" type="presOf" srcId="{2242CB2B-1412-4E17-8AF2-F1F42025EB82}" destId="{B264F709-BE0C-4AE3-B266-4DE471D632FC}" srcOrd="0" destOrd="2" presId="urn:microsoft.com/office/officeart/2005/8/layout/vList2"/>
    <dgm:cxn modelId="{FAA3E788-5FA4-4F20-BA1C-BF8B777CF87E}" srcId="{8A87BC07-F368-475F-90A2-61F409B84F18}" destId="{CDE8EFAB-3661-44B4-8774-1EDB856A0442}" srcOrd="0" destOrd="0" parTransId="{58DB3116-23C0-4378-AC59-EDFD3F66A001}" sibTransId="{1C0D8CB6-950C-4AB2-A7C8-F18B1441C66C}"/>
    <dgm:cxn modelId="{23F4E193-206B-4F8A-BDF9-5BA81D90E010}" type="presOf" srcId="{1941F884-4AA8-4E70-A242-AF3BDFCA988C}" destId="{B264F709-BE0C-4AE3-B266-4DE471D632FC}" srcOrd="0" destOrd="1" presId="urn:microsoft.com/office/officeart/2005/8/layout/vList2"/>
    <dgm:cxn modelId="{20AD26BB-E9DE-41CB-AAA8-6323251B6B28}" type="presOf" srcId="{CDE8EFAB-3661-44B4-8774-1EDB856A0442}" destId="{B264F709-BE0C-4AE3-B266-4DE471D632FC}" srcOrd="0" destOrd="0" presId="urn:microsoft.com/office/officeart/2005/8/layout/vList2"/>
    <dgm:cxn modelId="{8AEEC6C1-AC6E-4660-BF4E-0DD39E4AD874}" srcId="{29BFF851-2BA3-47D9-8374-16A5AA3083E3}" destId="{8A87BC07-F368-475F-90A2-61F409B84F18}" srcOrd="0" destOrd="0" parTransId="{4F2943C0-AFFB-4BBA-A270-BAF3A13C5D05}" sibTransId="{0AF329C4-9702-4BF7-BE15-C663255F2440}"/>
    <dgm:cxn modelId="{366D57C4-B806-4FE4-AF3D-AF4F2B65DF4F}" type="presOf" srcId="{29BFF851-2BA3-47D9-8374-16A5AA3083E3}" destId="{E88D0348-3749-4CA8-B047-9FBCB40CF7EA}" srcOrd="0" destOrd="0" presId="urn:microsoft.com/office/officeart/2005/8/layout/vList2"/>
    <dgm:cxn modelId="{9A6558C4-5368-4280-BCF3-AA6E42CFA240}" srcId="{8A87BC07-F368-475F-90A2-61F409B84F18}" destId="{326E8D90-1411-40AE-A89F-1AFF7400F2A9}" srcOrd="3" destOrd="0" parTransId="{8EAEACC3-85E5-4DA0-8529-C7E58C895CB4}" sibTransId="{FFFB9427-74D8-457B-9F70-1D8CE69DFE54}"/>
    <dgm:cxn modelId="{5EFB8ACE-7318-42DF-9202-BF8EB59B60A0}" srcId="{8A87BC07-F368-475F-90A2-61F409B84F18}" destId="{2242CB2B-1412-4E17-8AF2-F1F42025EB82}" srcOrd="2" destOrd="0" parTransId="{986832C6-F085-44AD-9A15-584F97078391}" sibTransId="{125A9872-E9DC-4179-98DE-43FA8F57E3F0}"/>
    <dgm:cxn modelId="{C7C203DE-FDC8-4DD0-8E9D-3A309473D596}" srcId="{8A87BC07-F368-475F-90A2-61F409B84F18}" destId="{1941F884-4AA8-4E70-A242-AF3BDFCA988C}" srcOrd="1" destOrd="0" parTransId="{25F5C978-FDCB-485B-A4E5-63DFB2D24E7B}" sibTransId="{0175B8EC-D3F0-4E5C-BF13-89F0C610AE62}"/>
    <dgm:cxn modelId="{755F12EE-3A41-4D85-A4E3-EE7C26498745}" type="presOf" srcId="{8A87BC07-F368-475F-90A2-61F409B84F18}" destId="{9DA35EC6-436B-43EF-BBB0-EC3A1737E32E}" srcOrd="0" destOrd="0" presId="urn:microsoft.com/office/officeart/2005/8/layout/vList2"/>
    <dgm:cxn modelId="{A6F08D04-7058-4286-9F2C-3855818FB791}" type="presParOf" srcId="{E88D0348-3749-4CA8-B047-9FBCB40CF7EA}" destId="{9DA35EC6-436B-43EF-BBB0-EC3A1737E32E}" srcOrd="0" destOrd="0" presId="urn:microsoft.com/office/officeart/2005/8/layout/vList2"/>
    <dgm:cxn modelId="{9898DB16-AD83-4596-A768-0E686CFDDA9E}" type="presParOf" srcId="{E88D0348-3749-4CA8-B047-9FBCB40CF7EA}" destId="{B264F709-BE0C-4AE3-B266-4DE471D632FC}"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55F23B-B8BF-4FE3-8B6F-6697D712389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743940B-4266-43BA-9B1E-93F63A5F31E2}">
      <dgm:prSe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GB" b="1" dirty="0"/>
            <a:t>Introduction</a:t>
          </a:r>
          <a:endParaRPr lang="en-US" b="1" dirty="0"/>
        </a:p>
      </dgm:t>
    </dgm:pt>
    <dgm:pt modelId="{3E0C4943-AA45-4AE7-A406-C7245E62775C}" type="parTrans" cxnId="{E3DCD9A6-8675-4F61-A7F1-4B01E4596B2F}">
      <dgm:prSet/>
      <dgm:spPr/>
      <dgm:t>
        <a:bodyPr/>
        <a:lstStyle/>
        <a:p>
          <a:endParaRPr lang="en-US"/>
        </a:p>
      </dgm:t>
    </dgm:pt>
    <dgm:pt modelId="{A4C7E4B5-628C-4C67-9BE0-5258C265A6F7}" type="sibTrans" cxnId="{E3DCD9A6-8675-4F61-A7F1-4B01E4596B2F}">
      <dgm:prSet/>
      <dgm:spPr/>
      <dgm:t>
        <a:bodyPr/>
        <a:lstStyle/>
        <a:p>
          <a:endParaRPr lang="en-US"/>
        </a:p>
      </dgm:t>
    </dgm:pt>
    <dgm:pt modelId="{D4B6BE6B-2B6F-4BB2-B521-7A40F5DB446A}">
      <dgm:prSet/>
      <dgm:spPr/>
      <dgm:t>
        <a:bodyPr/>
        <a:lstStyle/>
        <a:p>
          <a:r>
            <a:rPr lang="en-GB" b="1" dirty="0"/>
            <a:t>Most important controls to have in place</a:t>
          </a:r>
          <a:endParaRPr lang="en-US" b="1" dirty="0"/>
        </a:p>
      </dgm:t>
    </dgm:pt>
    <dgm:pt modelId="{65BC0BCD-0DD9-4E2A-B32E-D7B44ADBE993}" type="parTrans" cxnId="{DC0CA7E3-9B97-4FF3-A6DB-8FE7F856A600}">
      <dgm:prSet/>
      <dgm:spPr/>
      <dgm:t>
        <a:bodyPr/>
        <a:lstStyle/>
        <a:p>
          <a:endParaRPr lang="en-US"/>
        </a:p>
      </dgm:t>
    </dgm:pt>
    <dgm:pt modelId="{B887D70B-D756-4586-90D5-748FB76A2218}" type="sibTrans" cxnId="{DC0CA7E3-9B97-4FF3-A6DB-8FE7F856A600}">
      <dgm:prSet/>
      <dgm:spPr/>
      <dgm:t>
        <a:bodyPr/>
        <a:lstStyle/>
        <a:p>
          <a:endParaRPr lang="en-US"/>
        </a:p>
      </dgm:t>
    </dgm:pt>
    <dgm:pt modelId="{C21828DD-D89A-44C9-8DCD-9BEFA8818B38}">
      <dgm:prSet/>
      <dgm:spPr/>
      <dgm:t>
        <a:bodyPr/>
        <a:lstStyle/>
        <a:p>
          <a:r>
            <a:rPr lang="en-GB" b="1" dirty="0"/>
            <a:t>Budget preparation</a:t>
          </a:r>
          <a:endParaRPr lang="en-US" b="1" dirty="0"/>
        </a:p>
      </dgm:t>
    </dgm:pt>
    <dgm:pt modelId="{4D1ACD9A-E2E5-433B-974B-D19F66555A8B}" type="parTrans" cxnId="{7C7CAB96-D60D-4DD2-AB2B-17D91C1DBFCE}">
      <dgm:prSet/>
      <dgm:spPr/>
      <dgm:t>
        <a:bodyPr/>
        <a:lstStyle/>
        <a:p>
          <a:endParaRPr lang="en-US"/>
        </a:p>
      </dgm:t>
    </dgm:pt>
    <dgm:pt modelId="{6A9F1F5E-B9E4-46F9-BAD2-F117EB924CC7}" type="sibTrans" cxnId="{7C7CAB96-D60D-4DD2-AB2B-17D91C1DBFCE}">
      <dgm:prSet/>
      <dgm:spPr/>
      <dgm:t>
        <a:bodyPr/>
        <a:lstStyle/>
        <a:p>
          <a:endParaRPr lang="en-US"/>
        </a:p>
      </dgm:t>
    </dgm:pt>
    <dgm:pt modelId="{4405CDC3-E15D-4ED6-96FC-985736D462FB}">
      <dgm:prSet/>
      <dgm:spPr/>
      <dgm:t>
        <a:bodyPr/>
        <a:lstStyle/>
        <a:p>
          <a:r>
            <a:rPr lang="en-GB" b="1" dirty="0"/>
            <a:t>Treasurers report for the board meeting</a:t>
          </a:r>
          <a:endParaRPr lang="en-US" b="1" dirty="0"/>
        </a:p>
      </dgm:t>
    </dgm:pt>
    <dgm:pt modelId="{BF3F3CBC-3679-495B-A1DF-386456B9094F}" type="parTrans" cxnId="{F7A7D7EE-6909-414E-BA2C-815566E4FCF7}">
      <dgm:prSet/>
      <dgm:spPr/>
      <dgm:t>
        <a:bodyPr/>
        <a:lstStyle/>
        <a:p>
          <a:endParaRPr lang="en-US"/>
        </a:p>
      </dgm:t>
    </dgm:pt>
    <dgm:pt modelId="{7BF636A6-B04F-4715-9D27-A5507EB181ED}" type="sibTrans" cxnId="{F7A7D7EE-6909-414E-BA2C-815566E4FCF7}">
      <dgm:prSet/>
      <dgm:spPr/>
      <dgm:t>
        <a:bodyPr/>
        <a:lstStyle/>
        <a:p>
          <a:endParaRPr lang="en-US"/>
        </a:p>
      </dgm:t>
    </dgm:pt>
    <dgm:pt modelId="{41F75089-EE57-400C-BE70-D620F81D3FBB}">
      <dgm:prSet/>
      <dgm:spPr/>
      <dgm:t>
        <a:bodyPr/>
        <a:lstStyle/>
        <a:p>
          <a:r>
            <a:rPr lang="en-GB" b="1" dirty="0"/>
            <a:t>Annual accounts submission</a:t>
          </a:r>
          <a:endParaRPr lang="en-US" b="1" dirty="0"/>
        </a:p>
      </dgm:t>
    </dgm:pt>
    <dgm:pt modelId="{5D1E6E3C-7E6A-459D-ADA2-C6CB707D9E09}" type="parTrans" cxnId="{E4CE58FC-5604-4D2E-9B34-0938679CCD19}">
      <dgm:prSet/>
      <dgm:spPr/>
      <dgm:t>
        <a:bodyPr/>
        <a:lstStyle/>
        <a:p>
          <a:endParaRPr lang="en-US"/>
        </a:p>
      </dgm:t>
    </dgm:pt>
    <dgm:pt modelId="{32160992-66C2-43DF-A5CF-7895C74F5F58}" type="sibTrans" cxnId="{E4CE58FC-5604-4D2E-9B34-0938679CCD19}">
      <dgm:prSet/>
      <dgm:spPr/>
      <dgm:t>
        <a:bodyPr/>
        <a:lstStyle/>
        <a:p>
          <a:endParaRPr lang="en-US"/>
        </a:p>
      </dgm:t>
    </dgm:pt>
    <dgm:pt modelId="{3E0B5B49-EC54-48D0-9D08-B8D0CCD7D5CA}">
      <dgm:prSet/>
      <dgm:spPr/>
      <dgm:t>
        <a:bodyPr/>
        <a:lstStyle/>
        <a:p>
          <a:r>
            <a:rPr lang="en-GB" b="1" dirty="0"/>
            <a:t>Fixed Assets Register </a:t>
          </a:r>
          <a:endParaRPr lang="en-US" b="1" dirty="0"/>
        </a:p>
      </dgm:t>
    </dgm:pt>
    <dgm:pt modelId="{D27C4DBE-1EC6-48C4-BAA0-0592A03DC089}" type="parTrans" cxnId="{13110098-C6ED-44BA-98C3-8AB7FC2D29C4}">
      <dgm:prSet/>
      <dgm:spPr/>
      <dgm:t>
        <a:bodyPr/>
        <a:lstStyle/>
        <a:p>
          <a:endParaRPr lang="en-US"/>
        </a:p>
      </dgm:t>
    </dgm:pt>
    <dgm:pt modelId="{22562F78-472A-466C-8809-9FCAFB309A22}" type="sibTrans" cxnId="{13110098-C6ED-44BA-98C3-8AB7FC2D29C4}">
      <dgm:prSet/>
      <dgm:spPr/>
      <dgm:t>
        <a:bodyPr/>
        <a:lstStyle/>
        <a:p>
          <a:endParaRPr lang="en-US"/>
        </a:p>
      </dgm:t>
    </dgm:pt>
    <dgm:pt modelId="{D2DD0691-AAA9-4522-AA72-E38812036D4C}">
      <dgm:prSet/>
      <dgm:spPr/>
      <dgm:t>
        <a:bodyPr/>
        <a:lstStyle/>
        <a:p>
          <a:r>
            <a:rPr lang="en-GB" b="1" dirty="0"/>
            <a:t>Other Internal Controls</a:t>
          </a:r>
          <a:endParaRPr lang="en-US" b="1" dirty="0"/>
        </a:p>
      </dgm:t>
    </dgm:pt>
    <dgm:pt modelId="{567212A3-7526-45DA-9083-72EF9F79D986}" type="parTrans" cxnId="{DF25E786-92BD-4869-923D-6F88CDE7CDCD}">
      <dgm:prSet/>
      <dgm:spPr/>
      <dgm:t>
        <a:bodyPr/>
        <a:lstStyle/>
        <a:p>
          <a:endParaRPr lang="en-US"/>
        </a:p>
      </dgm:t>
    </dgm:pt>
    <dgm:pt modelId="{4A955677-F3B3-42F7-9675-EB648F18157E}" type="sibTrans" cxnId="{DF25E786-92BD-4869-923D-6F88CDE7CDCD}">
      <dgm:prSet/>
      <dgm:spPr/>
      <dgm:t>
        <a:bodyPr/>
        <a:lstStyle/>
        <a:p>
          <a:endParaRPr lang="en-US"/>
        </a:p>
      </dgm:t>
    </dgm:pt>
    <dgm:pt modelId="{FD539854-00B1-4ED0-A509-02DAADB9444A}">
      <dgm:prSet/>
      <dgm:spPr/>
      <dgm:t>
        <a:bodyPr/>
        <a:lstStyle/>
        <a:p>
          <a:r>
            <a:rPr lang="en-GB" b="1" dirty="0"/>
            <a:t>Other functions </a:t>
          </a:r>
          <a:endParaRPr lang="en-US" b="1" dirty="0"/>
        </a:p>
      </dgm:t>
    </dgm:pt>
    <dgm:pt modelId="{B493BA00-9CA8-4DEC-AF61-B0C66B0B7C89}" type="parTrans" cxnId="{600371AE-4514-4299-AAFB-8EC1D5F2259A}">
      <dgm:prSet/>
      <dgm:spPr/>
      <dgm:t>
        <a:bodyPr/>
        <a:lstStyle/>
        <a:p>
          <a:endParaRPr lang="en-US"/>
        </a:p>
      </dgm:t>
    </dgm:pt>
    <dgm:pt modelId="{62A22397-EF2D-429B-AC96-A27271F985A1}" type="sibTrans" cxnId="{600371AE-4514-4299-AAFB-8EC1D5F2259A}">
      <dgm:prSet/>
      <dgm:spPr/>
      <dgm:t>
        <a:bodyPr/>
        <a:lstStyle/>
        <a:p>
          <a:endParaRPr lang="en-US"/>
        </a:p>
      </dgm:t>
    </dgm:pt>
    <dgm:pt modelId="{14117A28-28EC-4EAF-B50F-2B2733B523B0}" type="pres">
      <dgm:prSet presAssocID="{FA55F23B-B8BF-4FE3-8B6F-6697D7123892}" presName="linear" presStyleCnt="0">
        <dgm:presLayoutVars>
          <dgm:animLvl val="lvl"/>
          <dgm:resizeHandles val="exact"/>
        </dgm:presLayoutVars>
      </dgm:prSet>
      <dgm:spPr/>
    </dgm:pt>
    <dgm:pt modelId="{5A413578-DD8D-4EA5-8BF8-3539FDC0B363}" type="pres">
      <dgm:prSet presAssocID="{F743940B-4266-43BA-9B1E-93F63A5F31E2}" presName="parentText" presStyleLbl="node1" presStyleIdx="0" presStyleCnt="8" custLinFactNeighborX="0" custLinFactNeighborY="8378">
        <dgm:presLayoutVars>
          <dgm:chMax val="0"/>
          <dgm:bulletEnabled val="1"/>
        </dgm:presLayoutVars>
      </dgm:prSet>
      <dgm:spPr/>
    </dgm:pt>
    <dgm:pt modelId="{82A234BA-8EC1-4B3E-A1F6-802947A18E1E}" type="pres">
      <dgm:prSet presAssocID="{A4C7E4B5-628C-4C67-9BE0-5258C265A6F7}" presName="spacer" presStyleCnt="0"/>
      <dgm:spPr/>
    </dgm:pt>
    <dgm:pt modelId="{BDFB097C-4EB2-4B65-B4FD-179D99E36D16}" type="pres">
      <dgm:prSet presAssocID="{D4B6BE6B-2B6F-4BB2-B521-7A40F5DB446A}" presName="parentText" presStyleLbl="node1" presStyleIdx="1" presStyleCnt="8">
        <dgm:presLayoutVars>
          <dgm:chMax val="0"/>
          <dgm:bulletEnabled val="1"/>
        </dgm:presLayoutVars>
      </dgm:prSet>
      <dgm:spPr/>
    </dgm:pt>
    <dgm:pt modelId="{DBFEFF06-95CB-4043-92AC-6B0CAD6E3BE5}" type="pres">
      <dgm:prSet presAssocID="{B887D70B-D756-4586-90D5-748FB76A2218}" presName="spacer" presStyleCnt="0"/>
      <dgm:spPr/>
    </dgm:pt>
    <dgm:pt modelId="{F0E6F2B3-9541-430C-BF6A-0EADDB7AC563}" type="pres">
      <dgm:prSet presAssocID="{C21828DD-D89A-44C9-8DCD-9BEFA8818B38}" presName="parentText" presStyleLbl="node1" presStyleIdx="2" presStyleCnt="8">
        <dgm:presLayoutVars>
          <dgm:chMax val="0"/>
          <dgm:bulletEnabled val="1"/>
        </dgm:presLayoutVars>
      </dgm:prSet>
      <dgm:spPr/>
    </dgm:pt>
    <dgm:pt modelId="{61F80F39-6405-46CD-B64B-FD6A9AA6328C}" type="pres">
      <dgm:prSet presAssocID="{6A9F1F5E-B9E4-46F9-BAD2-F117EB924CC7}" presName="spacer" presStyleCnt="0"/>
      <dgm:spPr/>
    </dgm:pt>
    <dgm:pt modelId="{083268FF-86AA-447E-BBFE-C799D0B2DBB6}" type="pres">
      <dgm:prSet presAssocID="{4405CDC3-E15D-4ED6-96FC-985736D462FB}" presName="parentText" presStyleLbl="node1" presStyleIdx="3" presStyleCnt="8">
        <dgm:presLayoutVars>
          <dgm:chMax val="0"/>
          <dgm:bulletEnabled val="1"/>
        </dgm:presLayoutVars>
      </dgm:prSet>
      <dgm:spPr/>
    </dgm:pt>
    <dgm:pt modelId="{182664CC-4314-401B-9FC5-CCBF9B26ED2F}" type="pres">
      <dgm:prSet presAssocID="{7BF636A6-B04F-4715-9D27-A5507EB181ED}" presName="spacer" presStyleCnt="0"/>
      <dgm:spPr/>
    </dgm:pt>
    <dgm:pt modelId="{0912F95B-E6AD-41A9-89BE-8B1B9C330569}" type="pres">
      <dgm:prSet presAssocID="{41F75089-EE57-400C-BE70-D620F81D3FBB}" presName="parentText" presStyleLbl="node1" presStyleIdx="4" presStyleCnt="8">
        <dgm:presLayoutVars>
          <dgm:chMax val="0"/>
          <dgm:bulletEnabled val="1"/>
        </dgm:presLayoutVars>
      </dgm:prSet>
      <dgm:spPr/>
    </dgm:pt>
    <dgm:pt modelId="{5E19AF4A-7BB0-4322-BF48-F7AD99F6CD2E}" type="pres">
      <dgm:prSet presAssocID="{32160992-66C2-43DF-A5CF-7895C74F5F58}" presName="spacer" presStyleCnt="0"/>
      <dgm:spPr/>
    </dgm:pt>
    <dgm:pt modelId="{7307C333-FCD8-4151-A373-0620E8F6FF4A}" type="pres">
      <dgm:prSet presAssocID="{3E0B5B49-EC54-48D0-9D08-B8D0CCD7D5CA}" presName="parentText" presStyleLbl="node1" presStyleIdx="5" presStyleCnt="8">
        <dgm:presLayoutVars>
          <dgm:chMax val="0"/>
          <dgm:bulletEnabled val="1"/>
        </dgm:presLayoutVars>
      </dgm:prSet>
      <dgm:spPr/>
    </dgm:pt>
    <dgm:pt modelId="{CCFAADCD-B4BB-48B4-9516-CAD45B78F185}" type="pres">
      <dgm:prSet presAssocID="{22562F78-472A-466C-8809-9FCAFB309A22}" presName="spacer" presStyleCnt="0"/>
      <dgm:spPr/>
    </dgm:pt>
    <dgm:pt modelId="{3FB3BE16-FA6E-4C43-B181-3ACB1516E822}" type="pres">
      <dgm:prSet presAssocID="{D2DD0691-AAA9-4522-AA72-E38812036D4C}" presName="parentText" presStyleLbl="node1" presStyleIdx="6" presStyleCnt="8">
        <dgm:presLayoutVars>
          <dgm:chMax val="0"/>
          <dgm:bulletEnabled val="1"/>
        </dgm:presLayoutVars>
      </dgm:prSet>
      <dgm:spPr/>
    </dgm:pt>
    <dgm:pt modelId="{8C0A3510-B07D-4912-A573-FC47B3D8B9F5}" type="pres">
      <dgm:prSet presAssocID="{4A955677-F3B3-42F7-9675-EB648F18157E}" presName="spacer" presStyleCnt="0"/>
      <dgm:spPr/>
    </dgm:pt>
    <dgm:pt modelId="{CBA67955-E18A-4C4B-8314-5E01A02FBE7E}" type="pres">
      <dgm:prSet presAssocID="{FD539854-00B1-4ED0-A509-02DAADB9444A}" presName="parentText" presStyleLbl="node1" presStyleIdx="7" presStyleCnt="8">
        <dgm:presLayoutVars>
          <dgm:chMax val="0"/>
          <dgm:bulletEnabled val="1"/>
        </dgm:presLayoutVars>
      </dgm:prSet>
      <dgm:spPr/>
    </dgm:pt>
  </dgm:ptLst>
  <dgm:cxnLst>
    <dgm:cxn modelId="{973AA000-4A5E-4D3E-AF05-CB613BD6A6CC}" type="presOf" srcId="{D2DD0691-AAA9-4522-AA72-E38812036D4C}" destId="{3FB3BE16-FA6E-4C43-B181-3ACB1516E822}" srcOrd="0" destOrd="0" presId="urn:microsoft.com/office/officeart/2005/8/layout/vList2"/>
    <dgm:cxn modelId="{F104A609-C051-404B-95E7-234B5A37F504}" type="presOf" srcId="{D4B6BE6B-2B6F-4BB2-B521-7A40F5DB446A}" destId="{BDFB097C-4EB2-4B65-B4FD-179D99E36D16}" srcOrd="0" destOrd="0" presId="urn:microsoft.com/office/officeart/2005/8/layout/vList2"/>
    <dgm:cxn modelId="{67B18318-8A6D-4FA6-AC12-A19DF9862CA8}" type="presOf" srcId="{FA55F23B-B8BF-4FE3-8B6F-6697D7123892}" destId="{14117A28-28EC-4EAF-B50F-2B2733B523B0}" srcOrd="0" destOrd="0" presId="urn:microsoft.com/office/officeart/2005/8/layout/vList2"/>
    <dgm:cxn modelId="{F6AC2922-76E0-4917-98FF-8C4C2BAABA6D}" type="presOf" srcId="{41F75089-EE57-400C-BE70-D620F81D3FBB}" destId="{0912F95B-E6AD-41A9-89BE-8B1B9C330569}" srcOrd="0" destOrd="0" presId="urn:microsoft.com/office/officeart/2005/8/layout/vList2"/>
    <dgm:cxn modelId="{EDE9D45F-9384-4D3B-8B30-6936D9BEE5DF}" type="presOf" srcId="{4405CDC3-E15D-4ED6-96FC-985736D462FB}" destId="{083268FF-86AA-447E-BBFE-C799D0B2DBB6}" srcOrd="0" destOrd="0" presId="urn:microsoft.com/office/officeart/2005/8/layout/vList2"/>
    <dgm:cxn modelId="{5EE8B875-BB92-47BB-9810-71C189D33D99}" type="presOf" srcId="{FD539854-00B1-4ED0-A509-02DAADB9444A}" destId="{CBA67955-E18A-4C4B-8314-5E01A02FBE7E}" srcOrd="0" destOrd="0" presId="urn:microsoft.com/office/officeart/2005/8/layout/vList2"/>
    <dgm:cxn modelId="{19E4927B-169D-497B-99D3-1F299DEF8243}" type="presOf" srcId="{C21828DD-D89A-44C9-8DCD-9BEFA8818B38}" destId="{F0E6F2B3-9541-430C-BF6A-0EADDB7AC563}" srcOrd="0" destOrd="0" presId="urn:microsoft.com/office/officeart/2005/8/layout/vList2"/>
    <dgm:cxn modelId="{DF25E786-92BD-4869-923D-6F88CDE7CDCD}" srcId="{FA55F23B-B8BF-4FE3-8B6F-6697D7123892}" destId="{D2DD0691-AAA9-4522-AA72-E38812036D4C}" srcOrd="6" destOrd="0" parTransId="{567212A3-7526-45DA-9083-72EF9F79D986}" sibTransId="{4A955677-F3B3-42F7-9675-EB648F18157E}"/>
    <dgm:cxn modelId="{7C7CAB96-D60D-4DD2-AB2B-17D91C1DBFCE}" srcId="{FA55F23B-B8BF-4FE3-8B6F-6697D7123892}" destId="{C21828DD-D89A-44C9-8DCD-9BEFA8818B38}" srcOrd="2" destOrd="0" parTransId="{4D1ACD9A-E2E5-433B-974B-D19F66555A8B}" sibTransId="{6A9F1F5E-B9E4-46F9-BAD2-F117EB924CC7}"/>
    <dgm:cxn modelId="{13110098-C6ED-44BA-98C3-8AB7FC2D29C4}" srcId="{FA55F23B-B8BF-4FE3-8B6F-6697D7123892}" destId="{3E0B5B49-EC54-48D0-9D08-B8D0CCD7D5CA}" srcOrd="5" destOrd="0" parTransId="{D27C4DBE-1EC6-48C4-BAA0-0592A03DC089}" sibTransId="{22562F78-472A-466C-8809-9FCAFB309A22}"/>
    <dgm:cxn modelId="{E3DCD9A6-8675-4F61-A7F1-4B01E4596B2F}" srcId="{FA55F23B-B8BF-4FE3-8B6F-6697D7123892}" destId="{F743940B-4266-43BA-9B1E-93F63A5F31E2}" srcOrd="0" destOrd="0" parTransId="{3E0C4943-AA45-4AE7-A406-C7245E62775C}" sibTransId="{A4C7E4B5-628C-4C67-9BE0-5258C265A6F7}"/>
    <dgm:cxn modelId="{600371AE-4514-4299-AAFB-8EC1D5F2259A}" srcId="{FA55F23B-B8BF-4FE3-8B6F-6697D7123892}" destId="{FD539854-00B1-4ED0-A509-02DAADB9444A}" srcOrd="7" destOrd="0" parTransId="{B493BA00-9CA8-4DEC-AF61-B0C66B0B7C89}" sibTransId="{62A22397-EF2D-429B-AC96-A27271F985A1}"/>
    <dgm:cxn modelId="{DC0CA7E3-9B97-4FF3-A6DB-8FE7F856A600}" srcId="{FA55F23B-B8BF-4FE3-8B6F-6697D7123892}" destId="{D4B6BE6B-2B6F-4BB2-B521-7A40F5DB446A}" srcOrd="1" destOrd="0" parTransId="{65BC0BCD-0DD9-4E2A-B32E-D7B44ADBE993}" sibTransId="{B887D70B-D756-4586-90D5-748FB76A2218}"/>
    <dgm:cxn modelId="{F7A7D7EE-6909-414E-BA2C-815566E4FCF7}" srcId="{FA55F23B-B8BF-4FE3-8B6F-6697D7123892}" destId="{4405CDC3-E15D-4ED6-96FC-985736D462FB}" srcOrd="3" destOrd="0" parTransId="{BF3F3CBC-3679-495B-A1DF-386456B9094F}" sibTransId="{7BF636A6-B04F-4715-9D27-A5507EB181ED}"/>
    <dgm:cxn modelId="{3E4C6BF4-ACFF-4B6E-883B-796BD32E43DC}" type="presOf" srcId="{3E0B5B49-EC54-48D0-9D08-B8D0CCD7D5CA}" destId="{7307C333-FCD8-4151-A373-0620E8F6FF4A}" srcOrd="0" destOrd="0" presId="urn:microsoft.com/office/officeart/2005/8/layout/vList2"/>
    <dgm:cxn modelId="{3B85D5F5-36E0-48DD-9899-DF973F186109}" type="presOf" srcId="{F743940B-4266-43BA-9B1E-93F63A5F31E2}" destId="{5A413578-DD8D-4EA5-8BF8-3539FDC0B363}" srcOrd="0" destOrd="0" presId="urn:microsoft.com/office/officeart/2005/8/layout/vList2"/>
    <dgm:cxn modelId="{E4CE58FC-5604-4D2E-9B34-0938679CCD19}" srcId="{FA55F23B-B8BF-4FE3-8B6F-6697D7123892}" destId="{41F75089-EE57-400C-BE70-D620F81D3FBB}" srcOrd="4" destOrd="0" parTransId="{5D1E6E3C-7E6A-459D-ADA2-C6CB707D9E09}" sibTransId="{32160992-66C2-43DF-A5CF-7895C74F5F58}"/>
    <dgm:cxn modelId="{3BC4592C-B12B-44A7-BB29-1CF9A831751F}" type="presParOf" srcId="{14117A28-28EC-4EAF-B50F-2B2733B523B0}" destId="{5A413578-DD8D-4EA5-8BF8-3539FDC0B363}" srcOrd="0" destOrd="0" presId="urn:microsoft.com/office/officeart/2005/8/layout/vList2"/>
    <dgm:cxn modelId="{90681D59-CA79-41E3-8926-A4B46A6DA213}" type="presParOf" srcId="{14117A28-28EC-4EAF-B50F-2B2733B523B0}" destId="{82A234BA-8EC1-4B3E-A1F6-802947A18E1E}" srcOrd="1" destOrd="0" presId="urn:microsoft.com/office/officeart/2005/8/layout/vList2"/>
    <dgm:cxn modelId="{F5E11100-F09A-479B-8696-46D25EA68E0B}" type="presParOf" srcId="{14117A28-28EC-4EAF-B50F-2B2733B523B0}" destId="{BDFB097C-4EB2-4B65-B4FD-179D99E36D16}" srcOrd="2" destOrd="0" presId="urn:microsoft.com/office/officeart/2005/8/layout/vList2"/>
    <dgm:cxn modelId="{BC3FB793-6885-49CF-B195-BF596BD699C3}" type="presParOf" srcId="{14117A28-28EC-4EAF-B50F-2B2733B523B0}" destId="{DBFEFF06-95CB-4043-92AC-6B0CAD6E3BE5}" srcOrd="3" destOrd="0" presId="urn:microsoft.com/office/officeart/2005/8/layout/vList2"/>
    <dgm:cxn modelId="{74288981-36B3-4511-8A3F-0F2ABAF7DA29}" type="presParOf" srcId="{14117A28-28EC-4EAF-B50F-2B2733B523B0}" destId="{F0E6F2B3-9541-430C-BF6A-0EADDB7AC563}" srcOrd="4" destOrd="0" presId="urn:microsoft.com/office/officeart/2005/8/layout/vList2"/>
    <dgm:cxn modelId="{908086EE-6501-4EF8-BEC8-6632DAA1830B}" type="presParOf" srcId="{14117A28-28EC-4EAF-B50F-2B2733B523B0}" destId="{61F80F39-6405-46CD-B64B-FD6A9AA6328C}" srcOrd="5" destOrd="0" presId="urn:microsoft.com/office/officeart/2005/8/layout/vList2"/>
    <dgm:cxn modelId="{3F7DA337-8253-4124-9752-23481FB77C7D}" type="presParOf" srcId="{14117A28-28EC-4EAF-B50F-2B2733B523B0}" destId="{083268FF-86AA-447E-BBFE-C799D0B2DBB6}" srcOrd="6" destOrd="0" presId="urn:microsoft.com/office/officeart/2005/8/layout/vList2"/>
    <dgm:cxn modelId="{6798CD46-DB52-4A05-851E-C35D7F6F1991}" type="presParOf" srcId="{14117A28-28EC-4EAF-B50F-2B2733B523B0}" destId="{182664CC-4314-401B-9FC5-CCBF9B26ED2F}" srcOrd="7" destOrd="0" presId="urn:microsoft.com/office/officeart/2005/8/layout/vList2"/>
    <dgm:cxn modelId="{5BD3DE2F-F7AD-46E4-8891-D199863DC088}" type="presParOf" srcId="{14117A28-28EC-4EAF-B50F-2B2733B523B0}" destId="{0912F95B-E6AD-41A9-89BE-8B1B9C330569}" srcOrd="8" destOrd="0" presId="urn:microsoft.com/office/officeart/2005/8/layout/vList2"/>
    <dgm:cxn modelId="{CA9C290E-F169-4858-8103-F168C8265994}" type="presParOf" srcId="{14117A28-28EC-4EAF-B50F-2B2733B523B0}" destId="{5E19AF4A-7BB0-4322-BF48-F7AD99F6CD2E}" srcOrd="9" destOrd="0" presId="urn:microsoft.com/office/officeart/2005/8/layout/vList2"/>
    <dgm:cxn modelId="{6F53C9EC-94ED-4017-A534-15ED6E6F10CB}" type="presParOf" srcId="{14117A28-28EC-4EAF-B50F-2B2733B523B0}" destId="{7307C333-FCD8-4151-A373-0620E8F6FF4A}" srcOrd="10" destOrd="0" presId="urn:microsoft.com/office/officeart/2005/8/layout/vList2"/>
    <dgm:cxn modelId="{738AE363-2AA2-4DA6-AF65-B959AFD88DEB}" type="presParOf" srcId="{14117A28-28EC-4EAF-B50F-2B2733B523B0}" destId="{CCFAADCD-B4BB-48B4-9516-CAD45B78F185}" srcOrd="11" destOrd="0" presId="urn:microsoft.com/office/officeart/2005/8/layout/vList2"/>
    <dgm:cxn modelId="{E040326C-3824-49D8-B650-486176713B2F}" type="presParOf" srcId="{14117A28-28EC-4EAF-B50F-2B2733B523B0}" destId="{3FB3BE16-FA6E-4C43-B181-3ACB1516E822}" srcOrd="12" destOrd="0" presId="urn:microsoft.com/office/officeart/2005/8/layout/vList2"/>
    <dgm:cxn modelId="{D0478C48-0FAD-4273-A7F7-C4E5FFAF041F}" type="presParOf" srcId="{14117A28-28EC-4EAF-B50F-2B2733B523B0}" destId="{8C0A3510-B07D-4912-A573-FC47B3D8B9F5}" srcOrd="13" destOrd="0" presId="urn:microsoft.com/office/officeart/2005/8/layout/vList2"/>
    <dgm:cxn modelId="{A65F8DF7-B67F-4D96-A19C-ED11739DFD08}" type="presParOf" srcId="{14117A28-28EC-4EAF-B50F-2B2733B523B0}" destId="{CBA67955-E18A-4C4B-8314-5E01A02FBE7E}" srcOrd="1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A55F23B-B8BF-4FE3-8B6F-6697D712389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743940B-4266-43BA-9B1E-93F63A5F31E2}">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GB" b="1" dirty="0"/>
            <a:t>Introduction</a:t>
          </a:r>
          <a:endParaRPr lang="en-US" b="1" dirty="0"/>
        </a:p>
      </dgm:t>
    </dgm:pt>
    <dgm:pt modelId="{3E0C4943-AA45-4AE7-A406-C7245E62775C}" type="parTrans" cxnId="{E3DCD9A6-8675-4F61-A7F1-4B01E4596B2F}">
      <dgm:prSet/>
      <dgm:spPr/>
      <dgm:t>
        <a:bodyPr/>
        <a:lstStyle/>
        <a:p>
          <a:endParaRPr lang="en-US"/>
        </a:p>
      </dgm:t>
    </dgm:pt>
    <dgm:pt modelId="{A4C7E4B5-628C-4C67-9BE0-5258C265A6F7}" type="sibTrans" cxnId="{E3DCD9A6-8675-4F61-A7F1-4B01E4596B2F}">
      <dgm:prSet/>
      <dgm:spPr/>
      <dgm:t>
        <a:bodyPr/>
        <a:lstStyle/>
        <a:p>
          <a:endParaRPr lang="en-US"/>
        </a:p>
      </dgm:t>
    </dgm:pt>
    <dgm:pt modelId="{D4B6BE6B-2B6F-4BB2-B521-7A40F5DB446A}">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GB" b="1" dirty="0"/>
            <a:t>Most important controls to have in place</a:t>
          </a:r>
          <a:endParaRPr lang="en-US" b="1" dirty="0"/>
        </a:p>
      </dgm:t>
    </dgm:pt>
    <dgm:pt modelId="{65BC0BCD-0DD9-4E2A-B32E-D7B44ADBE993}" type="parTrans" cxnId="{DC0CA7E3-9B97-4FF3-A6DB-8FE7F856A600}">
      <dgm:prSet/>
      <dgm:spPr/>
      <dgm:t>
        <a:bodyPr/>
        <a:lstStyle/>
        <a:p>
          <a:endParaRPr lang="en-US"/>
        </a:p>
      </dgm:t>
    </dgm:pt>
    <dgm:pt modelId="{B887D70B-D756-4586-90D5-748FB76A2218}" type="sibTrans" cxnId="{DC0CA7E3-9B97-4FF3-A6DB-8FE7F856A600}">
      <dgm:prSet/>
      <dgm:spPr/>
      <dgm:t>
        <a:bodyPr/>
        <a:lstStyle/>
        <a:p>
          <a:endParaRPr lang="en-US"/>
        </a:p>
      </dgm:t>
    </dgm:pt>
    <dgm:pt modelId="{C21828DD-D89A-44C9-8DCD-9BEFA8818B38}">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GB" b="1" dirty="0"/>
            <a:t>Budget preparation</a:t>
          </a:r>
          <a:endParaRPr lang="en-US" b="1" dirty="0"/>
        </a:p>
      </dgm:t>
    </dgm:pt>
    <dgm:pt modelId="{4D1ACD9A-E2E5-433B-974B-D19F66555A8B}" type="parTrans" cxnId="{7C7CAB96-D60D-4DD2-AB2B-17D91C1DBFCE}">
      <dgm:prSet/>
      <dgm:spPr/>
      <dgm:t>
        <a:bodyPr/>
        <a:lstStyle/>
        <a:p>
          <a:endParaRPr lang="en-US"/>
        </a:p>
      </dgm:t>
    </dgm:pt>
    <dgm:pt modelId="{6A9F1F5E-B9E4-46F9-BAD2-F117EB924CC7}" type="sibTrans" cxnId="{7C7CAB96-D60D-4DD2-AB2B-17D91C1DBFCE}">
      <dgm:prSet/>
      <dgm:spPr/>
      <dgm:t>
        <a:bodyPr/>
        <a:lstStyle/>
        <a:p>
          <a:endParaRPr lang="en-US"/>
        </a:p>
      </dgm:t>
    </dgm:pt>
    <dgm:pt modelId="{4405CDC3-E15D-4ED6-96FC-985736D462FB}">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GB" b="1" dirty="0"/>
            <a:t>Treasurers report for the board meeting</a:t>
          </a:r>
          <a:endParaRPr lang="en-US" b="1" dirty="0"/>
        </a:p>
      </dgm:t>
    </dgm:pt>
    <dgm:pt modelId="{BF3F3CBC-3679-495B-A1DF-386456B9094F}" type="parTrans" cxnId="{F7A7D7EE-6909-414E-BA2C-815566E4FCF7}">
      <dgm:prSet/>
      <dgm:spPr/>
      <dgm:t>
        <a:bodyPr/>
        <a:lstStyle/>
        <a:p>
          <a:endParaRPr lang="en-US"/>
        </a:p>
      </dgm:t>
    </dgm:pt>
    <dgm:pt modelId="{7BF636A6-B04F-4715-9D27-A5507EB181ED}" type="sibTrans" cxnId="{F7A7D7EE-6909-414E-BA2C-815566E4FCF7}">
      <dgm:prSet/>
      <dgm:spPr/>
      <dgm:t>
        <a:bodyPr/>
        <a:lstStyle/>
        <a:p>
          <a:endParaRPr lang="en-US"/>
        </a:p>
      </dgm:t>
    </dgm:pt>
    <dgm:pt modelId="{41F75089-EE57-400C-BE70-D620F81D3FBB}">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GB" b="1" dirty="0"/>
            <a:t>Annual accounts submission</a:t>
          </a:r>
          <a:endParaRPr lang="en-US" b="1" dirty="0"/>
        </a:p>
      </dgm:t>
    </dgm:pt>
    <dgm:pt modelId="{5D1E6E3C-7E6A-459D-ADA2-C6CB707D9E09}" type="parTrans" cxnId="{E4CE58FC-5604-4D2E-9B34-0938679CCD19}">
      <dgm:prSet/>
      <dgm:spPr/>
      <dgm:t>
        <a:bodyPr/>
        <a:lstStyle/>
        <a:p>
          <a:endParaRPr lang="en-US"/>
        </a:p>
      </dgm:t>
    </dgm:pt>
    <dgm:pt modelId="{32160992-66C2-43DF-A5CF-7895C74F5F58}" type="sibTrans" cxnId="{E4CE58FC-5604-4D2E-9B34-0938679CCD19}">
      <dgm:prSet/>
      <dgm:spPr/>
      <dgm:t>
        <a:bodyPr/>
        <a:lstStyle/>
        <a:p>
          <a:endParaRPr lang="en-US"/>
        </a:p>
      </dgm:t>
    </dgm:pt>
    <dgm:pt modelId="{3E0B5B49-EC54-48D0-9D08-B8D0CCD7D5CA}">
      <dgm:prSe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GB" b="1" dirty="0"/>
            <a:t>Fixed Assets Register </a:t>
          </a:r>
          <a:endParaRPr lang="en-US" b="1" dirty="0"/>
        </a:p>
      </dgm:t>
    </dgm:pt>
    <dgm:pt modelId="{D27C4DBE-1EC6-48C4-BAA0-0592A03DC089}" type="parTrans" cxnId="{13110098-C6ED-44BA-98C3-8AB7FC2D29C4}">
      <dgm:prSet/>
      <dgm:spPr/>
      <dgm:t>
        <a:bodyPr/>
        <a:lstStyle/>
        <a:p>
          <a:endParaRPr lang="en-US"/>
        </a:p>
      </dgm:t>
    </dgm:pt>
    <dgm:pt modelId="{22562F78-472A-466C-8809-9FCAFB309A22}" type="sibTrans" cxnId="{13110098-C6ED-44BA-98C3-8AB7FC2D29C4}">
      <dgm:prSet/>
      <dgm:spPr/>
      <dgm:t>
        <a:bodyPr/>
        <a:lstStyle/>
        <a:p>
          <a:endParaRPr lang="en-US"/>
        </a:p>
      </dgm:t>
    </dgm:pt>
    <dgm:pt modelId="{D2DD0691-AAA9-4522-AA72-E38812036D4C}">
      <dgm:prSet/>
      <dgm:spPr/>
      <dgm:t>
        <a:bodyPr/>
        <a:lstStyle/>
        <a:p>
          <a:r>
            <a:rPr lang="en-GB" b="1" dirty="0"/>
            <a:t>Other Internal Controls</a:t>
          </a:r>
          <a:endParaRPr lang="en-US" b="1" dirty="0"/>
        </a:p>
      </dgm:t>
    </dgm:pt>
    <dgm:pt modelId="{567212A3-7526-45DA-9083-72EF9F79D986}" type="parTrans" cxnId="{DF25E786-92BD-4869-923D-6F88CDE7CDCD}">
      <dgm:prSet/>
      <dgm:spPr/>
      <dgm:t>
        <a:bodyPr/>
        <a:lstStyle/>
        <a:p>
          <a:endParaRPr lang="en-US"/>
        </a:p>
      </dgm:t>
    </dgm:pt>
    <dgm:pt modelId="{4A955677-F3B3-42F7-9675-EB648F18157E}" type="sibTrans" cxnId="{DF25E786-92BD-4869-923D-6F88CDE7CDCD}">
      <dgm:prSet/>
      <dgm:spPr/>
      <dgm:t>
        <a:bodyPr/>
        <a:lstStyle/>
        <a:p>
          <a:endParaRPr lang="en-US"/>
        </a:p>
      </dgm:t>
    </dgm:pt>
    <dgm:pt modelId="{FD539854-00B1-4ED0-A509-02DAADB9444A}">
      <dgm:prSet/>
      <dgm:spPr/>
      <dgm:t>
        <a:bodyPr/>
        <a:lstStyle/>
        <a:p>
          <a:r>
            <a:rPr lang="en-GB" b="1" dirty="0"/>
            <a:t>Other functions </a:t>
          </a:r>
          <a:endParaRPr lang="en-US" b="1" dirty="0"/>
        </a:p>
      </dgm:t>
    </dgm:pt>
    <dgm:pt modelId="{B493BA00-9CA8-4DEC-AF61-B0C66B0B7C89}" type="parTrans" cxnId="{600371AE-4514-4299-AAFB-8EC1D5F2259A}">
      <dgm:prSet/>
      <dgm:spPr/>
      <dgm:t>
        <a:bodyPr/>
        <a:lstStyle/>
        <a:p>
          <a:endParaRPr lang="en-US"/>
        </a:p>
      </dgm:t>
    </dgm:pt>
    <dgm:pt modelId="{62A22397-EF2D-429B-AC96-A27271F985A1}" type="sibTrans" cxnId="{600371AE-4514-4299-AAFB-8EC1D5F2259A}">
      <dgm:prSet/>
      <dgm:spPr/>
      <dgm:t>
        <a:bodyPr/>
        <a:lstStyle/>
        <a:p>
          <a:endParaRPr lang="en-US"/>
        </a:p>
      </dgm:t>
    </dgm:pt>
    <dgm:pt modelId="{14117A28-28EC-4EAF-B50F-2B2733B523B0}" type="pres">
      <dgm:prSet presAssocID="{FA55F23B-B8BF-4FE3-8B6F-6697D7123892}" presName="linear" presStyleCnt="0">
        <dgm:presLayoutVars>
          <dgm:animLvl val="lvl"/>
          <dgm:resizeHandles val="exact"/>
        </dgm:presLayoutVars>
      </dgm:prSet>
      <dgm:spPr/>
    </dgm:pt>
    <dgm:pt modelId="{5A413578-DD8D-4EA5-8BF8-3539FDC0B363}" type="pres">
      <dgm:prSet presAssocID="{F743940B-4266-43BA-9B1E-93F63A5F31E2}" presName="parentText" presStyleLbl="node1" presStyleIdx="0" presStyleCnt="8" custLinFactNeighborX="0" custLinFactNeighborY="8378">
        <dgm:presLayoutVars>
          <dgm:chMax val="0"/>
          <dgm:bulletEnabled val="1"/>
        </dgm:presLayoutVars>
      </dgm:prSet>
      <dgm:spPr/>
    </dgm:pt>
    <dgm:pt modelId="{82A234BA-8EC1-4B3E-A1F6-802947A18E1E}" type="pres">
      <dgm:prSet presAssocID="{A4C7E4B5-628C-4C67-9BE0-5258C265A6F7}" presName="spacer" presStyleCnt="0"/>
      <dgm:spPr/>
    </dgm:pt>
    <dgm:pt modelId="{BDFB097C-4EB2-4B65-B4FD-179D99E36D16}" type="pres">
      <dgm:prSet presAssocID="{D4B6BE6B-2B6F-4BB2-B521-7A40F5DB446A}" presName="parentText" presStyleLbl="node1" presStyleIdx="1" presStyleCnt="8">
        <dgm:presLayoutVars>
          <dgm:chMax val="0"/>
          <dgm:bulletEnabled val="1"/>
        </dgm:presLayoutVars>
      </dgm:prSet>
      <dgm:spPr/>
    </dgm:pt>
    <dgm:pt modelId="{DBFEFF06-95CB-4043-92AC-6B0CAD6E3BE5}" type="pres">
      <dgm:prSet presAssocID="{B887D70B-D756-4586-90D5-748FB76A2218}" presName="spacer" presStyleCnt="0"/>
      <dgm:spPr/>
    </dgm:pt>
    <dgm:pt modelId="{F0E6F2B3-9541-430C-BF6A-0EADDB7AC563}" type="pres">
      <dgm:prSet presAssocID="{C21828DD-D89A-44C9-8DCD-9BEFA8818B38}" presName="parentText" presStyleLbl="node1" presStyleIdx="2" presStyleCnt="8">
        <dgm:presLayoutVars>
          <dgm:chMax val="0"/>
          <dgm:bulletEnabled val="1"/>
        </dgm:presLayoutVars>
      </dgm:prSet>
      <dgm:spPr/>
    </dgm:pt>
    <dgm:pt modelId="{61F80F39-6405-46CD-B64B-FD6A9AA6328C}" type="pres">
      <dgm:prSet presAssocID="{6A9F1F5E-B9E4-46F9-BAD2-F117EB924CC7}" presName="spacer" presStyleCnt="0"/>
      <dgm:spPr/>
    </dgm:pt>
    <dgm:pt modelId="{083268FF-86AA-447E-BBFE-C799D0B2DBB6}" type="pres">
      <dgm:prSet presAssocID="{4405CDC3-E15D-4ED6-96FC-985736D462FB}" presName="parentText" presStyleLbl="node1" presStyleIdx="3" presStyleCnt="8">
        <dgm:presLayoutVars>
          <dgm:chMax val="0"/>
          <dgm:bulletEnabled val="1"/>
        </dgm:presLayoutVars>
      </dgm:prSet>
      <dgm:spPr/>
    </dgm:pt>
    <dgm:pt modelId="{182664CC-4314-401B-9FC5-CCBF9B26ED2F}" type="pres">
      <dgm:prSet presAssocID="{7BF636A6-B04F-4715-9D27-A5507EB181ED}" presName="spacer" presStyleCnt="0"/>
      <dgm:spPr/>
    </dgm:pt>
    <dgm:pt modelId="{0912F95B-E6AD-41A9-89BE-8B1B9C330569}" type="pres">
      <dgm:prSet presAssocID="{41F75089-EE57-400C-BE70-D620F81D3FBB}" presName="parentText" presStyleLbl="node1" presStyleIdx="4" presStyleCnt="8">
        <dgm:presLayoutVars>
          <dgm:chMax val="0"/>
          <dgm:bulletEnabled val="1"/>
        </dgm:presLayoutVars>
      </dgm:prSet>
      <dgm:spPr/>
    </dgm:pt>
    <dgm:pt modelId="{5E19AF4A-7BB0-4322-BF48-F7AD99F6CD2E}" type="pres">
      <dgm:prSet presAssocID="{32160992-66C2-43DF-A5CF-7895C74F5F58}" presName="spacer" presStyleCnt="0"/>
      <dgm:spPr/>
    </dgm:pt>
    <dgm:pt modelId="{7307C333-FCD8-4151-A373-0620E8F6FF4A}" type="pres">
      <dgm:prSet presAssocID="{3E0B5B49-EC54-48D0-9D08-B8D0CCD7D5CA}" presName="parentText" presStyleLbl="node1" presStyleIdx="5" presStyleCnt="8">
        <dgm:presLayoutVars>
          <dgm:chMax val="0"/>
          <dgm:bulletEnabled val="1"/>
        </dgm:presLayoutVars>
      </dgm:prSet>
      <dgm:spPr/>
    </dgm:pt>
    <dgm:pt modelId="{CCFAADCD-B4BB-48B4-9516-CAD45B78F185}" type="pres">
      <dgm:prSet presAssocID="{22562F78-472A-466C-8809-9FCAFB309A22}" presName="spacer" presStyleCnt="0"/>
      <dgm:spPr/>
    </dgm:pt>
    <dgm:pt modelId="{3FB3BE16-FA6E-4C43-B181-3ACB1516E822}" type="pres">
      <dgm:prSet presAssocID="{D2DD0691-AAA9-4522-AA72-E38812036D4C}" presName="parentText" presStyleLbl="node1" presStyleIdx="6" presStyleCnt="8">
        <dgm:presLayoutVars>
          <dgm:chMax val="0"/>
          <dgm:bulletEnabled val="1"/>
        </dgm:presLayoutVars>
      </dgm:prSet>
      <dgm:spPr/>
    </dgm:pt>
    <dgm:pt modelId="{8C0A3510-B07D-4912-A573-FC47B3D8B9F5}" type="pres">
      <dgm:prSet presAssocID="{4A955677-F3B3-42F7-9675-EB648F18157E}" presName="spacer" presStyleCnt="0"/>
      <dgm:spPr/>
    </dgm:pt>
    <dgm:pt modelId="{CBA67955-E18A-4C4B-8314-5E01A02FBE7E}" type="pres">
      <dgm:prSet presAssocID="{FD539854-00B1-4ED0-A509-02DAADB9444A}" presName="parentText" presStyleLbl="node1" presStyleIdx="7" presStyleCnt="8">
        <dgm:presLayoutVars>
          <dgm:chMax val="0"/>
          <dgm:bulletEnabled val="1"/>
        </dgm:presLayoutVars>
      </dgm:prSet>
      <dgm:spPr/>
    </dgm:pt>
  </dgm:ptLst>
  <dgm:cxnLst>
    <dgm:cxn modelId="{973AA000-4A5E-4D3E-AF05-CB613BD6A6CC}" type="presOf" srcId="{D2DD0691-AAA9-4522-AA72-E38812036D4C}" destId="{3FB3BE16-FA6E-4C43-B181-3ACB1516E822}" srcOrd="0" destOrd="0" presId="urn:microsoft.com/office/officeart/2005/8/layout/vList2"/>
    <dgm:cxn modelId="{F104A609-C051-404B-95E7-234B5A37F504}" type="presOf" srcId="{D4B6BE6B-2B6F-4BB2-B521-7A40F5DB446A}" destId="{BDFB097C-4EB2-4B65-B4FD-179D99E36D16}" srcOrd="0" destOrd="0" presId="urn:microsoft.com/office/officeart/2005/8/layout/vList2"/>
    <dgm:cxn modelId="{67B18318-8A6D-4FA6-AC12-A19DF9862CA8}" type="presOf" srcId="{FA55F23B-B8BF-4FE3-8B6F-6697D7123892}" destId="{14117A28-28EC-4EAF-B50F-2B2733B523B0}" srcOrd="0" destOrd="0" presId="urn:microsoft.com/office/officeart/2005/8/layout/vList2"/>
    <dgm:cxn modelId="{F6AC2922-76E0-4917-98FF-8C4C2BAABA6D}" type="presOf" srcId="{41F75089-EE57-400C-BE70-D620F81D3FBB}" destId="{0912F95B-E6AD-41A9-89BE-8B1B9C330569}" srcOrd="0" destOrd="0" presId="urn:microsoft.com/office/officeart/2005/8/layout/vList2"/>
    <dgm:cxn modelId="{EDE9D45F-9384-4D3B-8B30-6936D9BEE5DF}" type="presOf" srcId="{4405CDC3-E15D-4ED6-96FC-985736D462FB}" destId="{083268FF-86AA-447E-BBFE-C799D0B2DBB6}" srcOrd="0" destOrd="0" presId="urn:microsoft.com/office/officeart/2005/8/layout/vList2"/>
    <dgm:cxn modelId="{5EE8B875-BB92-47BB-9810-71C189D33D99}" type="presOf" srcId="{FD539854-00B1-4ED0-A509-02DAADB9444A}" destId="{CBA67955-E18A-4C4B-8314-5E01A02FBE7E}" srcOrd="0" destOrd="0" presId="urn:microsoft.com/office/officeart/2005/8/layout/vList2"/>
    <dgm:cxn modelId="{19E4927B-169D-497B-99D3-1F299DEF8243}" type="presOf" srcId="{C21828DD-D89A-44C9-8DCD-9BEFA8818B38}" destId="{F0E6F2B3-9541-430C-BF6A-0EADDB7AC563}" srcOrd="0" destOrd="0" presId="urn:microsoft.com/office/officeart/2005/8/layout/vList2"/>
    <dgm:cxn modelId="{DF25E786-92BD-4869-923D-6F88CDE7CDCD}" srcId="{FA55F23B-B8BF-4FE3-8B6F-6697D7123892}" destId="{D2DD0691-AAA9-4522-AA72-E38812036D4C}" srcOrd="6" destOrd="0" parTransId="{567212A3-7526-45DA-9083-72EF9F79D986}" sibTransId="{4A955677-F3B3-42F7-9675-EB648F18157E}"/>
    <dgm:cxn modelId="{7C7CAB96-D60D-4DD2-AB2B-17D91C1DBFCE}" srcId="{FA55F23B-B8BF-4FE3-8B6F-6697D7123892}" destId="{C21828DD-D89A-44C9-8DCD-9BEFA8818B38}" srcOrd="2" destOrd="0" parTransId="{4D1ACD9A-E2E5-433B-974B-D19F66555A8B}" sibTransId="{6A9F1F5E-B9E4-46F9-BAD2-F117EB924CC7}"/>
    <dgm:cxn modelId="{13110098-C6ED-44BA-98C3-8AB7FC2D29C4}" srcId="{FA55F23B-B8BF-4FE3-8B6F-6697D7123892}" destId="{3E0B5B49-EC54-48D0-9D08-B8D0CCD7D5CA}" srcOrd="5" destOrd="0" parTransId="{D27C4DBE-1EC6-48C4-BAA0-0592A03DC089}" sibTransId="{22562F78-472A-466C-8809-9FCAFB309A22}"/>
    <dgm:cxn modelId="{E3DCD9A6-8675-4F61-A7F1-4B01E4596B2F}" srcId="{FA55F23B-B8BF-4FE3-8B6F-6697D7123892}" destId="{F743940B-4266-43BA-9B1E-93F63A5F31E2}" srcOrd="0" destOrd="0" parTransId="{3E0C4943-AA45-4AE7-A406-C7245E62775C}" sibTransId="{A4C7E4B5-628C-4C67-9BE0-5258C265A6F7}"/>
    <dgm:cxn modelId="{600371AE-4514-4299-AAFB-8EC1D5F2259A}" srcId="{FA55F23B-B8BF-4FE3-8B6F-6697D7123892}" destId="{FD539854-00B1-4ED0-A509-02DAADB9444A}" srcOrd="7" destOrd="0" parTransId="{B493BA00-9CA8-4DEC-AF61-B0C66B0B7C89}" sibTransId="{62A22397-EF2D-429B-AC96-A27271F985A1}"/>
    <dgm:cxn modelId="{DC0CA7E3-9B97-4FF3-A6DB-8FE7F856A600}" srcId="{FA55F23B-B8BF-4FE3-8B6F-6697D7123892}" destId="{D4B6BE6B-2B6F-4BB2-B521-7A40F5DB446A}" srcOrd="1" destOrd="0" parTransId="{65BC0BCD-0DD9-4E2A-B32E-D7B44ADBE993}" sibTransId="{B887D70B-D756-4586-90D5-748FB76A2218}"/>
    <dgm:cxn modelId="{F7A7D7EE-6909-414E-BA2C-815566E4FCF7}" srcId="{FA55F23B-B8BF-4FE3-8B6F-6697D7123892}" destId="{4405CDC3-E15D-4ED6-96FC-985736D462FB}" srcOrd="3" destOrd="0" parTransId="{BF3F3CBC-3679-495B-A1DF-386456B9094F}" sibTransId="{7BF636A6-B04F-4715-9D27-A5507EB181ED}"/>
    <dgm:cxn modelId="{3E4C6BF4-ACFF-4B6E-883B-796BD32E43DC}" type="presOf" srcId="{3E0B5B49-EC54-48D0-9D08-B8D0CCD7D5CA}" destId="{7307C333-FCD8-4151-A373-0620E8F6FF4A}" srcOrd="0" destOrd="0" presId="urn:microsoft.com/office/officeart/2005/8/layout/vList2"/>
    <dgm:cxn modelId="{3B85D5F5-36E0-48DD-9899-DF973F186109}" type="presOf" srcId="{F743940B-4266-43BA-9B1E-93F63A5F31E2}" destId="{5A413578-DD8D-4EA5-8BF8-3539FDC0B363}" srcOrd="0" destOrd="0" presId="urn:microsoft.com/office/officeart/2005/8/layout/vList2"/>
    <dgm:cxn modelId="{E4CE58FC-5604-4D2E-9B34-0938679CCD19}" srcId="{FA55F23B-B8BF-4FE3-8B6F-6697D7123892}" destId="{41F75089-EE57-400C-BE70-D620F81D3FBB}" srcOrd="4" destOrd="0" parTransId="{5D1E6E3C-7E6A-459D-ADA2-C6CB707D9E09}" sibTransId="{32160992-66C2-43DF-A5CF-7895C74F5F58}"/>
    <dgm:cxn modelId="{3BC4592C-B12B-44A7-BB29-1CF9A831751F}" type="presParOf" srcId="{14117A28-28EC-4EAF-B50F-2B2733B523B0}" destId="{5A413578-DD8D-4EA5-8BF8-3539FDC0B363}" srcOrd="0" destOrd="0" presId="urn:microsoft.com/office/officeart/2005/8/layout/vList2"/>
    <dgm:cxn modelId="{90681D59-CA79-41E3-8926-A4B46A6DA213}" type="presParOf" srcId="{14117A28-28EC-4EAF-B50F-2B2733B523B0}" destId="{82A234BA-8EC1-4B3E-A1F6-802947A18E1E}" srcOrd="1" destOrd="0" presId="urn:microsoft.com/office/officeart/2005/8/layout/vList2"/>
    <dgm:cxn modelId="{F5E11100-F09A-479B-8696-46D25EA68E0B}" type="presParOf" srcId="{14117A28-28EC-4EAF-B50F-2B2733B523B0}" destId="{BDFB097C-4EB2-4B65-B4FD-179D99E36D16}" srcOrd="2" destOrd="0" presId="urn:microsoft.com/office/officeart/2005/8/layout/vList2"/>
    <dgm:cxn modelId="{BC3FB793-6885-49CF-B195-BF596BD699C3}" type="presParOf" srcId="{14117A28-28EC-4EAF-B50F-2B2733B523B0}" destId="{DBFEFF06-95CB-4043-92AC-6B0CAD6E3BE5}" srcOrd="3" destOrd="0" presId="urn:microsoft.com/office/officeart/2005/8/layout/vList2"/>
    <dgm:cxn modelId="{74288981-36B3-4511-8A3F-0F2ABAF7DA29}" type="presParOf" srcId="{14117A28-28EC-4EAF-B50F-2B2733B523B0}" destId="{F0E6F2B3-9541-430C-BF6A-0EADDB7AC563}" srcOrd="4" destOrd="0" presId="urn:microsoft.com/office/officeart/2005/8/layout/vList2"/>
    <dgm:cxn modelId="{908086EE-6501-4EF8-BEC8-6632DAA1830B}" type="presParOf" srcId="{14117A28-28EC-4EAF-B50F-2B2733B523B0}" destId="{61F80F39-6405-46CD-B64B-FD6A9AA6328C}" srcOrd="5" destOrd="0" presId="urn:microsoft.com/office/officeart/2005/8/layout/vList2"/>
    <dgm:cxn modelId="{3F7DA337-8253-4124-9752-23481FB77C7D}" type="presParOf" srcId="{14117A28-28EC-4EAF-B50F-2B2733B523B0}" destId="{083268FF-86AA-447E-BBFE-C799D0B2DBB6}" srcOrd="6" destOrd="0" presId="urn:microsoft.com/office/officeart/2005/8/layout/vList2"/>
    <dgm:cxn modelId="{6798CD46-DB52-4A05-851E-C35D7F6F1991}" type="presParOf" srcId="{14117A28-28EC-4EAF-B50F-2B2733B523B0}" destId="{182664CC-4314-401B-9FC5-CCBF9B26ED2F}" srcOrd="7" destOrd="0" presId="urn:microsoft.com/office/officeart/2005/8/layout/vList2"/>
    <dgm:cxn modelId="{5BD3DE2F-F7AD-46E4-8891-D199863DC088}" type="presParOf" srcId="{14117A28-28EC-4EAF-B50F-2B2733B523B0}" destId="{0912F95B-E6AD-41A9-89BE-8B1B9C330569}" srcOrd="8" destOrd="0" presId="urn:microsoft.com/office/officeart/2005/8/layout/vList2"/>
    <dgm:cxn modelId="{CA9C290E-F169-4858-8103-F168C8265994}" type="presParOf" srcId="{14117A28-28EC-4EAF-B50F-2B2733B523B0}" destId="{5E19AF4A-7BB0-4322-BF48-F7AD99F6CD2E}" srcOrd="9" destOrd="0" presId="urn:microsoft.com/office/officeart/2005/8/layout/vList2"/>
    <dgm:cxn modelId="{6F53C9EC-94ED-4017-A534-15ED6E6F10CB}" type="presParOf" srcId="{14117A28-28EC-4EAF-B50F-2B2733B523B0}" destId="{7307C333-FCD8-4151-A373-0620E8F6FF4A}" srcOrd="10" destOrd="0" presId="urn:microsoft.com/office/officeart/2005/8/layout/vList2"/>
    <dgm:cxn modelId="{738AE363-2AA2-4DA6-AF65-B959AFD88DEB}" type="presParOf" srcId="{14117A28-28EC-4EAF-B50F-2B2733B523B0}" destId="{CCFAADCD-B4BB-48B4-9516-CAD45B78F185}" srcOrd="11" destOrd="0" presId="urn:microsoft.com/office/officeart/2005/8/layout/vList2"/>
    <dgm:cxn modelId="{E040326C-3824-49D8-B650-486176713B2F}" type="presParOf" srcId="{14117A28-28EC-4EAF-B50F-2B2733B523B0}" destId="{3FB3BE16-FA6E-4C43-B181-3ACB1516E822}" srcOrd="12" destOrd="0" presId="urn:microsoft.com/office/officeart/2005/8/layout/vList2"/>
    <dgm:cxn modelId="{D0478C48-0FAD-4273-A7F7-C4E5FFAF041F}" type="presParOf" srcId="{14117A28-28EC-4EAF-B50F-2B2733B523B0}" destId="{8C0A3510-B07D-4912-A573-FC47B3D8B9F5}" srcOrd="13" destOrd="0" presId="urn:microsoft.com/office/officeart/2005/8/layout/vList2"/>
    <dgm:cxn modelId="{A65F8DF7-B67F-4D96-A19C-ED11739DFD08}" type="presParOf" srcId="{14117A28-28EC-4EAF-B50F-2B2733B523B0}" destId="{CBA67955-E18A-4C4B-8314-5E01A02FBE7E}" srcOrd="1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A55F23B-B8BF-4FE3-8B6F-6697D712389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743940B-4266-43BA-9B1E-93F63A5F31E2}">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GB" b="1" dirty="0"/>
            <a:t>Introduction</a:t>
          </a:r>
          <a:endParaRPr lang="en-US" b="1" dirty="0"/>
        </a:p>
      </dgm:t>
    </dgm:pt>
    <dgm:pt modelId="{3E0C4943-AA45-4AE7-A406-C7245E62775C}" type="parTrans" cxnId="{E3DCD9A6-8675-4F61-A7F1-4B01E4596B2F}">
      <dgm:prSet/>
      <dgm:spPr/>
      <dgm:t>
        <a:bodyPr/>
        <a:lstStyle/>
        <a:p>
          <a:endParaRPr lang="en-US"/>
        </a:p>
      </dgm:t>
    </dgm:pt>
    <dgm:pt modelId="{A4C7E4B5-628C-4C67-9BE0-5258C265A6F7}" type="sibTrans" cxnId="{E3DCD9A6-8675-4F61-A7F1-4B01E4596B2F}">
      <dgm:prSet/>
      <dgm:spPr/>
      <dgm:t>
        <a:bodyPr/>
        <a:lstStyle/>
        <a:p>
          <a:endParaRPr lang="en-US"/>
        </a:p>
      </dgm:t>
    </dgm:pt>
    <dgm:pt modelId="{D4B6BE6B-2B6F-4BB2-B521-7A40F5DB446A}">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GB" b="1" dirty="0"/>
            <a:t>Most important controls to have in place</a:t>
          </a:r>
          <a:endParaRPr lang="en-US" b="1" dirty="0"/>
        </a:p>
      </dgm:t>
    </dgm:pt>
    <dgm:pt modelId="{65BC0BCD-0DD9-4E2A-B32E-D7B44ADBE993}" type="parTrans" cxnId="{DC0CA7E3-9B97-4FF3-A6DB-8FE7F856A600}">
      <dgm:prSet/>
      <dgm:spPr/>
      <dgm:t>
        <a:bodyPr/>
        <a:lstStyle/>
        <a:p>
          <a:endParaRPr lang="en-US"/>
        </a:p>
      </dgm:t>
    </dgm:pt>
    <dgm:pt modelId="{B887D70B-D756-4586-90D5-748FB76A2218}" type="sibTrans" cxnId="{DC0CA7E3-9B97-4FF3-A6DB-8FE7F856A600}">
      <dgm:prSet/>
      <dgm:spPr/>
      <dgm:t>
        <a:bodyPr/>
        <a:lstStyle/>
        <a:p>
          <a:endParaRPr lang="en-US"/>
        </a:p>
      </dgm:t>
    </dgm:pt>
    <dgm:pt modelId="{C21828DD-D89A-44C9-8DCD-9BEFA8818B38}">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GB" b="1" dirty="0"/>
            <a:t>Budget preparation</a:t>
          </a:r>
          <a:endParaRPr lang="en-US" b="1" dirty="0"/>
        </a:p>
      </dgm:t>
    </dgm:pt>
    <dgm:pt modelId="{4D1ACD9A-E2E5-433B-974B-D19F66555A8B}" type="parTrans" cxnId="{7C7CAB96-D60D-4DD2-AB2B-17D91C1DBFCE}">
      <dgm:prSet/>
      <dgm:spPr/>
      <dgm:t>
        <a:bodyPr/>
        <a:lstStyle/>
        <a:p>
          <a:endParaRPr lang="en-US"/>
        </a:p>
      </dgm:t>
    </dgm:pt>
    <dgm:pt modelId="{6A9F1F5E-B9E4-46F9-BAD2-F117EB924CC7}" type="sibTrans" cxnId="{7C7CAB96-D60D-4DD2-AB2B-17D91C1DBFCE}">
      <dgm:prSet/>
      <dgm:spPr/>
      <dgm:t>
        <a:bodyPr/>
        <a:lstStyle/>
        <a:p>
          <a:endParaRPr lang="en-US"/>
        </a:p>
      </dgm:t>
    </dgm:pt>
    <dgm:pt modelId="{4405CDC3-E15D-4ED6-96FC-985736D462FB}">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GB" b="1" dirty="0"/>
            <a:t>Treasurers report for the board meeting</a:t>
          </a:r>
          <a:endParaRPr lang="en-US" b="1" dirty="0"/>
        </a:p>
      </dgm:t>
    </dgm:pt>
    <dgm:pt modelId="{BF3F3CBC-3679-495B-A1DF-386456B9094F}" type="parTrans" cxnId="{F7A7D7EE-6909-414E-BA2C-815566E4FCF7}">
      <dgm:prSet/>
      <dgm:spPr/>
      <dgm:t>
        <a:bodyPr/>
        <a:lstStyle/>
        <a:p>
          <a:endParaRPr lang="en-US"/>
        </a:p>
      </dgm:t>
    </dgm:pt>
    <dgm:pt modelId="{7BF636A6-B04F-4715-9D27-A5507EB181ED}" type="sibTrans" cxnId="{F7A7D7EE-6909-414E-BA2C-815566E4FCF7}">
      <dgm:prSet/>
      <dgm:spPr/>
      <dgm:t>
        <a:bodyPr/>
        <a:lstStyle/>
        <a:p>
          <a:endParaRPr lang="en-US"/>
        </a:p>
      </dgm:t>
    </dgm:pt>
    <dgm:pt modelId="{41F75089-EE57-400C-BE70-D620F81D3FBB}">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GB" b="1" dirty="0"/>
            <a:t>Annual accounts submission</a:t>
          </a:r>
          <a:endParaRPr lang="en-US" b="1" dirty="0"/>
        </a:p>
      </dgm:t>
    </dgm:pt>
    <dgm:pt modelId="{5D1E6E3C-7E6A-459D-ADA2-C6CB707D9E09}" type="parTrans" cxnId="{E4CE58FC-5604-4D2E-9B34-0938679CCD19}">
      <dgm:prSet/>
      <dgm:spPr/>
      <dgm:t>
        <a:bodyPr/>
        <a:lstStyle/>
        <a:p>
          <a:endParaRPr lang="en-US"/>
        </a:p>
      </dgm:t>
    </dgm:pt>
    <dgm:pt modelId="{32160992-66C2-43DF-A5CF-7895C74F5F58}" type="sibTrans" cxnId="{E4CE58FC-5604-4D2E-9B34-0938679CCD19}">
      <dgm:prSet/>
      <dgm:spPr/>
      <dgm:t>
        <a:bodyPr/>
        <a:lstStyle/>
        <a:p>
          <a:endParaRPr lang="en-US"/>
        </a:p>
      </dgm:t>
    </dgm:pt>
    <dgm:pt modelId="{3E0B5B49-EC54-48D0-9D08-B8D0CCD7D5CA}">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GB" b="1" dirty="0"/>
            <a:t>Fixed Assets Register </a:t>
          </a:r>
          <a:endParaRPr lang="en-US" b="1" dirty="0"/>
        </a:p>
      </dgm:t>
    </dgm:pt>
    <dgm:pt modelId="{D27C4DBE-1EC6-48C4-BAA0-0592A03DC089}" type="parTrans" cxnId="{13110098-C6ED-44BA-98C3-8AB7FC2D29C4}">
      <dgm:prSet/>
      <dgm:spPr/>
      <dgm:t>
        <a:bodyPr/>
        <a:lstStyle/>
        <a:p>
          <a:endParaRPr lang="en-US"/>
        </a:p>
      </dgm:t>
    </dgm:pt>
    <dgm:pt modelId="{22562F78-472A-466C-8809-9FCAFB309A22}" type="sibTrans" cxnId="{13110098-C6ED-44BA-98C3-8AB7FC2D29C4}">
      <dgm:prSet/>
      <dgm:spPr/>
      <dgm:t>
        <a:bodyPr/>
        <a:lstStyle/>
        <a:p>
          <a:endParaRPr lang="en-US"/>
        </a:p>
      </dgm:t>
    </dgm:pt>
    <dgm:pt modelId="{D2DD0691-AAA9-4522-AA72-E38812036D4C}">
      <dgm:prSe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GB" b="1" dirty="0"/>
            <a:t>Other Internal Controls</a:t>
          </a:r>
          <a:endParaRPr lang="en-US" b="1" dirty="0"/>
        </a:p>
      </dgm:t>
    </dgm:pt>
    <dgm:pt modelId="{567212A3-7526-45DA-9083-72EF9F79D986}" type="parTrans" cxnId="{DF25E786-92BD-4869-923D-6F88CDE7CDCD}">
      <dgm:prSet/>
      <dgm:spPr/>
      <dgm:t>
        <a:bodyPr/>
        <a:lstStyle/>
        <a:p>
          <a:endParaRPr lang="en-US"/>
        </a:p>
      </dgm:t>
    </dgm:pt>
    <dgm:pt modelId="{4A955677-F3B3-42F7-9675-EB648F18157E}" type="sibTrans" cxnId="{DF25E786-92BD-4869-923D-6F88CDE7CDCD}">
      <dgm:prSet/>
      <dgm:spPr/>
      <dgm:t>
        <a:bodyPr/>
        <a:lstStyle/>
        <a:p>
          <a:endParaRPr lang="en-US"/>
        </a:p>
      </dgm:t>
    </dgm:pt>
    <dgm:pt modelId="{FD539854-00B1-4ED0-A509-02DAADB9444A}">
      <dgm:prSet/>
      <dgm:spPr/>
      <dgm:t>
        <a:bodyPr/>
        <a:lstStyle/>
        <a:p>
          <a:r>
            <a:rPr lang="en-GB" b="1" dirty="0"/>
            <a:t>Other functions </a:t>
          </a:r>
          <a:endParaRPr lang="en-US" b="1" dirty="0"/>
        </a:p>
      </dgm:t>
    </dgm:pt>
    <dgm:pt modelId="{B493BA00-9CA8-4DEC-AF61-B0C66B0B7C89}" type="parTrans" cxnId="{600371AE-4514-4299-AAFB-8EC1D5F2259A}">
      <dgm:prSet/>
      <dgm:spPr/>
      <dgm:t>
        <a:bodyPr/>
        <a:lstStyle/>
        <a:p>
          <a:endParaRPr lang="en-US"/>
        </a:p>
      </dgm:t>
    </dgm:pt>
    <dgm:pt modelId="{62A22397-EF2D-429B-AC96-A27271F985A1}" type="sibTrans" cxnId="{600371AE-4514-4299-AAFB-8EC1D5F2259A}">
      <dgm:prSet/>
      <dgm:spPr/>
      <dgm:t>
        <a:bodyPr/>
        <a:lstStyle/>
        <a:p>
          <a:endParaRPr lang="en-US"/>
        </a:p>
      </dgm:t>
    </dgm:pt>
    <dgm:pt modelId="{14117A28-28EC-4EAF-B50F-2B2733B523B0}" type="pres">
      <dgm:prSet presAssocID="{FA55F23B-B8BF-4FE3-8B6F-6697D7123892}" presName="linear" presStyleCnt="0">
        <dgm:presLayoutVars>
          <dgm:animLvl val="lvl"/>
          <dgm:resizeHandles val="exact"/>
        </dgm:presLayoutVars>
      </dgm:prSet>
      <dgm:spPr/>
    </dgm:pt>
    <dgm:pt modelId="{5A413578-DD8D-4EA5-8BF8-3539FDC0B363}" type="pres">
      <dgm:prSet presAssocID="{F743940B-4266-43BA-9B1E-93F63A5F31E2}" presName="parentText" presStyleLbl="node1" presStyleIdx="0" presStyleCnt="8" custLinFactNeighborX="0" custLinFactNeighborY="8378">
        <dgm:presLayoutVars>
          <dgm:chMax val="0"/>
          <dgm:bulletEnabled val="1"/>
        </dgm:presLayoutVars>
      </dgm:prSet>
      <dgm:spPr/>
    </dgm:pt>
    <dgm:pt modelId="{82A234BA-8EC1-4B3E-A1F6-802947A18E1E}" type="pres">
      <dgm:prSet presAssocID="{A4C7E4B5-628C-4C67-9BE0-5258C265A6F7}" presName="spacer" presStyleCnt="0"/>
      <dgm:spPr/>
    </dgm:pt>
    <dgm:pt modelId="{BDFB097C-4EB2-4B65-B4FD-179D99E36D16}" type="pres">
      <dgm:prSet presAssocID="{D4B6BE6B-2B6F-4BB2-B521-7A40F5DB446A}" presName="parentText" presStyleLbl="node1" presStyleIdx="1" presStyleCnt="8">
        <dgm:presLayoutVars>
          <dgm:chMax val="0"/>
          <dgm:bulletEnabled val="1"/>
        </dgm:presLayoutVars>
      </dgm:prSet>
      <dgm:spPr/>
    </dgm:pt>
    <dgm:pt modelId="{DBFEFF06-95CB-4043-92AC-6B0CAD6E3BE5}" type="pres">
      <dgm:prSet presAssocID="{B887D70B-D756-4586-90D5-748FB76A2218}" presName="spacer" presStyleCnt="0"/>
      <dgm:spPr/>
    </dgm:pt>
    <dgm:pt modelId="{F0E6F2B3-9541-430C-BF6A-0EADDB7AC563}" type="pres">
      <dgm:prSet presAssocID="{C21828DD-D89A-44C9-8DCD-9BEFA8818B38}" presName="parentText" presStyleLbl="node1" presStyleIdx="2" presStyleCnt="8">
        <dgm:presLayoutVars>
          <dgm:chMax val="0"/>
          <dgm:bulletEnabled val="1"/>
        </dgm:presLayoutVars>
      </dgm:prSet>
      <dgm:spPr/>
    </dgm:pt>
    <dgm:pt modelId="{61F80F39-6405-46CD-B64B-FD6A9AA6328C}" type="pres">
      <dgm:prSet presAssocID="{6A9F1F5E-B9E4-46F9-BAD2-F117EB924CC7}" presName="spacer" presStyleCnt="0"/>
      <dgm:spPr/>
    </dgm:pt>
    <dgm:pt modelId="{083268FF-86AA-447E-BBFE-C799D0B2DBB6}" type="pres">
      <dgm:prSet presAssocID="{4405CDC3-E15D-4ED6-96FC-985736D462FB}" presName="parentText" presStyleLbl="node1" presStyleIdx="3" presStyleCnt="8">
        <dgm:presLayoutVars>
          <dgm:chMax val="0"/>
          <dgm:bulletEnabled val="1"/>
        </dgm:presLayoutVars>
      </dgm:prSet>
      <dgm:spPr/>
    </dgm:pt>
    <dgm:pt modelId="{182664CC-4314-401B-9FC5-CCBF9B26ED2F}" type="pres">
      <dgm:prSet presAssocID="{7BF636A6-B04F-4715-9D27-A5507EB181ED}" presName="spacer" presStyleCnt="0"/>
      <dgm:spPr/>
    </dgm:pt>
    <dgm:pt modelId="{0912F95B-E6AD-41A9-89BE-8B1B9C330569}" type="pres">
      <dgm:prSet presAssocID="{41F75089-EE57-400C-BE70-D620F81D3FBB}" presName="parentText" presStyleLbl="node1" presStyleIdx="4" presStyleCnt="8">
        <dgm:presLayoutVars>
          <dgm:chMax val="0"/>
          <dgm:bulletEnabled val="1"/>
        </dgm:presLayoutVars>
      </dgm:prSet>
      <dgm:spPr/>
    </dgm:pt>
    <dgm:pt modelId="{5E19AF4A-7BB0-4322-BF48-F7AD99F6CD2E}" type="pres">
      <dgm:prSet presAssocID="{32160992-66C2-43DF-A5CF-7895C74F5F58}" presName="spacer" presStyleCnt="0"/>
      <dgm:spPr/>
    </dgm:pt>
    <dgm:pt modelId="{7307C333-FCD8-4151-A373-0620E8F6FF4A}" type="pres">
      <dgm:prSet presAssocID="{3E0B5B49-EC54-48D0-9D08-B8D0CCD7D5CA}" presName="parentText" presStyleLbl="node1" presStyleIdx="5" presStyleCnt="8">
        <dgm:presLayoutVars>
          <dgm:chMax val="0"/>
          <dgm:bulletEnabled val="1"/>
        </dgm:presLayoutVars>
      </dgm:prSet>
      <dgm:spPr/>
    </dgm:pt>
    <dgm:pt modelId="{CCFAADCD-B4BB-48B4-9516-CAD45B78F185}" type="pres">
      <dgm:prSet presAssocID="{22562F78-472A-466C-8809-9FCAFB309A22}" presName="spacer" presStyleCnt="0"/>
      <dgm:spPr/>
    </dgm:pt>
    <dgm:pt modelId="{3FB3BE16-FA6E-4C43-B181-3ACB1516E822}" type="pres">
      <dgm:prSet presAssocID="{D2DD0691-AAA9-4522-AA72-E38812036D4C}" presName="parentText" presStyleLbl="node1" presStyleIdx="6" presStyleCnt="8">
        <dgm:presLayoutVars>
          <dgm:chMax val="0"/>
          <dgm:bulletEnabled val="1"/>
        </dgm:presLayoutVars>
      </dgm:prSet>
      <dgm:spPr/>
    </dgm:pt>
    <dgm:pt modelId="{8C0A3510-B07D-4912-A573-FC47B3D8B9F5}" type="pres">
      <dgm:prSet presAssocID="{4A955677-F3B3-42F7-9675-EB648F18157E}" presName="spacer" presStyleCnt="0"/>
      <dgm:spPr/>
    </dgm:pt>
    <dgm:pt modelId="{CBA67955-E18A-4C4B-8314-5E01A02FBE7E}" type="pres">
      <dgm:prSet presAssocID="{FD539854-00B1-4ED0-A509-02DAADB9444A}" presName="parentText" presStyleLbl="node1" presStyleIdx="7" presStyleCnt="8">
        <dgm:presLayoutVars>
          <dgm:chMax val="0"/>
          <dgm:bulletEnabled val="1"/>
        </dgm:presLayoutVars>
      </dgm:prSet>
      <dgm:spPr/>
    </dgm:pt>
  </dgm:ptLst>
  <dgm:cxnLst>
    <dgm:cxn modelId="{973AA000-4A5E-4D3E-AF05-CB613BD6A6CC}" type="presOf" srcId="{D2DD0691-AAA9-4522-AA72-E38812036D4C}" destId="{3FB3BE16-FA6E-4C43-B181-3ACB1516E822}" srcOrd="0" destOrd="0" presId="urn:microsoft.com/office/officeart/2005/8/layout/vList2"/>
    <dgm:cxn modelId="{F104A609-C051-404B-95E7-234B5A37F504}" type="presOf" srcId="{D4B6BE6B-2B6F-4BB2-B521-7A40F5DB446A}" destId="{BDFB097C-4EB2-4B65-B4FD-179D99E36D16}" srcOrd="0" destOrd="0" presId="urn:microsoft.com/office/officeart/2005/8/layout/vList2"/>
    <dgm:cxn modelId="{67B18318-8A6D-4FA6-AC12-A19DF9862CA8}" type="presOf" srcId="{FA55F23B-B8BF-4FE3-8B6F-6697D7123892}" destId="{14117A28-28EC-4EAF-B50F-2B2733B523B0}" srcOrd="0" destOrd="0" presId="urn:microsoft.com/office/officeart/2005/8/layout/vList2"/>
    <dgm:cxn modelId="{F6AC2922-76E0-4917-98FF-8C4C2BAABA6D}" type="presOf" srcId="{41F75089-EE57-400C-BE70-D620F81D3FBB}" destId="{0912F95B-E6AD-41A9-89BE-8B1B9C330569}" srcOrd="0" destOrd="0" presId="urn:microsoft.com/office/officeart/2005/8/layout/vList2"/>
    <dgm:cxn modelId="{EDE9D45F-9384-4D3B-8B30-6936D9BEE5DF}" type="presOf" srcId="{4405CDC3-E15D-4ED6-96FC-985736D462FB}" destId="{083268FF-86AA-447E-BBFE-C799D0B2DBB6}" srcOrd="0" destOrd="0" presId="urn:microsoft.com/office/officeart/2005/8/layout/vList2"/>
    <dgm:cxn modelId="{5EE8B875-BB92-47BB-9810-71C189D33D99}" type="presOf" srcId="{FD539854-00B1-4ED0-A509-02DAADB9444A}" destId="{CBA67955-E18A-4C4B-8314-5E01A02FBE7E}" srcOrd="0" destOrd="0" presId="urn:microsoft.com/office/officeart/2005/8/layout/vList2"/>
    <dgm:cxn modelId="{19E4927B-169D-497B-99D3-1F299DEF8243}" type="presOf" srcId="{C21828DD-D89A-44C9-8DCD-9BEFA8818B38}" destId="{F0E6F2B3-9541-430C-BF6A-0EADDB7AC563}" srcOrd="0" destOrd="0" presId="urn:microsoft.com/office/officeart/2005/8/layout/vList2"/>
    <dgm:cxn modelId="{DF25E786-92BD-4869-923D-6F88CDE7CDCD}" srcId="{FA55F23B-B8BF-4FE3-8B6F-6697D7123892}" destId="{D2DD0691-AAA9-4522-AA72-E38812036D4C}" srcOrd="6" destOrd="0" parTransId="{567212A3-7526-45DA-9083-72EF9F79D986}" sibTransId="{4A955677-F3B3-42F7-9675-EB648F18157E}"/>
    <dgm:cxn modelId="{7C7CAB96-D60D-4DD2-AB2B-17D91C1DBFCE}" srcId="{FA55F23B-B8BF-4FE3-8B6F-6697D7123892}" destId="{C21828DD-D89A-44C9-8DCD-9BEFA8818B38}" srcOrd="2" destOrd="0" parTransId="{4D1ACD9A-E2E5-433B-974B-D19F66555A8B}" sibTransId="{6A9F1F5E-B9E4-46F9-BAD2-F117EB924CC7}"/>
    <dgm:cxn modelId="{13110098-C6ED-44BA-98C3-8AB7FC2D29C4}" srcId="{FA55F23B-B8BF-4FE3-8B6F-6697D7123892}" destId="{3E0B5B49-EC54-48D0-9D08-B8D0CCD7D5CA}" srcOrd="5" destOrd="0" parTransId="{D27C4DBE-1EC6-48C4-BAA0-0592A03DC089}" sibTransId="{22562F78-472A-466C-8809-9FCAFB309A22}"/>
    <dgm:cxn modelId="{E3DCD9A6-8675-4F61-A7F1-4B01E4596B2F}" srcId="{FA55F23B-B8BF-4FE3-8B6F-6697D7123892}" destId="{F743940B-4266-43BA-9B1E-93F63A5F31E2}" srcOrd="0" destOrd="0" parTransId="{3E0C4943-AA45-4AE7-A406-C7245E62775C}" sibTransId="{A4C7E4B5-628C-4C67-9BE0-5258C265A6F7}"/>
    <dgm:cxn modelId="{600371AE-4514-4299-AAFB-8EC1D5F2259A}" srcId="{FA55F23B-B8BF-4FE3-8B6F-6697D7123892}" destId="{FD539854-00B1-4ED0-A509-02DAADB9444A}" srcOrd="7" destOrd="0" parTransId="{B493BA00-9CA8-4DEC-AF61-B0C66B0B7C89}" sibTransId="{62A22397-EF2D-429B-AC96-A27271F985A1}"/>
    <dgm:cxn modelId="{DC0CA7E3-9B97-4FF3-A6DB-8FE7F856A600}" srcId="{FA55F23B-B8BF-4FE3-8B6F-6697D7123892}" destId="{D4B6BE6B-2B6F-4BB2-B521-7A40F5DB446A}" srcOrd="1" destOrd="0" parTransId="{65BC0BCD-0DD9-4E2A-B32E-D7B44ADBE993}" sibTransId="{B887D70B-D756-4586-90D5-748FB76A2218}"/>
    <dgm:cxn modelId="{F7A7D7EE-6909-414E-BA2C-815566E4FCF7}" srcId="{FA55F23B-B8BF-4FE3-8B6F-6697D7123892}" destId="{4405CDC3-E15D-4ED6-96FC-985736D462FB}" srcOrd="3" destOrd="0" parTransId="{BF3F3CBC-3679-495B-A1DF-386456B9094F}" sibTransId="{7BF636A6-B04F-4715-9D27-A5507EB181ED}"/>
    <dgm:cxn modelId="{3E4C6BF4-ACFF-4B6E-883B-796BD32E43DC}" type="presOf" srcId="{3E0B5B49-EC54-48D0-9D08-B8D0CCD7D5CA}" destId="{7307C333-FCD8-4151-A373-0620E8F6FF4A}" srcOrd="0" destOrd="0" presId="urn:microsoft.com/office/officeart/2005/8/layout/vList2"/>
    <dgm:cxn modelId="{3B85D5F5-36E0-48DD-9899-DF973F186109}" type="presOf" srcId="{F743940B-4266-43BA-9B1E-93F63A5F31E2}" destId="{5A413578-DD8D-4EA5-8BF8-3539FDC0B363}" srcOrd="0" destOrd="0" presId="urn:microsoft.com/office/officeart/2005/8/layout/vList2"/>
    <dgm:cxn modelId="{E4CE58FC-5604-4D2E-9B34-0938679CCD19}" srcId="{FA55F23B-B8BF-4FE3-8B6F-6697D7123892}" destId="{41F75089-EE57-400C-BE70-D620F81D3FBB}" srcOrd="4" destOrd="0" parTransId="{5D1E6E3C-7E6A-459D-ADA2-C6CB707D9E09}" sibTransId="{32160992-66C2-43DF-A5CF-7895C74F5F58}"/>
    <dgm:cxn modelId="{3BC4592C-B12B-44A7-BB29-1CF9A831751F}" type="presParOf" srcId="{14117A28-28EC-4EAF-B50F-2B2733B523B0}" destId="{5A413578-DD8D-4EA5-8BF8-3539FDC0B363}" srcOrd="0" destOrd="0" presId="urn:microsoft.com/office/officeart/2005/8/layout/vList2"/>
    <dgm:cxn modelId="{90681D59-CA79-41E3-8926-A4B46A6DA213}" type="presParOf" srcId="{14117A28-28EC-4EAF-B50F-2B2733B523B0}" destId="{82A234BA-8EC1-4B3E-A1F6-802947A18E1E}" srcOrd="1" destOrd="0" presId="urn:microsoft.com/office/officeart/2005/8/layout/vList2"/>
    <dgm:cxn modelId="{F5E11100-F09A-479B-8696-46D25EA68E0B}" type="presParOf" srcId="{14117A28-28EC-4EAF-B50F-2B2733B523B0}" destId="{BDFB097C-4EB2-4B65-B4FD-179D99E36D16}" srcOrd="2" destOrd="0" presId="urn:microsoft.com/office/officeart/2005/8/layout/vList2"/>
    <dgm:cxn modelId="{BC3FB793-6885-49CF-B195-BF596BD699C3}" type="presParOf" srcId="{14117A28-28EC-4EAF-B50F-2B2733B523B0}" destId="{DBFEFF06-95CB-4043-92AC-6B0CAD6E3BE5}" srcOrd="3" destOrd="0" presId="urn:microsoft.com/office/officeart/2005/8/layout/vList2"/>
    <dgm:cxn modelId="{74288981-36B3-4511-8A3F-0F2ABAF7DA29}" type="presParOf" srcId="{14117A28-28EC-4EAF-B50F-2B2733B523B0}" destId="{F0E6F2B3-9541-430C-BF6A-0EADDB7AC563}" srcOrd="4" destOrd="0" presId="urn:microsoft.com/office/officeart/2005/8/layout/vList2"/>
    <dgm:cxn modelId="{908086EE-6501-4EF8-BEC8-6632DAA1830B}" type="presParOf" srcId="{14117A28-28EC-4EAF-B50F-2B2733B523B0}" destId="{61F80F39-6405-46CD-B64B-FD6A9AA6328C}" srcOrd="5" destOrd="0" presId="urn:microsoft.com/office/officeart/2005/8/layout/vList2"/>
    <dgm:cxn modelId="{3F7DA337-8253-4124-9752-23481FB77C7D}" type="presParOf" srcId="{14117A28-28EC-4EAF-B50F-2B2733B523B0}" destId="{083268FF-86AA-447E-BBFE-C799D0B2DBB6}" srcOrd="6" destOrd="0" presId="urn:microsoft.com/office/officeart/2005/8/layout/vList2"/>
    <dgm:cxn modelId="{6798CD46-DB52-4A05-851E-C35D7F6F1991}" type="presParOf" srcId="{14117A28-28EC-4EAF-B50F-2B2733B523B0}" destId="{182664CC-4314-401B-9FC5-CCBF9B26ED2F}" srcOrd="7" destOrd="0" presId="urn:microsoft.com/office/officeart/2005/8/layout/vList2"/>
    <dgm:cxn modelId="{5BD3DE2F-F7AD-46E4-8891-D199863DC088}" type="presParOf" srcId="{14117A28-28EC-4EAF-B50F-2B2733B523B0}" destId="{0912F95B-E6AD-41A9-89BE-8B1B9C330569}" srcOrd="8" destOrd="0" presId="urn:microsoft.com/office/officeart/2005/8/layout/vList2"/>
    <dgm:cxn modelId="{CA9C290E-F169-4858-8103-F168C8265994}" type="presParOf" srcId="{14117A28-28EC-4EAF-B50F-2B2733B523B0}" destId="{5E19AF4A-7BB0-4322-BF48-F7AD99F6CD2E}" srcOrd="9" destOrd="0" presId="urn:microsoft.com/office/officeart/2005/8/layout/vList2"/>
    <dgm:cxn modelId="{6F53C9EC-94ED-4017-A534-15ED6E6F10CB}" type="presParOf" srcId="{14117A28-28EC-4EAF-B50F-2B2733B523B0}" destId="{7307C333-FCD8-4151-A373-0620E8F6FF4A}" srcOrd="10" destOrd="0" presId="urn:microsoft.com/office/officeart/2005/8/layout/vList2"/>
    <dgm:cxn modelId="{738AE363-2AA2-4DA6-AF65-B959AFD88DEB}" type="presParOf" srcId="{14117A28-28EC-4EAF-B50F-2B2733B523B0}" destId="{CCFAADCD-B4BB-48B4-9516-CAD45B78F185}" srcOrd="11" destOrd="0" presId="urn:microsoft.com/office/officeart/2005/8/layout/vList2"/>
    <dgm:cxn modelId="{E040326C-3824-49D8-B650-486176713B2F}" type="presParOf" srcId="{14117A28-28EC-4EAF-B50F-2B2733B523B0}" destId="{3FB3BE16-FA6E-4C43-B181-3ACB1516E822}" srcOrd="12" destOrd="0" presId="urn:microsoft.com/office/officeart/2005/8/layout/vList2"/>
    <dgm:cxn modelId="{D0478C48-0FAD-4273-A7F7-C4E5FFAF041F}" type="presParOf" srcId="{14117A28-28EC-4EAF-B50F-2B2733B523B0}" destId="{8C0A3510-B07D-4912-A573-FC47B3D8B9F5}" srcOrd="13" destOrd="0" presId="urn:microsoft.com/office/officeart/2005/8/layout/vList2"/>
    <dgm:cxn modelId="{A65F8DF7-B67F-4D96-A19C-ED11739DFD08}" type="presParOf" srcId="{14117A28-28EC-4EAF-B50F-2B2733B523B0}" destId="{CBA67955-E18A-4C4B-8314-5E01A02FBE7E}" srcOrd="1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A55F23B-B8BF-4FE3-8B6F-6697D712389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743940B-4266-43BA-9B1E-93F63A5F31E2}">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GB" b="1" dirty="0"/>
            <a:t>Introduction</a:t>
          </a:r>
          <a:endParaRPr lang="en-US" b="1" dirty="0"/>
        </a:p>
      </dgm:t>
    </dgm:pt>
    <dgm:pt modelId="{3E0C4943-AA45-4AE7-A406-C7245E62775C}" type="parTrans" cxnId="{E3DCD9A6-8675-4F61-A7F1-4B01E4596B2F}">
      <dgm:prSet/>
      <dgm:spPr/>
      <dgm:t>
        <a:bodyPr/>
        <a:lstStyle/>
        <a:p>
          <a:endParaRPr lang="en-US"/>
        </a:p>
      </dgm:t>
    </dgm:pt>
    <dgm:pt modelId="{A4C7E4B5-628C-4C67-9BE0-5258C265A6F7}" type="sibTrans" cxnId="{E3DCD9A6-8675-4F61-A7F1-4B01E4596B2F}">
      <dgm:prSet/>
      <dgm:spPr/>
      <dgm:t>
        <a:bodyPr/>
        <a:lstStyle/>
        <a:p>
          <a:endParaRPr lang="en-US"/>
        </a:p>
      </dgm:t>
    </dgm:pt>
    <dgm:pt modelId="{D4B6BE6B-2B6F-4BB2-B521-7A40F5DB446A}">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GB" b="1" dirty="0"/>
            <a:t>Most important controls to have in place</a:t>
          </a:r>
          <a:endParaRPr lang="en-US" b="1" dirty="0"/>
        </a:p>
      </dgm:t>
    </dgm:pt>
    <dgm:pt modelId="{65BC0BCD-0DD9-4E2A-B32E-D7B44ADBE993}" type="parTrans" cxnId="{DC0CA7E3-9B97-4FF3-A6DB-8FE7F856A600}">
      <dgm:prSet/>
      <dgm:spPr/>
      <dgm:t>
        <a:bodyPr/>
        <a:lstStyle/>
        <a:p>
          <a:endParaRPr lang="en-US"/>
        </a:p>
      </dgm:t>
    </dgm:pt>
    <dgm:pt modelId="{B887D70B-D756-4586-90D5-748FB76A2218}" type="sibTrans" cxnId="{DC0CA7E3-9B97-4FF3-A6DB-8FE7F856A600}">
      <dgm:prSet/>
      <dgm:spPr/>
      <dgm:t>
        <a:bodyPr/>
        <a:lstStyle/>
        <a:p>
          <a:endParaRPr lang="en-US"/>
        </a:p>
      </dgm:t>
    </dgm:pt>
    <dgm:pt modelId="{C21828DD-D89A-44C9-8DCD-9BEFA8818B38}">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GB" b="1" dirty="0"/>
            <a:t>Budget preparation</a:t>
          </a:r>
          <a:endParaRPr lang="en-US" b="1" dirty="0"/>
        </a:p>
      </dgm:t>
    </dgm:pt>
    <dgm:pt modelId="{4D1ACD9A-E2E5-433B-974B-D19F66555A8B}" type="parTrans" cxnId="{7C7CAB96-D60D-4DD2-AB2B-17D91C1DBFCE}">
      <dgm:prSet/>
      <dgm:spPr/>
      <dgm:t>
        <a:bodyPr/>
        <a:lstStyle/>
        <a:p>
          <a:endParaRPr lang="en-US"/>
        </a:p>
      </dgm:t>
    </dgm:pt>
    <dgm:pt modelId="{6A9F1F5E-B9E4-46F9-BAD2-F117EB924CC7}" type="sibTrans" cxnId="{7C7CAB96-D60D-4DD2-AB2B-17D91C1DBFCE}">
      <dgm:prSet/>
      <dgm:spPr/>
      <dgm:t>
        <a:bodyPr/>
        <a:lstStyle/>
        <a:p>
          <a:endParaRPr lang="en-US"/>
        </a:p>
      </dgm:t>
    </dgm:pt>
    <dgm:pt modelId="{4405CDC3-E15D-4ED6-96FC-985736D462FB}">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GB" b="1" dirty="0"/>
            <a:t>Treasurers report for the board meeting</a:t>
          </a:r>
          <a:endParaRPr lang="en-US" b="1" dirty="0"/>
        </a:p>
      </dgm:t>
    </dgm:pt>
    <dgm:pt modelId="{BF3F3CBC-3679-495B-A1DF-386456B9094F}" type="parTrans" cxnId="{F7A7D7EE-6909-414E-BA2C-815566E4FCF7}">
      <dgm:prSet/>
      <dgm:spPr/>
      <dgm:t>
        <a:bodyPr/>
        <a:lstStyle/>
        <a:p>
          <a:endParaRPr lang="en-US"/>
        </a:p>
      </dgm:t>
    </dgm:pt>
    <dgm:pt modelId="{7BF636A6-B04F-4715-9D27-A5507EB181ED}" type="sibTrans" cxnId="{F7A7D7EE-6909-414E-BA2C-815566E4FCF7}">
      <dgm:prSet/>
      <dgm:spPr/>
      <dgm:t>
        <a:bodyPr/>
        <a:lstStyle/>
        <a:p>
          <a:endParaRPr lang="en-US"/>
        </a:p>
      </dgm:t>
    </dgm:pt>
    <dgm:pt modelId="{41F75089-EE57-400C-BE70-D620F81D3FBB}">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GB" b="1" dirty="0"/>
            <a:t>Annual accounts submission</a:t>
          </a:r>
          <a:endParaRPr lang="en-US" b="1" dirty="0"/>
        </a:p>
      </dgm:t>
    </dgm:pt>
    <dgm:pt modelId="{5D1E6E3C-7E6A-459D-ADA2-C6CB707D9E09}" type="parTrans" cxnId="{E4CE58FC-5604-4D2E-9B34-0938679CCD19}">
      <dgm:prSet/>
      <dgm:spPr/>
      <dgm:t>
        <a:bodyPr/>
        <a:lstStyle/>
        <a:p>
          <a:endParaRPr lang="en-US"/>
        </a:p>
      </dgm:t>
    </dgm:pt>
    <dgm:pt modelId="{32160992-66C2-43DF-A5CF-7895C74F5F58}" type="sibTrans" cxnId="{E4CE58FC-5604-4D2E-9B34-0938679CCD19}">
      <dgm:prSet/>
      <dgm:spPr/>
      <dgm:t>
        <a:bodyPr/>
        <a:lstStyle/>
        <a:p>
          <a:endParaRPr lang="en-US"/>
        </a:p>
      </dgm:t>
    </dgm:pt>
    <dgm:pt modelId="{3E0B5B49-EC54-48D0-9D08-B8D0CCD7D5CA}">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GB" b="1" dirty="0"/>
            <a:t>Fixed Assets Register </a:t>
          </a:r>
          <a:endParaRPr lang="en-US" b="1" dirty="0"/>
        </a:p>
      </dgm:t>
    </dgm:pt>
    <dgm:pt modelId="{D27C4DBE-1EC6-48C4-BAA0-0592A03DC089}" type="parTrans" cxnId="{13110098-C6ED-44BA-98C3-8AB7FC2D29C4}">
      <dgm:prSet/>
      <dgm:spPr/>
      <dgm:t>
        <a:bodyPr/>
        <a:lstStyle/>
        <a:p>
          <a:endParaRPr lang="en-US"/>
        </a:p>
      </dgm:t>
    </dgm:pt>
    <dgm:pt modelId="{22562F78-472A-466C-8809-9FCAFB309A22}" type="sibTrans" cxnId="{13110098-C6ED-44BA-98C3-8AB7FC2D29C4}">
      <dgm:prSet/>
      <dgm:spPr/>
      <dgm:t>
        <a:bodyPr/>
        <a:lstStyle/>
        <a:p>
          <a:endParaRPr lang="en-US"/>
        </a:p>
      </dgm:t>
    </dgm:pt>
    <dgm:pt modelId="{D2DD0691-AAA9-4522-AA72-E38812036D4C}">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GB" b="1" dirty="0"/>
            <a:t>Other Internal Controls</a:t>
          </a:r>
          <a:endParaRPr lang="en-US" b="1" dirty="0"/>
        </a:p>
      </dgm:t>
    </dgm:pt>
    <dgm:pt modelId="{567212A3-7526-45DA-9083-72EF9F79D986}" type="parTrans" cxnId="{DF25E786-92BD-4869-923D-6F88CDE7CDCD}">
      <dgm:prSet/>
      <dgm:spPr/>
      <dgm:t>
        <a:bodyPr/>
        <a:lstStyle/>
        <a:p>
          <a:endParaRPr lang="en-US"/>
        </a:p>
      </dgm:t>
    </dgm:pt>
    <dgm:pt modelId="{4A955677-F3B3-42F7-9675-EB648F18157E}" type="sibTrans" cxnId="{DF25E786-92BD-4869-923D-6F88CDE7CDCD}">
      <dgm:prSet/>
      <dgm:spPr/>
      <dgm:t>
        <a:bodyPr/>
        <a:lstStyle/>
        <a:p>
          <a:endParaRPr lang="en-US"/>
        </a:p>
      </dgm:t>
    </dgm:pt>
    <dgm:pt modelId="{FD539854-00B1-4ED0-A509-02DAADB9444A}">
      <dgm:prSe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GB" b="1" dirty="0"/>
            <a:t>Other functions </a:t>
          </a:r>
          <a:endParaRPr lang="en-US" b="1" dirty="0"/>
        </a:p>
      </dgm:t>
    </dgm:pt>
    <dgm:pt modelId="{B493BA00-9CA8-4DEC-AF61-B0C66B0B7C89}" type="parTrans" cxnId="{600371AE-4514-4299-AAFB-8EC1D5F2259A}">
      <dgm:prSet/>
      <dgm:spPr/>
      <dgm:t>
        <a:bodyPr/>
        <a:lstStyle/>
        <a:p>
          <a:endParaRPr lang="en-US"/>
        </a:p>
      </dgm:t>
    </dgm:pt>
    <dgm:pt modelId="{62A22397-EF2D-429B-AC96-A27271F985A1}" type="sibTrans" cxnId="{600371AE-4514-4299-AAFB-8EC1D5F2259A}">
      <dgm:prSet/>
      <dgm:spPr/>
      <dgm:t>
        <a:bodyPr/>
        <a:lstStyle/>
        <a:p>
          <a:endParaRPr lang="en-US"/>
        </a:p>
      </dgm:t>
    </dgm:pt>
    <dgm:pt modelId="{14117A28-28EC-4EAF-B50F-2B2733B523B0}" type="pres">
      <dgm:prSet presAssocID="{FA55F23B-B8BF-4FE3-8B6F-6697D7123892}" presName="linear" presStyleCnt="0">
        <dgm:presLayoutVars>
          <dgm:animLvl val="lvl"/>
          <dgm:resizeHandles val="exact"/>
        </dgm:presLayoutVars>
      </dgm:prSet>
      <dgm:spPr/>
    </dgm:pt>
    <dgm:pt modelId="{5A413578-DD8D-4EA5-8BF8-3539FDC0B363}" type="pres">
      <dgm:prSet presAssocID="{F743940B-4266-43BA-9B1E-93F63A5F31E2}" presName="parentText" presStyleLbl="node1" presStyleIdx="0" presStyleCnt="8" custLinFactNeighborX="0" custLinFactNeighborY="8378">
        <dgm:presLayoutVars>
          <dgm:chMax val="0"/>
          <dgm:bulletEnabled val="1"/>
        </dgm:presLayoutVars>
      </dgm:prSet>
      <dgm:spPr/>
    </dgm:pt>
    <dgm:pt modelId="{82A234BA-8EC1-4B3E-A1F6-802947A18E1E}" type="pres">
      <dgm:prSet presAssocID="{A4C7E4B5-628C-4C67-9BE0-5258C265A6F7}" presName="spacer" presStyleCnt="0"/>
      <dgm:spPr/>
    </dgm:pt>
    <dgm:pt modelId="{BDFB097C-4EB2-4B65-B4FD-179D99E36D16}" type="pres">
      <dgm:prSet presAssocID="{D4B6BE6B-2B6F-4BB2-B521-7A40F5DB446A}" presName="parentText" presStyleLbl="node1" presStyleIdx="1" presStyleCnt="8">
        <dgm:presLayoutVars>
          <dgm:chMax val="0"/>
          <dgm:bulletEnabled val="1"/>
        </dgm:presLayoutVars>
      </dgm:prSet>
      <dgm:spPr/>
    </dgm:pt>
    <dgm:pt modelId="{DBFEFF06-95CB-4043-92AC-6B0CAD6E3BE5}" type="pres">
      <dgm:prSet presAssocID="{B887D70B-D756-4586-90D5-748FB76A2218}" presName="spacer" presStyleCnt="0"/>
      <dgm:spPr/>
    </dgm:pt>
    <dgm:pt modelId="{F0E6F2B3-9541-430C-BF6A-0EADDB7AC563}" type="pres">
      <dgm:prSet presAssocID="{C21828DD-D89A-44C9-8DCD-9BEFA8818B38}" presName="parentText" presStyleLbl="node1" presStyleIdx="2" presStyleCnt="8">
        <dgm:presLayoutVars>
          <dgm:chMax val="0"/>
          <dgm:bulletEnabled val="1"/>
        </dgm:presLayoutVars>
      </dgm:prSet>
      <dgm:spPr/>
    </dgm:pt>
    <dgm:pt modelId="{61F80F39-6405-46CD-B64B-FD6A9AA6328C}" type="pres">
      <dgm:prSet presAssocID="{6A9F1F5E-B9E4-46F9-BAD2-F117EB924CC7}" presName="spacer" presStyleCnt="0"/>
      <dgm:spPr/>
    </dgm:pt>
    <dgm:pt modelId="{083268FF-86AA-447E-BBFE-C799D0B2DBB6}" type="pres">
      <dgm:prSet presAssocID="{4405CDC3-E15D-4ED6-96FC-985736D462FB}" presName="parentText" presStyleLbl="node1" presStyleIdx="3" presStyleCnt="8">
        <dgm:presLayoutVars>
          <dgm:chMax val="0"/>
          <dgm:bulletEnabled val="1"/>
        </dgm:presLayoutVars>
      </dgm:prSet>
      <dgm:spPr/>
    </dgm:pt>
    <dgm:pt modelId="{182664CC-4314-401B-9FC5-CCBF9B26ED2F}" type="pres">
      <dgm:prSet presAssocID="{7BF636A6-B04F-4715-9D27-A5507EB181ED}" presName="spacer" presStyleCnt="0"/>
      <dgm:spPr/>
    </dgm:pt>
    <dgm:pt modelId="{0912F95B-E6AD-41A9-89BE-8B1B9C330569}" type="pres">
      <dgm:prSet presAssocID="{41F75089-EE57-400C-BE70-D620F81D3FBB}" presName="parentText" presStyleLbl="node1" presStyleIdx="4" presStyleCnt="8">
        <dgm:presLayoutVars>
          <dgm:chMax val="0"/>
          <dgm:bulletEnabled val="1"/>
        </dgm:presLayoutVars>
      </dgm:prSet>
      <dgm:spPr/>
    </dgm:pt>
    <dgm:pt modelId="{5E19AF4A-7BB0-4322-BF48-F7AD99F6CD2E}" type="pres">
      <dgm:prSet presAssocID="{32160992-66C2-43DF-A5CF-7895C74F5F58}" presName="spacer" presStyleCnt="0"/>
      <dgm:spPr/>
    </dgm:pt>
    <dgm:pt modelId="{7307C333-FCD8-4151-A373-0620E8F6FF4A}" type="pres">
      <dgm:prSet presAssocID="{3E0B5B49-EC54-48D0-9D08-B8D0CCD7D5CA}" presName="parentText" presStyleLbl="node1" presStyleIdx="5" presStyleCnt="8">
        <dgm:presLayoutVars>
          <dgm:chMax val="0"/>
          <dgm:bulletEnabled val="1"/>
        </dgm:presLayoutVars>
      </dgm:prSet>
      <dgm:spPr/>
    </dgm:pt>
    <dgm:pt modelId="{CCFAADCD-B4BB-48B4-9516-CAD45B78F185}" type="pres">
      <dgm:prSet presAssocID="{22562F78-472A-466C-8809-9FCAFB309A22}" presName="spacer" presStyleCnt="0"/>
      <dgm:spPr/>
    </dgm:pt>
    <dgm:pt modelId="{3FB3BE16-FA6E-4C43-B181-3ACB1516E822}" type="pres">
      <dgm:prSet presAssocID="{D2DD0691-AAA9-4522-AA72-E38812036D4C}" presName="parentText" presStyleLbl="node1" presStyleIdx="6" presStyleCnt="8" custLinFactNeighborX="0" custLinFactNeighborY="-31807">
        <dgm:presLayoutVars>
          <dgm:chMax val="0"/>
          <dgm:bulletEnabled val="1"/>
        </dgm:presLayoutVars>
      </dgm:prSet>
      <dgm:spPr/>
    </dgm:pt>
    <dgm:pt modelId="{8C0A3510-B07D-4912-A573-FC47B3D8B9F5}" type="pres">
      <dgm:prSet presAssocID="{4A955677-F3B3-42F7-9675-EB648F18157E}" presName="spacer" presStyleCnt="0"/>
      <dgm:spPr/>
    </dgm:pt>
    <dgm:pt modelId="{CBA67955-E18A-4C4B-8314-5E01A02FBE7E}" type="pres">
      <dgm:prSet presAssocID="{FD539854-00B1-4ED0-A509-02DAADB9444A}" presName="parentText" presStyleLbl="node1" presStyleIdx="7" presStyleCnt="8">
        <dgm:presLayoutVars>
          <dgm:chMax val="0"/>
          <dgm:bulletEnabled val="1"/>
        </dgm:presLayoutVars>
      </dgm:prSet>
      <dgm:spPr/>
    </dgm:pt>
  </dgm:ptLst>
  <dgm:cxnLst>
    <dgm:cxn modelId="{973AA000-4A5E-4D3E-AF05-CB613BD6A6CC}" type="presOf" srcId="{D2DD0691-AAA9-4522-AA72-E38812036D4C}" destId="{3FB3BE16-FA6E-4C43-B181-3ACB1516E822}" srcOrd="0" destOrd="0" presId="urn:microsoft.com/office/officeart/2005/8/layout/vList2"/>
    <dgm:cxn modelId="{F104A609-C051-404B-95E7-234B5A37F504}" type="presOf" srcId="{D4B6BE6B-2B6F-4BB2-B521-7A40F5DB446A}" destId="{BDFB097C-4EB2-4B65-B4FD-179D99E36D16}" srcOrd="0" destOrd="0" presId="urn:microsoft.com/office/officeart/2005/8/layout/vList2"/>
    <dgm:cxn modelId="{67B18318-8A6D-4FA6-AC12-A19DF9862CA8}" type="presOf" srcId="{FA55F23B-B8BF-4FE3-8B6F-6697D7123892}" destId="{14117A28-28EC-4EAF-B50F-2B2733B523B0}" srcOrd="0" destOrd="0" presId="urn:microsoft.com/office/officeart/2005/8/layout/vList2"/>
    <dgm:cxn modelId="{F6AC2922-76E0-4917-98FF-8C4C2BAABA6D}" type="presOf" srcId="{41F75089-EE57-400C-BE70-D620F81D3FBB}" destId="{0912F95B-E6AD-41A9-89BE-8B1B9C330569}" srcOrd="0" destOrd="0" presId="urn:microsoft.com/office/officeart/2005/8/layout/vList2"/>
    <dgm:cxn modelId="{EDE9D45F-9384-4D3B-8B30-6936D9BEE5DF}" type="presOf" srcId="{4405CDC3-E15D-4ED6-96FC-985736D462FB}" destId="{083268FF-86AA-447E-BBFE-C799D0B2DBB6}" srcOrd="0" destOrd="0" presId="urn:microsoft.com/office/officeart/2005/8/layout/vList2"/>
    <dgm:cxn modelId="{5EE8B875-BB92-47BB-9810-71C189D33D99}" type="presOf" srcId="{FD539854-00B1-4ED0-A509-02DAADB9444A}" destId="{CBA67955-E18A-4C4B-8314-5E01A02FBE7E}" srcOrd="0" destOrd="0" presId="urn:microsoft.com/office/officeart/2005/8/layout/vList2"/>
    <dgm:cxn modelId="{19E4927B-169D-497B-99D3-1F299DEF8243}" type="presOf" srcId="{C21828DD-D89A-44C9-8DCD-9BEFA8818B38}" destId="{F0E6F2B3-9541-430C-BF6A-0EADDB7AC563}" srcOrd="0" destOrd="0" presId="urn:microsoft.com/office/officeart/2005/8/layout/vList2"/>
    <dgm:cxn modelId="{DF25E786-92BD-4869-923D-6F88CDE7CDCD}" srcId="{FA55F23B-B8BF-4FE3-8B6F-6697D7123892}" destId="{D2DD0691-AAA9-4522-AA72-E38812036D4C}" srcOrd="6" destOrd="0" parTransId="{567212A3-7526-45DA-9083-72EF9F79D986}" sibTransId="{4A955677-F3B3-42F7-9675-EB648F18157E}"/>
    <dgm:cxn modelId="{7C7CAB96-D60D-4DD2-AB2B-17D91C1DBFCE}" srcId="{FA55F23B-B8BF-4FE3-8B6F-6697D7123892}" destId="{C21828DD-D89A-44C9-8DCD-9BEFA8818B38}" srcOrd="2" destOrd="0" parTransId="{4D1ACD9A-E2E5-433B-974B-D19F66555A8B}" sibTransId="{6A9F1F5E-B9E4-46F9-BAD2-F117EB924CC7}"/>
    <dgm:cxn modelId="{13110098-C6ED-44BA-98C3-8AB7FC2D29C4}" srcId="{FA55F23B-B8BF-4FE3-8B6F-6697D7123892}" destId="{3E0B5B49-EC54-48D0-9D08-B8D0CCD7D5CA}" srcOrd="5" destOrd="0" parTransId="{D27C4DBE-1EC6-48C4-BAA0-0592A03DC089}" sibTransId="{22562F78-472A-466C-8809-9FCAFB309A22}"/>
    <dgm:cxn modelId="{E3DCD9A6-8675-4F61-A7F1-4B01E4596B2F}" srcId="{FA55F23B-B8BF-4FE3-8B6F-6697D7123892}" destId="{F743940B-4266-43BA-9B1E-93F63A5F31E2}" srcOrd="0" destOrd="0" parTransId="{3E0C4943-AA45-4AE7-A406-C7245E62775C}" sibTransId="{A4C7E4B5-628C-4C67-9BE0-5258C265A6F7}"/>
    <dgm:cxn modelId="{600371AE-4514-4299-AAFB-8EC1D5F2259A}" srcId="{FA55F23B-B8BF-4FE3-8B6F-6697D7123892}" destId="{FD539854-00B1-4ED0-A509-02DAADB9444A}" srcOrd="7" destOrd="0" parTransId="{B493BA00-9CA8-4DEC-AF61-B0C66B0B7C89}" sibTransId="{62A22397-EF2D-429B-AC96-A27271F985A1}"/>
    <dgm:cxn modelId="{DC0CA7E3-9B97-4FF3-A6DB-8FE7F856A600}" srcId="{FA55F23B-B8BF-4FE3-8B6F-6697D7123892}" destId="{D4B6BE6B-2B6F-4BB2-B521-7A40F5DB446A}" srcOrd="1" destOrd="0" parTransId="{65BC0BCD-0DD9-4E2A-B32E-D7B44ADBE993}" sibTransId="{B887D70B-D756-4586-90D5-748FB76A2218}"/>
    <dgm:cxn modelId="{F7A7D7EE-6909-414E-BA2C-815566E4FCF7}" srcId="{FA55F23B-B8BF-4FE3-8B6F-6697D7123892}" destId="{4405CDC3-E15D-4ED6-96FC-985736D462FB}" srcOrd="3" destOrd="0" parTransId="{BF3F3CBC-3679-495B-A1DF-386456B9094F}" sibTransId="{7BF636A6-B04F-4715-9D27-A5507EB181ED}"/>
    <dgm:cxn modelId="{3E4C6BF4-ACFF-4B6E-883B-796BD32E43DC}" type="presOf" srcId="{3E0B5B49-EC54-48D0-9D08-B8D0CCD7D5CA}" destId="{7307C333-FCD8-4151-A373-0620E8F6FF4A}" srcOrd="0" destOrd="0" presId="urn:microsoft.com/office/officeart/2005/8/layout/vList2"/>
    <dgm:cxn modelId="{3B85D5F5-36E0-48DD-9899-DF973F186109}" type="presOf" srcId="{F743940B-4266-43BA-9B1E-93F63A5F31E2}" destId="{5A413578-DD8D-4EA5-8BF8-3539FDC0B363}" srcOrd="0" destOrd="0" presId="urn:microsoft.com/office/officeart/2005/8/layout/vList2"/>
    <dgm:cxn modelId="{E4CE58FC-5604-4D2E-9B34-0938679CCD19}" srcId="{FA55F23B-B8BF-4FE3-8B6F-6697D7123892}" destId="{41F75089-EE57-400C-BE70-D620F81D3FBB}" srcOrd="4" destOrd="0" parTransId="{5D1E6E3C-7E6A-459D-ADA2-C6CB707D9E09}" sibTransId="{32160992-66C2-43DF-A5CF-7895C74F5F58}"/>
    <dgm:cxn modelId="{3BC4592C-B12B-44A7-BB29-1CF9A831751F}" type="presParOf" srcId="{14117A28-28EC-4EAF-B50F-2B2733B523B0}" destId="{5A413578-DD8D-4EA5-8BF8-3539FDC0B363}" srcOrd="0" destOrd="0" presId="urn:microsoft.com/office/officeart/2005/8/layout/vList2"/>
    <dgm:cxn modelId="{90681D59-CA79-41E3-8926-A4B46A6DA213}" type="presParOf" srcId="{14117A28-28EC-4EAF-B50F-2B2733B523B0}" destId="{82A234BA-8EC1-4B3E-A1F6-802947A18E1E}" srcOrd="1" destOrd="0" presId="urn:microsoft.com/office/officeart/2005/8/layout/vList2"/>
    <dgm:cxn modelId="{F5E11100-F09A-479B-8696-46D25EA68E0B}" type="presParOf" srcId="{14117A28-28EC-4EAF-B50F-2B2733B523B0}" destId="{BDFB097C-4EB2-4B65-B4FD-179D99E36D16}" srcOrd="2" destOrd="0" presId="urn:microsoft.com/office/officeart/2005/8/layout/vList2"/>
    <dgm:cxn modelId="{BC3FB793-6885-49CF-B195-BF596BD699C3}" type="presParOf" srcId="{14117A28-28EC-4EAF-B50F-2B2733B523B0}" destId="{DBFEFF06-95CB-4043-92AC-6B0CAD6E3BE5}" srcOrd="3" destOrd="0" presId="urn:microsoft.com/office/officeart/2005/8/layout/vList2"/>
    <dgm:cxn modelId="{74288981-36B3-4511-8A3F-0F2ABAF7DA29}" type="presParOf" srcId="{14117A28-28EC-4EAF-B50F-2B2733B523B0}" destId="{F0E6F2B3-9541-430C-BF6A-0EADDB7AC563}" srcOrd="4" destOrd="0" presId="urn:microsoft.com/office/officeart/2005/8/layout/vList2"/>
    <dgm:cxn modelId="{908086EE-6501-4EF8-BEC8-6632DAA1830B}" type="presParOf" srcId="{14117A28-28EC-4EAF-B50F-2B2733B523B0}" destId="{61F80F39-6405-46CD-B64B-FD6A9AA6328C}" srcOrd="5" destOrd="0" presId="urn:microsoft.com/office/officeart/2005/8/layout/vList2"/>
    <dgm:cxn modelId="{3F7DA337-8253-4124-9752-23481FB77C7D}" type="presParOf" srcId="{14117A28-28EC-4EAF-B50F-2B2733B523B0}" destId="{083268FF-86AA-447E-BBFE-C799D0B2DBB6}" srcOrd="6" destOrd="0" presId="urn:microsoft.com/office/officeart/2005/8/layout/vList2"/>
    <dgm:cxn modelId="{6798CD46-DB52-4A05-851E-C35D7F6F1991}" type="presParOf" srcId="{14117A28-28EC-4EAF-B50F-2B2733B523B0}" destId="{182664CC-4314-401B-9FC5-CCBF9B26ED2F}" srcOrd="7" destOrd="0" presId="urn:microsoft.com/office/officeart/2005/8/layout/vList2"/>
    <dgm:cxn modelId="{5BD3DE2F-F7AD-46E4-8891-D199863DC088}" type="presParOf" srcId="{14117A28-28EC-4EAF-B50F-2B2733B523B0}" destId="{0912F95B-E6AD-41A9-89BE-8B1B9C330569}" srcOrd="8" destOrd="0" presId="urn:microsoft.com/office/officeart/2005/8/layout/vList2"/>
    <dgm:cxn modelId="{CA9C290E-F169-4858-8103-F168C8265994}" type="presParOf" srcId="{14117A28-28EC-4EAF-B50F-2B2733B523B0}" destId="{5E19AF4A-7BB0-4322-BF48-F7AD99F6CD2E}" srcOrd="9" destOrd="0" presId="urn:microsoft.com/office/officeart/2005/8/layout/vList2"/>
    <dgm:cxn modelId="{6F53C9EC-94ED-4017-A534-15ED6E6F10CB}" type="presParOf" srcId="{14117A28-28EC-4EAF-B50F-2B2733B523B0}" destId="{7307C333-FCD8-4151-A373-0620E8F6FF4A}" srcOrd="10" destOrd="0" presId="urn:microsoft.com/office/officeart/2005/8/layout/vList2"/>
    <dgm:cxn modelId="{738AE363-2AA2-4DA6-AF65-B959AFD88DEB}" type="presParOf" srcId="{14117A28-28EC-4EAF-B50F-2B2733B523B0}" destId="{CCFAADCD-B4BB-48B4-9516-CAD45B78F185}" srcOrd="11" destOrd="0" presId="urn:microsoft.com/office/officeart/2005/8/layout/vList2"/>
    <dgm:cxn modelId="{E040326C-3824-49D8-B650-486176713B2F}" type="presParOf" srcId="{14117A28-28EC-4EAF-B50F-2B2733B523B0}" destId="{3FB3BE16-FA6E-4C43-B181-3ACB1516E822}" srcOrd="12" destOrd="0" presId="urn:microsoft.com/office/officeart/2005/8/layout/vList2"/>
    <dgm:cxn modelId="{D0478C48-0FAD-4273-A7F7-C4E5FFAF041F}" type="presParOf" srcId="{14117A28-28EC-4EAF-B50F-2B2733B523B0}" destId="{8C0A3510-B07D-4912-A573-FC47B3D8B9F5}" srcOrd="13" destOrd="0" presId="urn:microsoft.com/office/officeart/2005/8/layout/vList2"/>
    <dgm:cxn modelId="{A65F8DF7-B67F-4D96-A19C-ED11739DFD08}" type="presParOf" srcId="{14117A28-28EC-4EAF-B50F-2B2733B523B0}" destId="{CBA67955-E18A-4C4B-8314-5E01A02FBE7E}" srcOrd="1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8F15FD-C8B4-4A73-8149-93CAC617B60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7B962FE-CE81-4473-A769-6A67CFEC42A2}">
      <dgm:prSet/>
      <dgm:spPr/>
      <dgm:t>
        <a:bodyPr/>
        <a:lstStyle/>
        <a:p>
          <a:pPr>
            <a:lnSpc>
              <a:spcPct val="100000"/>
            </a:lnSpc>
          </a:pPr>
          <a:r>
            <a:rPr lang="en-IE" b="1" dirty="0"/>
            <a:t>Charities Act 2009</a:t>
          </a:r>
          <a:endParaRPr lang="en-US" b="1" dirty="0"/>
        </a:p>
      </dgm:t>
    </dgm:pt>
    <dgm:pt modelId="{CEE40408-FDCA-42A7-A526-7B468AE7C972}" type="parTrans" cxnId="{49B528A5-37B6-4922-AF13-8D614F44B1AA}">
      <dgm:prSet/>
      <dgm:spPr/>
      <dgm:t>
        <a:bodyPr/>
        <a:lstStyle/>
        <a:p>
          <a:endParaRPr lang="en-US"/>
        </a:p>
      </dgm:t>
    </dgm:pt>
    <dgm:pt modelId="{0A3AF67A-6696-4A4C-B0A8-7068E4EA329D}" type="sibTrans" cxnId="{49B528A5-37B6-4922-AF13-8D614F44B1AA}">
      <dgm:prSet/>
      <dgm:spPr/>
      <dgm:t>
        <a:bodyPr/>
        <a:lstStyle/>
        <a:p>
          <a:endParaRPr lang="en-US"/>
        </a:p>
      </dgm:t>
    </dgm:pt>
    <dgm:pt modelId="{EB218A9C-3B1C-4217-8F4E-4F42B6E29CFB}">
      <dgm:prSet/>
      <dgm:spPr/>
      <dgm:t>
        <a:bodyPr/>
        <a:lstStyle/>
        <a:p>
          <a:pPr>
            <a:lnSpc>
              <a:spcPct val="100000"/>
            </a:lnSpc>
          </a:pPr>
          <a:r>
            <a:rPr lang="en-IE" b="1" dirty="0"/>
            <a:t>All schools are registered charities</a:t>
          </a:r>
          <a:endParaRPr lang="en-US" b="1" dirty="0"/>
        </a:p>
      </dgm:t>
    </dgm:pt>
    <dgm:pt modelId="{7F70C1FF-BB65-4BB8-A86F-425B271955A2}" type="parTrans" cxnId="{D4DBDBA6-E8E8-4B81-BC45-CDA7F875DFAF}">
      <dgm:prSet/>
      <dgm:spPr/>
      <dgm:t>
        <a:bodyPr/>
        <a:lstStyle/>
        <a:p>
          <a:endParaRPr lang="en-US"/>
        </a:p>
      </dgm:t>
    </dgm:pt>
    <dgm:pt modelId="{9178B612-42F0-4D72-B551-709DB2AEDBAF}" type="sibTrans" cxnId="{D4DBDBA6-E8E8-4B81-BC45-CDA7F875DFAF}">
      <dgm:prSet/>
      <dgm:spPr/>
      <dgm:t>
        <a:bodyPr/>
        <a:lstStyle/>
        <a:p>
          <a:endParaRPr lang="en-US"/>
        </a:p>
      </dgm:t>
    </dgm:pt>
    <dgm:pt modelId="{67E67F2F-B793-44A5-A53D-0AA5FEC64038}">
      <dgm:prSet/>
      <dgm:spPr/>
      <dgm:t>
        <a:bodyPr/>
        <a:lstStyle/>
        <a:p>
          <a:pPr>
            <a:lnSpc>
              <a:spcPct val="100000"/>
            </a:lnSpc>
          </a:pPr>
          <a:r>
            <a:rPr lang="en-IE" b="1" dirty="0"/>
            <a:t>Registered Charity Number</a:t>
          </a:r>
          <a:endParaRPr lang="en-US" b="1" dirty="0"/>
        </a:p>
      </dgm:t>
    </dgm:pt>
    <dgm:pt modelId="{AB40DB87-0952-4093-95F7-5BE09FB2092D}" type="parTrans" cxnId="{69F2CDA4-5E60-4D11-978E-E427A77E40D9}">
      <dgm:prSet/>
      <dgm:spPr/>
      <dgm:t>
        <a:bodyPr/>
        <a:lstStyle/>
        <a:p>
          <a:endParaRPr lang="en-US"/>
        </a:p>
      </dgm:t>
    </dgm:pt>
    <dgm:pt modelId="{5F947B00-9C77-49D3-B433-581BE75A6631}" type="sibTrans" cxnId="{69F2CDA4-5E60-4D11-978E-E427A77E40D9}">
      <dgm:prSet/>
      <dgm:spPr/>
      <dgm:t>
        <a:bodyPr/>
        <a:lstStyle/>
        <a:p>
          <a:endParaRPr lang="en-US"/>
        </a:p>
      </dgm:t>
    </dgm:pt>
    <dgm:pt modelId="{B49C2F86-4A9D-4064-8A11-09A05AFAF705}">
      <dgm:prSet/>
      <dgm:spPr/>
      <dgm:t>
        <a:bodyPr/>
        <a:lstStyle/>
        <a:p>
          <a:pPr>
            <a:lnSpc>
              <a:spcPct val="100000"/>
            </a:lnSpc>
          </a:pPr>
          <a:r>
            <a:rPr lang="en-IE" b="1" dirty="0"/>
            <a:t>Fundraising</a:t>
          </a:r>
          <a:endParaRPr lang="en-US" b="1" dirty="0"/>
        </a:p>
      </dgm:t>
    </dgm:pt>
    <dgm:pt modelId="{8BDA8E27-E7BF-40E0-9276-DBEF4F8839A5}" type="parTrans" cxnId="{166C2079-2C59-4FC6-84BD-F54934E9497D}">
      <dgm:prSet/>
      <dgm:spPr/>
      <dgm:t>
        <a:bodyPr/>
        <a:lstStyle/>
        <a:p>
          <a:endParaRPr lang="en-US"/>
        </a:p>
      </dgm:t>
    </dgm:pt>
    <dgm:pt modelId="{8DCD86AB-E8A5-4911-A41A-5F41E2DCDFFC}" type="sibTrans" cxnId="{166C2079-2C59-4FC6-84BD-F54934E9497D}">
      <dgm:prSet/>
      <dgm:spPr/>
      <dgm:t>
        <a:bodyPr/>
        <a:lstStyle/>
        <a:p>
          <a:endParaRPr lang="en-US"/>
        </a:p>
      </dgm:t>
    </dgm:pt>
    <dgm:pt modelId="{41F7CFE0-7900-48A4-B0F0-3ED13E44236A}">
      <dgm:prSet/>
      <dgm:spPr/>
      <dgm:t>
        <a:bodyPr/>
        <a:lstStyle/>
        <a:p>
          <a:pPr>
            <a:lnSpc>
              <a:spcPct val="100000"/>
            </a:lnSpc>
          </a:pPr>
          <a:r>
            <a:rPr lang="en-IE" b="1" dirty="0"/>
            <a:t>Annual Return</a:t>
          </a:r>
          <a:endParaRPr lang="en-US" b="1" dirty="0"/>
        </a:p>
      </dgm:t>
    </dgm:pt>
    <dgm:pt modelId="{A63C9C0B-E620-441D-97B0-1EAB710C84BD}" type="parTrans" cxnId="{1FFE1A37-7DDE-4896-B7CE-7931759A6F6E}">
      <dgm:prSet/>
      <dgm:spPr/>
      <dgm:t>
        <a:bodyPr/>
        <a:lstStyle/>
        <a:p>
          <a:endParaRPr lang="en-US"/>
        </a:p>
      </dgm:t>
    </dgm:pt>
    <dgm:pt modelId="{DD727568-1C47-426B-9540-77F0B69F814D}" type="sibTrans" cxnId="{1FFE1A37-7DDE-4896-B7CE-7931759A6F6E}">
      <dgm:prSet/>
      <dgm:spPr/>
      <dgm:t>
        <a:bodyPr/>
        <a:lstStyle/>
        <a:p>
          <a:endParaRPr lang="en-US"/>
        </a:p>
      </dgm:t>
    </dgm:pt>
    <dgm:pt modelId="{4266CFE0-1ADF-4E0D-9F79-7752DFB99514}">
      <dgm:prSet/>
      <dgm:spPr/>
      <dgm:t>
        <a:bodyPr/>
        <a:lstStyle/>
        <a:p>
          <a:pPr>
            <a:lnSpc>
              <a:spcPct val="100000"/>
            </a:lnSpc>
          </a:pPr>
          <a:r>
            <a:rPr lang="en-IE" b="1"/>
            <a:t>Updating Board of Management Members details</a:t>
          </a:r>
          <a:endParaRPr lang="en-US"/>
        </a:p>
      </dgm:t>
    </dgm:pt>
    <dgm:pt modelId="{0FFDAE7E-F8AC-42D8-85E8-798EF32AB5BE}" type="parTrans" cxnId="{577211A4-068D-4E99-898B-38473B76BAE0}">
      <dgm:prSet/>
      <dgm:spPr/>
      <dgm:t>
        <a:bodyPr/>
        <a:lstStyle/>
        <a:p>
          <a:endParaRPr lang="en-US"/>
        </a:p>
      </dgm:t>
    </dgm:pt>
    <dgm:pt modelId="{8051CA49-3BA9-482B-A4C6-B2222EAF4576}" type="sibTrans" cxnId="{577211A4-068D-4E99-898B-38473B76BAE0}">
      <dgm:prSet/>
      <dgm:spPr/>
      <dgm:t>
        <a:bodyPr/>
        <a:lstStyle/>
        <a:p>
          <a:endParaRPr lang="en-US"/>
        </a:p>
      </dgm:t>
    </dgm:pt>
    <dgm:pt modelId="{364FAAF9-20D4-44A3-B5DB-0C02C85FF575}" type="pres">
      <dgm:prSet presAssocID="{1C8F15FD-C8B4-4A73-8149-93CAC617B60F}" presName="root" presStyleCnt="0">
        <dgm:presLayoutVars>
          <dgm:dir/>
          <dgm:resizeHandles val="exact"/>
        </dgm:presLayoutVars>
      </dgm:prSet>
      <dgm:spPr/>
    </dgm:pt>
    <dgm:pt modelId="{D3EB70BC-9DD1-40F7-9B7F-C385ED6AB717}" type="pres">
      <dgm:prSet presAssocID="{B7B962FE-CE81-4473-A769-6A67CFEC42A2}" presName="compNode" presStyleCnt="0"/>
      <dgm:spPr/>
    </dgm:pt>
    <dgm:pt modelId="{FB34EAAD-4ABA-48BD-B116-6B867B68EC8E}" type="pres">
      <dgm:prSet presAssocID="{B7B962FE-CE81-4473-A769-6A67CFEC42A2}" presName="bgRect" presStyleLbl="bgShp" presStyleIdx="0" presStyleCnt="6"/>
      <dgm:spPr/>
    </dgm:pt>
    <dgm:pt modelId="{DA5BF221-0C6F-4B8F-96E5-99AD2FA247E2}" type="pres">
      <dgm:prSet presAssocID="{B7B962FE-CE81-4473-A769-6A67CFEC42A2}"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avel"/>
        </a:ext>
      </dgm:extLst>
    </dgm:pt>
    <dgm:pt modelId="{B1836EB5-BD6A-444F-8061-E2E9674A9500}" type="pres">
      <dgm:prSet presAssocID="{B7B962FE-CE81-4473-A769-6A67CFEC42A2}" presName="spaceRect" presStyleCnt="0"/>
      <dgm:spPr/>
    </dgm:pt>
    <dgm:pt modelId="{990B7572-8953-443A-A246-52E25B66BB6F}" type="pres">
      <dgm:prSet presAssocID="{B7B962FE-CE81-4473-A769-6A67CFEC42A2}" presName="parTx" presStyleLbl="revTx" presStyleIdx="0" presStyleCnt="6">
        <dgm:presLayoutVars>
          <dgm:chMax val="0"/>
          <dgm:chPref val="0"/>
        </dgm:presLayoutVars>
      </dgm:prSet>
      <dgm:spPr/>
    </dgm:pt>
    <dgm:pt modelId="{B2C44958-2E90-469A-8160-6060DFC20E45}" type="pres">
      <dgm:prSet presAssocID="{0A3AF67A-6696-4A4C-B0A8-7068E4EA329D}" presName="sibTrans" presStyleCnt="0"/>
      <dgm:spPr/>
    </dgm:pt>
    <dgm:pt modelId="{3604359D-5332-44F2-8FEA-1E5437E95E1D}" type="pres">
      <dgm:prSet presAssocID="{EB218A9C-3B1C-4217-8F4E-4F42B6E29CFB}" presName="compNode" presStyleCnt="0"/>
      <dgm:spPr/>
    </dgm:pt>
    <dgm:pt modelId="{28C60498-FCE0-4788-B01D-47F376FCFBE2}" type="pres">
      <dgm:prSet presAssocID="{EB218A9C-3B1C-4217-8F4E-4F42B6E29CFB}" presName="bgRect" presStyleLbl="bgShp" presStyleIdx="1" presStyleCnt="6"/>
      <dgm:spPr/>
    </dgm:pt>
    <dgm:pt modelId="{ED9F6BFC-CB6D-45AC-B0D6-CAB78CF39F3A}" type="pres">
      <dgm:prSet presAssocID="{EB218A9C-3B1C-4217-8F4E-4F42B6E29CFB}"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hoolhouse"/>
        </a:ext>
      </dgm:extLst>
    </dgm:pt>
    <dgm:pt modelId="{CA8916A1-BC52-4466-A685-8EB3C0C4E388}" type="pres">
      <dgm:prSet presAssocID="{EB218A9C-3B1C-4217-8F4E-4F42B6E29CFB}" presName="spaceRect" presStyleCnt="0"/>
      <dgm:spPr/>
    </dgm:pt>
    <dgm:pt modelId="{C646BB08-47F8-49DF-92E1-246AA3DCACCD}" type="pres">
      <dgm:prSet presAssocID="{EB218A9C-3B1C-4217-8F4E-4F42B6E29CFB}" presName="parTx" presStyleLbl="revTx" presStyleIdx="1" presStyleCnt="6">
        <dgm:presLayoutVars>
          <dgm:chMax val="0"/>
          <dgm:chPref val="0"/>
        </dgm:presLayoutVars>
      </dgm:prSet>
      <dgm:spPr/>
    </dgm:pt>
    <dgm:pt modelId="{566D3DC1-9C9C-4855-8E8C-2CA5B5849A21}" type="pres">
      <dgm:prSet presAssocID="{9178B612-42F0-4D72-B551-709DB2AEDBAF}" presName="sibTrans" presStyleCnt="0"/>
      <dgm:spPr/>
    </dgm:pt>
    <dgm:pt modelId="{56123A20-42FA-434B-A93A-F7600D40B668}" type="pres">
      <dgm:prSet presAssocID="{67E67F2F-B793-44A5-A53D-0AA5FEC64038}" presName="compNode" presStyleCnt="0"/>
      <dgm:spPr/>
    </dgm:pt>
    <dgm:pt modelId="{C2DBFBC1-3F39-4937-856B-823CD0F73B97}" type="pres">
      <dgm:prSet presAssocID="{67E67F2F-B793-44A5-A53D-0AA5FEC64038}" presName="bgRect" presStyleLbl="bgShp" presStyleIdx="2" presStyleCnt="6"/>
      <dgm:spPr/>
    </dgm:pt>
    <dgm:pt modelId="{995C0928-3B07-4219-AABF-789430FC4EF7}" type="pres">
      <dgm:prSet presAssocID="{67E67F2F-B793-44A5-A53D-0AA5FEC64038}"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ouse"/>
        </a:ext>
      </dgm:extLst>
    </dgm:pt>
    <dgm:pt modelId="{8ABFFF21-B17F-4977-BC99-AE5AA730B382}" type="pres">
      <dgm:prSet presAssocID="{67E67F2F-B793-44A5-A53D-0AA5FEC64038}" presName="spaceRect" presStyleCnt="0"/>
      <dgm:spPr/>
    </dgm:pt>
    <dgm:pt modelId="{837FE1A4-C294-4DDE-AE38-882CF3687E2A}" type="pres">
      <dgm:prSet presAssocID="{67E67F2F-B793-44A5-A53D-0AA5FEC64038}" presName="parTx" presStyleLbl="revTx" presStyleIdx="2" presStyleCnt="6">
        <dgm:presLayoutVars>
          <dgm:chMax val="0"/>
          <dgm:chPref val="0"/>
        </dgm:presLayoutVars>
      </dgm:prSet>
      <dgm:spPr/>
    </dgm:pt>
    <dgm:pt modelId="{08996774-546D-4024-96C1-64F8E84DAB24}" type="pres">
      <dgm:prSet presAssocID="{5F947B00-9C77-49D3-B433-581BE75A6631}" presName="sibTrans" presStyleCnt="0"/>
      <dgm:spPr/>
    </dgm:pt>
    <dgm:pt modelId="{395275D8-0D7C-474E-995C-4CE1EF8B5904}" type="pres">
      <dgm:prSet presAssocID="{B49C2F86-4A9D-4064-8A11-09A05AFAF705}" presName="compNode" presStyleCnt="0"/>
      <dgm:spPr/>
    </dgm:pt>
    <dgm:pt modelId="{FADEF430-B27F-4314-9CB6-78BD75890CE4}" type="pres">
      <dgm:prSet presAssocID="{B49C2F86-4A9D-4064-8A11-09A05AFAF705}" presName="bgRect" presStyleLbl="bgShp" presStyleIdx="3" presStyleCnt="6"/>
      <dgm:spPr/>
    </dgm:pt>
    <dgm:pt modelId="{CFD2DB78-E368-49D0-AE01-61C288B659BD}" type="pres">
      <dgm:prSet presAssocID="{B49C2F86-4A9D-4064-8A11-09A05AFAF70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oney"/>
        </a:ext>
      </dgm:extLst>
    </dgm:pt>
    <dgm:pt modelId="{8613EC90-D6AF-4A3F-90F9-8DEC9D05D1A0}" type="pres">
      <dgm:prSet presAssocID="{B49C2F86-4A9D-4064-8A11-09A05AFAF705}" presName="spaceRect" presStyleCnt="0"/>
      <dgm:spPr/>
    </dgm:pt>
    <dgm:pt modelId="{9D961886-2607-4E18-B798-AC73CB38DAEB}" type="pres">
      <dgm:prSet presAssocID="{B49C2F86-4A9D-4064-8A11-09A05AFAF705}" presName="parTx" presStyleLbl="revTx" presStyleIdx="3" presStyleCnt="6">
        <dgm:presLayoutVars>
          <dgm:chMax val="0"/>
          <dgm:chPref val="0"/>
        </dgm:presLayoutVars>
      </dgm:prSet>
      <dgm:spPr/>
    </dgm:pt>
    <dgm:pt modelId="{624B1FB8-2221-49D5-9C38-0B29E7291029}" type="pres">
      <dgm:prSet presAssocID="{8DCD86AB-E8A5-4911-A41A-5F41E2DCDFFC}" presName="sibTrans" presStyleCnt="0"/>
      <dgm:spPr/>
    </dgm:pt>
    <dgm:pt modelId="{AB5ABC80-82D9-49F9-A995-C1142DCB39BB}" type="pres">
      <dgm:prSet presAssocID="{41F7CFE0-7900-48A4-B0F0-3ED13E44236A}" presName="compNode" presStyleCnt="0"/>
      <dgm:spPr/>
    </dgm:pt>
    <dgm:pt modelId="{1D137DCE-EF2B-4D2D-9C8C-7901CA1F0194}" type="pres">
      <dgm:prSet presAssocID="{41F7CFE0-7900-48A4-B0F0-3ED13E44236A}" presName="bgRect" presStyleLbl="bgShp" presStyleIdx="4" presStyleCnt="6"/>
      <dgm:spPr/>
    </dgm:pt>
    <dgm:pt modelId="{6CF56A8F-4F38-48EE-950E-F8CFDF44956C}" type="pres">
      <dgm:prSet presAssocID="{41F7CFE0-7900-48A4-B0F0-3ED13E44236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Upward trend"/>
        </a:ext>
      </dgm:extLst>
    </dgm:pt>
    <dgm:pt modelId="{63566B51-6032-4D32-B2FB-51931D06C2C4}" type="pres">
      <dgm:prSet presAssocID="{41F7CFE0-7900-48A4-B0F0-3ED13E44236A}" presName="spaceRect" presStyleCnt="0"/>
      <dgm:spPr/>
    </dgm:pt>
    <dgm:pt modelId="{7059184F-E036-4E34-A2FE-7B44FD3A7944}" type="pres">
      <dgm:prSet presAssocID="{41F7CFE0-7900-48A4-B0F0-3ED13E44236A}" presName="parTx" presStyleLbl="revTx" presStyleIdx="4" presStyleCnt="6">
        <dgm:presLayoutVars>
          <dgm:chMax val="0"/>
          <dgm:chPref val="0"/>
        </dgm:presLayoutVars>
      </dgm:prSet>
      <dgm:spPr/>
    </dgm:pt>
    <dgm:pt modelId="{2323735A-E125-4C0B-AE37-9E8989002B6C}" type="pres">
      <dgm:prSet presAssocID="{DD727568-1C47-426B-9540-77F0B69F814D}" presName="sibTrans" presStyleCnt="0"/>
      <dgm:spPr/>
    </dgm:pt>
    <dgm:pt modelId="{7F4C806F-FF4B-4D16-B66A-87EC96667423}" type="pres">
      <dgm:prSet presAssocID="{4266CFE0-1ADF-4E0D-9F79-7752DFB99514}" presName="compNode" presStyleCnt="0"/>
      <dgm:spPr/>
    </dgm:pt>
    <dgm:pt modelId="{3DF9B8C4-A50B-447A-BD63-5CF722E33AD7}" type="pres">
      <dgm:prSet presAssocID="{4266CFE0-1ADF-4E0D-9F79-7752DFB99514}" presName="bgRect" presStyleLbl="bgShp" presStyleIdx="5" presStyleCnt="6"/>
      <dgm:spPr/>
    </dgm:pt>
    <dgm:pt modelId="{E7B45D50-2105-4140-82A0-76B4FCF16030}" type="pres">
      <dgm:prSet presAssocID="{4266CFE0-1ADF-4E0D-9F79-7752DFB99514}"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Users"/>
        </a:ext>
      </dgm:extLst>
    </dgm:pt>
    <dgm:pt modelId="{EEACA489-7921-433A-85D8-F1E97F55B9AC}" type="pres">
      <dgm:prSet presAssocID="{4266CFE0-1ADF-4E0D-9F79-7752DFB99514}" presName="spaceRect" presStyleCnt="0"/>
      <dgm:spPr/>
    </dgm:pt>
    <dgm:pt modelId="{201CD69E-84E8-4276-BB5B-AE1C68E1474F}" type="pres">
      <dgm:prSet presAssocID="{4266CFE0-1ADF-4E0D-9F79-7752DFB99514}" presName="parTx" presStyleLbl="revTx" presStyleIdx="5" presStyleCnt="6">
        <dgm:presLayoutVars>
          <dgm:chMax val="0"/>
          <dgm:chPref val="0"/>
        </dgm:presLayoutVars>
      </dgm:prSet>
      <dgm:spPr/>
    </dgm:pt>
  </dgm:ptLst>
  <dgm:cxnLst>
    <dgm:cxn modelId="{1FFE1A37-7DDE-4896-B7CE-7931759A6F6E}" srcId="{1C8F15FD-C8B4-4A73-8149-93CAC617B60F}" destId="{41F7CFE0-7900-48A4-B0F0-3ED13E44236A}" srcOrd="4" destOrd="0" parTransId="{A63C9C0B-E620-441D-97B0-1EAB710C84BD}" sibTransId="{DD727568-1C47-426B-9540-77F0B69F814D}"/>
    <dgm:cxn modelId="{DFCC2339-F87F-4597-AEAF-ACB4508F02DC}" type="presOf" srcId="{EB218A9C-3B1C-4217-8F4E-4F42B6E29CFB}" destId="{C646BB08-47F8-49DF-92E1-246AA3DCACCD}" srcOrd="0" destOrd="0" presId="urn:microsoft.com/office/officeart/2018/2/layout/IconVerticalSolidList"/>
    <dgm:cxn modelId="{CCD6ED5D-C5D7-4043-89C0-67C9E8277D52}" type="presOf" srcId="{4266CFE0-1ADF-4E0D-9F79-7752DFB99514}" destId="{201CD69E-84E8-4276-BB5B-AE1C68E1474F}" srcOrd="0" destOrd="0" presId="urn:microsoft.com/office/officeart/2018/2/layout/IconVerticalSolidList"/>
    <dgm:cxn modelId="{5771B360-C4BF-4C5A-97CD-C6A601767F6C}" type="presOf" srcId="{41F7CFE0-7900-48A4-B0F0-3ED13E44236A}" destId="{7059184F-E036-4E34-A2FE-7B44FD3A7944}" srcOrd="0" destOrd="0" presId="urn:microsoft.com/office/officeart/2018/2/layout/IconVerticalSolidList"/>
    <dgm:cxn modelId="{6044BF54-7F6F-49C2-B0C9-D3AB0C9675B2}" type="presOf" srcId="{B49C2F86-4A9D-4064-8A11-09A05AFAF705}" destId="{9D961886-2607-4E18-B798-AC73CB38DAEB}" srcOrd="0" destOrd="0" presId="urn:microsoft.com/office/officeart/2018/2/layout/IconVerticalSolidList"/>
    <dgm:cxn modelId="{166C2079-2C59-4FC6-84BD-F54934E9497D}" srcId="{1C8F15FD-C8B4-4A73-8149-93CAC617B60F}" destId="{B49C2F86-4A9D-4064-8A11-09A05AFAF705}" srcOrd="3" destOrd="0" parTransId="{8BDA8E27-E7BF-40E0-9276-DBEF4F8839A5}" sibTransId="{8DCD86AB-E8A5-4911-A41A-5F41E2DCDFFC}"/>
    <dgm:cxn modelId="{86A9F395-40EC-4324-8E9C-BE1E789E69BF}" type="presOf" srcId="{1C8F15FD-C8B4-4A73-8149-93CAC617B60F}" destId="{364FAAF9-20D4-44A3-B5DB-0C02C85FF575}" srcOrd="0" destOrd="0" presId="urn:microsoft.com/office/officeart/2018/2/layout/IconVerticalSolidList"/>
    <dgm:cxn modelId="{577211A4-068D-4E99-898B-38473B76BAE0}" srcId="{1C8F15FD-C8B4-4A73-8149-93CAC617B60F}" destId="{4266CFE0-1ADF-4E0D-9F79-7752DFB99514}" srcOrd="5" destOrd="0" parTransId="{0FFDAE7E-F8AC-42D8-85E8-798EF32AB5BE}" sibTransId="{8051CA49-3BA9-482B-A4C6-B2222EAF4576}"/>
    <dgm:cxn modelId="{69F2CDA4-5E60-4D11-978E-E427A77E40D9}" srcId="{1C8F15FD-C8B4-4A73-8149-93CAC617B60F}" destId="{67E67F2F-B793-44A5-A53D-0AA5FEC64038}" srcOrd="2" destOrd="0" parTransId="{AB40DB87-0952-4093-95F7-5BE09FB2092D}" sibTransId="{5F947B00-9C77-49D3-B433-581BE75A6631}"/>
    <dgm:cxn modelId="{49B528A5-37B6-4922-AF13-8D614F44B1AA}" srcId="{1C8F15FD-C8B4-4A73-8149-93CAC617B60F}" destId="{B7B962FE-CE81-4473-A769-6A67CFEC42A2}" srcOrd="0" destOrd="0" parTransId="{CEE40408-FDCA-42A7-A526-7B468AE7C972}" sibTransId="{0A3AF67A-6696-4A4C-B0A8-7068E4EA329D}"/>
    <dgm:cxn modelId="{D4DBDBA6-E8E8-4B81-BC45-CDA7F875DFAF}" srcId="{1C8F15FD-C8B4-4A73-8149-93CAC617B60F}" destId="{EB218A9C-3B1C-4217-8F4E-4F42B6E29CFB}" srcOrd="1" destOrd="0" parTransId="{7F70C1FF-BB65-4BB8-A86F-425B271955A2}" sibTransId="{9178B612-42F0-4D72-B551-709DB2AEDBAF}"/>
    <dgm:cxn modelId="{F8C97BDB-6905-4618-8632-AD5A380D6B4B}" type="presOf" srcId="{67E67F2F-B793-44A5-A53D-0AA5FEC64038}" destId="{837FE1A4-C294-4DDE-AE38-882CF3687E2A}" srcOrd="0" destOrd="0" presId="urn:microsoft.com/office/officeart/2018/2/layout/IconVerticalSolidList"/>
    <dgm:cxn modelId="{BAF44EE9-1D02-4BB8-BC5C-73C3FBFCAB30}" type="presOf" srcId="{B7B962FE-CE81-4473-A769-6A67CFEC42A2}" destId="{990B7572-8953-443A-A246-52E25B66BB6F}" srcOrd="0" destOrd="0" presId="urn:microsoft.com/office/officeart/2018/2/layout/IconVerticalSolidList"/>
    <dgm:cxn modelId="{8658003A-FFF9-441B-98E0-CF2F13ACDEC4}" type="presParOf" srcId="{364FAAF9-20D4-44A3-B5DB-0C02C85FF575}" destId="{D3EB70BC-9DD1-40F7-9B7F-C385ED6AB717}" srcOrd="0" destOrd="0" presId="urn:microsoft.com/office/officeart/2018/2/layout/IconVerticalSolidList"/>
    <dgm:cxn modelId="{A1B561AD-CE60-4A33-880D-F43D4DAE00EF}" type="presParOf" srcId="{D3EB70BC-9DD1-40F7-9B7F-C385ED6AB717}" destId="{FB34EAAD-4ABA-48BD-B116-6B867B68EC8E}" srcOrd="0" destOrd="0" presId="urn:microsoft.com/office/officeart/2018/2/layout/IconVerticalSolidList"/>
    <dgm:cxn modelId="{EA275F43-2C20-4621-95F1-3374E0753B65}" type="presParOf" srcId="{D3EB70BC-9DD1-40F7-9B7F-C385ED6AB717}" destId="{DA5BF221-0C6F-4B8F-96E5-99AD2FA247E2}" srcOrd="1" destOrd="0" presId="urn:microsoft.com/office/officeart/2018/2/layout/IconVerticalSolidList"/>
    <dgm:cxn modelId="{4CE01B1B-8B5D-47B0-8EA5-FDD3C252BF7F}" type="presParOf" srcId="{D3EB70BC-9DD1-40F7-9B7F-C385ED6AB717}" destId="{B1836EB5-BD6A-444F-8061-E2E9674A9500}" srcOrd="2" destOrd="0" presId="urn:microsoft.com/office/officeart/2018/2/layout/IconVerticalSolidList"/>
    <dgm:cxn modelId="{BCE5A4CF-9E2A-4D39-B071-CD87157A148C}" type="presParOf" srcId="{D3EB70BC-9DD1-40F7-9B7F-C385ED6AB717}" destId="{990B7572-8953-443A-A246-52E25B66BB6F}" srcOrd="3" destOrd="0" presId="urn:microsoft.com/office/officeart/2018/2/layout/IconVerticalSolidList"/>
    <dgm:cxn modelId="{99F587D9-D38D-42B0-A59B-B9AC09815105}" type="presParOf" srcId="{364FAAF9-20D4-44A3-B5DB-0C02C85FF575}" destId="{B2C44958-2E90-469A-8160-6060DFC20E45}" srcOrd="1" destOrd="0" presId="urn:microsoft.com/office/officeart/2018/2/layout/IconVerticalSolidList"/>
    <dgm:cxn modelId="{3B5F88B2-028A-4B33-8C15-A13589526675}" type="presParOf" srcId="{364FAAF9-20D4-44A3-B5DB-0C02C85FF575}" destId="{3604359D-5332-44F2-8FEA-1E5437E95E1D}" srcOrd="2" destOrd="0" presId="urn:microsoft.com/office/officeart/2018/2/layout/IconVerticalSolidList"/>
    <dgm:cxn modelId="{BA324CDA-8785-4B97-AE79-7A25E0FD478E}" type="presParOf" srcId="{3604359D-5332-44F2-8FEA-1E5437E95E1D}" destId="{28C60498-FCE0-4788-B01D-47F376FCFBE2}" srcOrd="0" destOrd="0" presId="urn:microsoft.com/office/officeart/2018/2/layout/IconVerticalSolidList"/>
    <dgm:cxn modelId="{E9070C8C-602F-47B8-880D-274107557EE6}" type="presParOf" srcId="{3604359D-5332-44F2-8FEA-1E5437E95E1D}" destId="{ED9F6BFC-CB6D-45AC-B0D6-CAB78CF39F3A}" srcOrd="1" destOrd="0" presId="urn:microsoft.com/office/officeart/2018/2/layout/IconVerticalSolidList"/>
    <dgm:cxn modelId="{7191F1FB-A930-413B-A5FC-73E15BF724DD}" type="presParOf" srcId="{3604359D-5332-44F2-8FEA-1E5437E95E1D}" destId="{CA8916A1-BC52-4466-A685-8EB3C0C4E388}" srcOrd="2" destOrd="0" presId="urn:microsoft.com/office/officeart/2018/2/layout/IconVerticalSolidList"/>
    <dgm:cxn modelId="{C882BFA1-482E-4280-A299-58DA2BD7C937}" type="presParOf" srcId="{3604359D-5332-44F2-8FEA-1E5437E95E1D}" destId="{C646BB08-47F8-49DF-92E1-246AA3DCACCD}" srcOrd="3" destOrd="0" presId="urn:microsoft.com/office/officeart/2018/2/layout/IconVerticalSolidList"/>
    <dgm:cxn modelId="{82BAAF4B-401B-4713-A581-E5601F0E1EDB}" type="presParOf" srcId="{364FAAF9-20D4-44A3-B5DB-0C02C85FF575}" destId="{566D3DC1-9C9C-4855-8E8C-2CA5B5849A21}" srcOrd="3" destOrd="0" presId="urn:microsoft.com/office/officeart/2018/2/layout/IconVerticalSolidList"/>
    <dgm:cxn modelId="{B4A28EFD-9660-4FB3-9821-D0350F9C2F4F}" type="presParOf" srcId="{364FAAF9-20D4-44A3-B5DB-0C02C85FF575}" destId="{56123A20-42FA-434B-A93A-F7600D40B668}" srcOrd="4" destOrd="0" presId="urn:microsoft.com/office/officeart/2018/2/layout/IconVerticalSolidList"/>
    <dgm:cxn modelId="{F4F0EDCE-1E92-46B2-BCDB-41C3A5CA9246}" type="presParOf" srcId="{56123A20-42FA-434B-A93A-F7600D40B668}" destId="{C2DBFBC1-3F39-4937-856B-823CD0F73B97}" srcOrd="0" destOrd="0" presId="urn:microsoft.com/office/officeart/2018/2/layout/IconVerticalSolidList"/>
    <dgm:cxn modelId="{E54D7B0C-3B39-490C-9D8E-1F762B5A4411}" type="presParOf" srcId="{56123A20-42FA-434B-A93A-F7600D40B668}" destId="{995C0928-3B07-4219-AABF-789430FC4EF7}" srcOrd="1" destOrd="0" presId="urn:microsoft.com/office/officeart/2018/2/layout/IconVerticalSolidList"/>
    <dgm:cxn modelId="{B1D33803-4256-43E6-A204-59870581E11D}" type="presParOf" srcId="{56123A20-42FA-434B-A93A-F7600D40B668}" destId="{8ABFFF21-B17F-4977-BC99-AE5AA730B382}" srcOrd="2" destOrd="0" presId="urn:microsoft.com/office/officeart/2018/2/layout/IconVerticalSolidList"/>
    <dgm:cxn modelId="{EDEE6765-0677-49CC-AC1E-92675A5D82BF}" type="presParOf" srcId="{56123A20-42FA-434B-A93A-F7600D40B668}" destId="{837FE1A4-C294-4DDE-AE38-882CF3687E2A}" srcOrd="3" destOrd="0" presId="urn:microsoft.com/office/officeart/2018/2/layout/IconVerticalSolidList"/>
    <dgm:cxn modelId="{158D3602-8B0F-4D49-B9D8-A7831ECAFDD8}" type="presParOf" srcId="{364FAAF9-20D4-44A3-B5DB-0C02C85FF575}" destId="{08996774-546D-4024-96C1-64F8E84DAB24}" srcOrd="5" destOrd="0" presId="urn:microsoft.com/office/officeart/2018/2/layout/IconVerticalSolidList"/>
    <dgm:cxn modelId="{74E3BB1B-BCCA-4F94-ABC3-1B5B4594589A}" type="presParOf" srcId="{364FAAF9-20D4-44A3-B5DB-0C02C85FF575}" destId="{395275D8-0D7C-474E-995C-4CE1EF8B5904}" srcOrd="6" destOrd="0" presId="urn:microsoft.com/office/officeart/2018/2/layout/IconVerticalSolidList"/>
    <dgm:cxn modelId="{3B720926-2A9D-429F-9508-3DD818C1A365}" type="presParOf" srcId="{395275D8-0D7C-474E-995C-4CE1EF8B5904}" destId="{FADEF430-B27F-4314-9CB6-78BD75890CE4}" srcOrd="0" destOrd="0" presId="urn:microsoft.com/office/officeart/2018/2/layout/IconVerticalSolidList"/>
    <dgm:cxn modelId="{2120DA3D-9BDE-45AC-9EB8-A030CF88B8E7}" type="presParOf" srcId="{395275D8-0D7C-474E-995C-4CE1EF8B5904}" destId="{CFD2DB78-E368-49D0-AE01-61C288B659BD}" srcOrd="1" destOrd="0" presId="urn:microsoft.com/office/officeart/2018/2/layout/IconVerticalSolidList"/>
    <dgm:cxn modelId="{FF757BF8-0951-40E7-80AD-627A022BBD7D}" type="presParOf" srcId="{395275D8-0D7C-474E-995C-4CE1EF8B5904}" destId="{8613EC90-D6AF-4A3F-90F9-8DEC9D05D1A0}" srcOrd="2" destOrd="0" presId="urn:microsoft.com/office/officeart/2018/2/layout/IconVerticalSolidList"/>
    <dgm:cxn modelId="{9FCE5BEF-90DA-4280-AB78-0FEC52FEDB56}" type="presParOf" srcId="{395275D8-0D7C-474E-995C-4CE1EF8B5904}" destId="{9D961886-2607-4E18-B798-AC73CB38DAEB}" srcOrd="3" destOrd="0" presId="urn:microsoft.com/office/officeart/2018/2/layout/IconVerticalSolidList"/>
    <dgm:cxn modelId="{DCC29BBE-B2BC-4017-8ADA-FBF8FFB9B9AB}" type="presParOf" srcId="{364FAAF9-20D4-44A3-B5DB-0C02C85FF575}" destId="{624B1FB8-2221-49D5-9C38-0B29E7291029}" srcOrd="7" destOrd="0" presId="urn:microsoft.com/office/officeart/2018/2/layout/IconVerticalSolidList"/>
    <dgm:cxn modelId="{60E73BF7-EB75-41FD-8424-DFBA20B24691}" type="presParOf" srcId="{364FAAF9-20D4-44A3-B5DB-0C02C85FF575}" destId="{AB5ABC80-82D9-49F9-A995-C1142DCB39BB}" srcOrd="8" destOrd="0" presId="urn:microsoft.com/office/officeart/2018/2/layout/IconVerticalSolidList"/>
    <dgm:cxn modelId="{C3416A43-314C-41C6-A82D-1E90902E3FBD}" type="presParOf" srcId="{AB5ABC80-82D9-49F9-A995-C1142DCB39BB}" destId="{1D137DCE-EF2B-4D2D-9C8C-7901CA1F0194}" srcOrd="0" destOrd="0" presId="urn:microsoft.com/office/officeart/2018/2/layout/IconVerticalSolidList"/>
    <dgm:cxn modelId="{873BEC05-0678-4EFF-8231-B698B66AA41F}" type="presParOf" srcId="{AB5ABC80-82D9-49F9-A995-C1142DCB39BB}" destId="{6CF56A8F-4F38-48EE-950E-F8CFDF44956C}" srcOrd="1" destOrd="0" presId="urn:microsoft.com/office/officeart/2018/2/layout/IconVerticalSolidList"/>
    <dgm:cxn modelId="{DFD33E5C-DB75-493A-8491-A05967957F42}" type="presParOf" srcId="{AB5ABC80-82D9-49F9-A995-C1142DCB39BB}" destId="{63566B51-6032-4D32-B2FB-51931D06C2C4}" srcOrd="2" destOrd="0" presId="urn:microsoft.com/office/officeart/2018/2/layout/IconVerticalSolidList"/>
    <dgm:cxn modelId="{14B369EA-2F80-41D9-ABB6-8AF596D7E40C}" type="presParOf" srcId="{AB5ABC80-82D9-49F9-A995-C1142DCB39BB}" destId="{7059184F-E036-4E34-A2FE-7B44FD3A7944}" srcOrd="3" destOrd="0" presId="urn:microsoft.com/office/officeart/2018/2/layout/IconVerticalSolidList"/>
    <dgm:cxn modelId="{43880FC8-D20D-40C2-8310-186912A804FA}" type="presParOf" srcId="{364FAAF9-20D4-44A3-B5DB-0C02C85FF575}" destId="{2323735A-E125-4C0B-AE37-9E8989002B6C}" srcOrd="9" destOrd="0" presId="urn:microsoft.com/office/officeart/2018/2/layout/IconVerticalSolidList"/>
    <dgm:cxn modelId="{D749FA57-F9D2-474C-B395-163EC9962DDD}" type="presParOf" srcId="{364FAAF9-20D4-44A3-B5DB-0C02C85FF575}" destId="{7F4C806F-FF4B-4D16-B66A-87EC96667423}" srcOrd="10" destOrd="0" presId="urn:microsoft.com/office/officeart/2018/2/layout/IconVerticalSolidList"/>
    <dgm:cxn modelId="{F5FABFF0-E162-48CC-B421-F0EF7F3498F5}" type="presParOf" srcId="{7F4C806F-FF4B-4D16-B66A-87EC96667423}" destId="{3DF9B8C4-A50B-447A-BD63-5CF722E33AD7}" srcOrd="0" destOrd="0" presId="urn:microsoft.com/office/officeart/2018/2/layout/IconVerticalSolidList"/>
    <dgm:cxn modelId="{D1E0AD93-DD44-44CC-BE72-3664963CA145}" type="presParOf" srcId="{7F4C806F-FF4B-4D16-B66A-87EC96667423}" destId="{E7B45D50-2105-4140-82A0-76B4FCF16030}" srcOrd="1" destOrd="0" presId="urn:microsoft.com/office/officeart/2018/2/layout/IconVerticalSolidList"/>
    <dgm:cxn modelId="{992E3323-2DBB-4230-9B2A-C03A16B3EC66}" type="presParOf" srcId="{7F4C806F-FF4B-4D16-B66A-87EC96667423}" destId="{EEACA489-7921-433A-85D8-F1E97F55B9AC}" srcOrd="2" destOrd="0" presId="urn:microsoft.com/office/officeart/2018/2/layout/IconVerticalSolidList"/>
    <dgm:cxn modelId="{2BA885BD-0F78-4E45-A9B3-623F3549C864}" type="presParOf" srcId="{7F4C806F-FF4B-4D16-B66A-87EC96667423}" destId="{201CD69E-84E8-4276-BB5B-AE1C68E1474F}"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FC5868-9B3E-4285-8CF2-CA773C3E735E}" type="doc">
      <dgm:prSet loTypeId="urn:microsoft.com/office/officeart/2005/8/layout/default" loCatId="list" qsTypeId="urn:microsoft.com/office/officeart/2005/8/quickstyle/3d1" qsCatId="3D" csTypeId="urn:microsoft.com/office/officeart/2005/8/colors/accent1_3" csCatId="accent1" phldr="1"/>
      <dgm:spPr/>
      <dgm:t>
        <a:bodyPr/>
        <a:lstStyle/>
        <a:p>
          <a:endParaRPr lang="en-US"/>
        </a:p>
      </dgm:t>
    </dgm:pt>
    <dgm:pt modelId="{B1898C17-94C2-4481-A49A-A355F6279455}">
      <dgm:prSet/>
      <dgm:spPr/>
      <dgm:t>
        <a:bodyPr/>
        <a:lstStyle/>
        <a:p>
          <a:r>
            <a:rPr lang="en-IE" dirty="0"/>
            <a:t>It is critical that schools carry out all fundraising in an open, transparent, honest, respectful and accountable manner.</a:t>
          </a:r>
          <a:endParaRPr lang="en-US" dirty="0"/>
        </a:p>
      </dgm:t>
    </dgm:pt>
    <dgm:pt modelId="{D10108B9-9CE8-4DA8-A61B-B87D82D29B9D}" type="parTrans" cxnId="{3A442566-8049-422B-9540-04DAB9BCD26B}">
      <dgm:prSet/>
      <dgm:spPr/>
      <dgm:t>
        <a:bodyPr/>
        <a:lstStyle/>
        <a:p>
          <a:endParaRPr lang="en-US"/>
        </a:p>
      </dgm:t>
    </dgm:pt>
    <dgm:pt modelId="{5FD576DB-0F41-4C9C-A6DA-1D298638AD00}" type="sibTrans" cxnId="{3A442566-8049-422B-9540-04DAB9BCD26B}">
      <dgm:prSet/>
      <dgm:spPr/>
      <dgm:t>
        <a:bodyPr/>
        <a:lstStyle/>
        <a:p>
          <a:endParaRPr lang="en-US"/>
        </a:p>
      </dgm:t>
    </dgm:pt>
    <dgm:pt modelId="{72F0DA7C-7E69-44FE-85F3-0DFA58174B6D}">
      <dgm:prSet custT="1"/>
      <dgm:spPr/>
      <dgm:t>
        <a:bodyPr/>
        <a:lstStyle/>
        <a:p>
          <a:r>
            <a:rPr lang="en-IE" sz="1600" b="1" dirty="0"/>
            <a:t>Funds given to charities can include money but can also include property and assets of any sort. The funds provided to charities will usually fall into one of the following three categories:</a:t>
          </a:r>
          <a:endParaRPr lang="en-US" sz="1600" b="1" dirty="0"/>
        </a:p>
      </dgm:t>
    </dgm:pt>
    <dgm:pt modelId="{0741C222-9080-4372-BED4-C28BF105634E}" type="parTrans" cxnId="{39884B3A-647A-42EA-B22B-9F1DD54BF45C}">
      <dgm:prSet/>
      <dgm:spPr/>
      <dgm:t>
        <a:bodyPr/>
        <a:lstStyle/>
        <a:p>
          <a:endParaRPr lang="en-US"/>
        </a:p>
      </dgm:t>
    </dgm:pt>
    <dgm:pt modelId="{1DB4B929-E7BA-4E5A-8E8E-C5CC5FED5BEA}" type="sibTrans" cxnId="{39884B3A-647A-42EA-B22B-9F1DD54BF45C}">
      <dgm:prSet/>
      <dgm:spPr/>
      <dgm:t>
        <a:bodyPr/>
        <a:lstStyle/>
        <a:p>
          <a:endParaRPr lang="en-US"/>
        </a:p>
      </dgm:t>
    </dgm:pt>
    <dgm:pt modelId="{700980C4-DB9A-4C21-928E-7B8319CB7C4F}">
      <dgm:prSet custT="1"/>
      <dgm:spPr/>
      <dgm:t>
        <a:bodyPr/>
        <a:lstStyle/>
        <a:p>
          <a:r>
            <a:rPr lang="en-IE" sz="1600" b="1" dirty="0"/>
            <a:t>Restricted funds</a:t>
          </a:r>
          <a:endParaRPr lang="en-US" sz="1600" b="1" dirty="0"/>
        </a:p>
      </dgm:t>
    </dgm:pt>
    <dgm:pt modelId="{3396AB8A-EACC-4FCA-8ADC-0084CC6F7EE6}" type="parTrans" cxnId="{B3EC3B23-56C0-46AC-B2F8-5770A675F699}">
      <dgm:prSet/>
      <dgm:spPr/>
      <dgm:t>
        <a:bodyPr/>
        <a:lstStyle/>
        <a:p>
          <a:endParaRPr lang="en-US"/>
        </a:p>
      </dgm:t>
    </dgm:pt>
    <dgm:pt modelId="{9061A88C-8BEF-4A95-8CEE-32AE250E42EA}" type="sibTrans" cxnId="{B3EC3B23-56C0-46AC-B2F8-5770A675F699}">
      <dgm:prSet/>
      <dgm:spPr/>
      <dgm:t>
        <a:bodyPr/>
        <a:lstStyle/>
        <a:p>
          <a:endParaRPr lang="en-US"/>
        </a:p>
      </dgm:t>
    </dgm:pt>
    <dgm:pt modelId="{00CEB77A-2A0D-4C2A-B697-110D20E7B0E5}">
      <dgm:prSet custT="1"/>
      <dgm:spPr/>
      <dgm:t>
        <a:bodyPr/>
        <a:lstStyle/>
        <a:p>
          <a:r>
            <a:rPr lang="en-IE" sz="1600" b="1" dirty="0"/>
            <a:t>Unrestricted funds</a:t>
          </a:r>
          <a:endParaRPr lang="en-US" sz="1600" b="1" dirty="0"/>
        </a:p>
      </dgm:t>
    </dgm:pt>
    <dgm:pt modelId="{D5F001B9-C98A-42A5-99FA-8131C728BFB4}" type="parTrans" cxnId="{49A5E042-7DF9-4421-9EF9-65725AEDA198}">
      <dgm:prSet/>
      <dgm:spPr/>
      <dgm:t>
        <a:bodyPr/>
        <a:lstStyle/>
        <a:p>
          <a:endParaRPr lang="en-US"/>
        </a:p>
      </dgm:t>
    </dgm:pt>
    <dgm:pt modelId="{79FC429C-59D4-44AE-836A-869473D90FAF}" type="sibTrans" cxnId="{49A5E042-7DF9-4421-9EF9-65725AEDA198}">
      <dgm:prSet/>
      <dgm:spPr/>
      <dgm:t>
        <a:bodyPr/>
        <a:lstStyle/>
        <a:p>
          <a:endParaRPr lang="en-US"/>
        </a:p>
      </dgm:t>
    </dgm:pt>
    <dgm:pt modelId="{6FDA8750-3AB7-4FCA-8A79-9FCBD6BA6C6F}">
      <dgm:prSet custT="1"/>
      <dgm:spPr/>
      <dgm:t>
        <a:bodyPr/>
        <a:lstStyle/>
        <a:p>
          <a:r>
            <a:rPr lang="en-IE" sz="1600" b="1" dirty="0"/>
            <a:t>Designated funds.</a:t>
          </a:r>
          <a:endParaRPr lang="en-US" sz="1600" b="1" dirty="0"/>
        </a:p>
      </dgm:t>
    </dgm:pt>
    <dgm:pt modelId="{C64B200D-E84E-4765-8205-A1588286794D}" type="parTrans" cxnId="{B4A5838E-037B-4665-839C-6DB8FCE4FCC3}">
      <dgm:prSet/>
      <dgm:spPr/>
      <dgm:t>
        <a:bodyPr/>
        <a:lstStyle/>
        <a:p>
          <a:endParaRPr lang="en-US"/>
        </a:p>
      </dgm:t>
    </dgm:pt>
    <dgm:pt modelId="{E1F808FD-BA7F-4236-B7A8-EAFEC79394CF}" type="sibTrans" cxnId="{B4A5838E-037B-4665-839C-6DB8FCE4FCC3}">
      <dgm:prSet/>
      <dgm:spPr/>
      <dgm:t>
        <a:bodyPr/>
        <a:lstStyle/>
        <a:p>
          <a:endParaRPr lang="en-US"/>
        </a:p>
      </dgm:t>
    </dgm:pt>
    <dgm:pt modelId="{55045E83-C3C2-4A42-A297-13F4C4E766F9}">
      <dgm:prSet/>
      <dgm:spPr/>
      <dgm:t>
        <a:bodyPr/>
        <a:lstStyle/>
        <a:p>
          <a:r>
            <a:rPr lang="en-IE" dirty="0"/>
            <a:t>The board must adequately identify, distinguish and report upon unrestricted, restricted &amp; designated income to enable adequate reporting upon both income and reserves. The external school accountant will code these items at year end but will need to be made aware of them.</a:t>
          </a:r>
          <a:endParaRPr lang="en-US" dirty="0"/>
        </a:p>
      </dgm:t>
    </dgm:pt>
    <dgm:pt modelId="{EE9A83F8-B9D0-4384-A949-659AAD7077D8}" type="parTrans" cxnId="{98C18D66-97D9-441C-A095-9D7761CBD28D}">
      <dgm:prSet/>
      <dgm:spPr/>
      <dgm:t>
        <a:bodyPr/>
        <a:lstStyle/>
        <a:p>
          <a:endParaRPr lang="en-US"/>
        </a:p>
      </dgm:t>
    </dgm:pt>
    <dgm:pt modelId="{A879FEAD-FAAA-4411-B302-71D46B2F1C05}" type="sibTrans" cxnId="{98C18D66-97D9-441C-A095-9D7761CBD28D}">
      <dgm:prSet/>
      <dgm:spPr/>
      <dgm:t>
        <a:bodyPr/>
        <a:lstStyle/>
        <a:p>
          <a:endParaRPr lang="en-US"/>
        </a:p>
      </dgm:t>
    </dgm:pt>
    <dgm:pt modelId="{2629FD86-6BF0-4B64-BE1C-E9C3E07CBF61}">
      <dgm:prSet/>
      <dgm:spPr/>
      <dgm:t>
        <a:bodyPr/>
        <a:lstStyle/>
        <a:p>
          <a:r>
            <a:rPr lang="en-IE" dirty="0"/>
            <a:t>The CRA has issued a detailed guideline for charities - </a:t>
          </a:r>
          <a:r>
            <a:rPr lang="en-IE" i="1" u="sng" dirty="0">
              <a:hlinkClick xmlns:r="http://schemas.openxmlformats.org/officeDocument/2006/relationships" r:id="rId1"/>
            </a:rPr>
            <a:t>Guidelines for Charitable Organisations on</a:t>
          </a:r>
          <a:r>
            <a:rPr lang="en-IE" i="1" dirty="0"/>
            <a:t> </a:t>
          </a:r>
          <a:r>
            <a:rPr lang="en-IE" i="1" u="sng" dirty="0">
              <a:hlinkClick xmlns:r="http://schemas.openxmlformats.org/officeDocument/2006/relationships" r:id="rId1"/>
            </a:rPr>
            <a:t>Fundraising from the Public</a:t>
          </a:r>
          <a:r>
            <a:rPr lang="en-IE" u="sng" dirty="0">
              <a:hlinkClick xmlns:r="http://schemas.openxmlformats.org/officeDocument/2006/relationships" r:id="rId1"/>
            </a:rPr>
            <a:t>.</a:t>
          </a:r>
          <a:endParaRPr lang="en-US" dirty="0"/>
        </a:p>
      </dgm:t>
    </dgm:pt>
    <dgm:pt modelId="{6DAE2C60-FD5D-4BFD-BE38-857AB15CC2A3}" type="parTrans" cxnId="{F5C2EC90-AAB9-41BD-9AB7-394659C75D66}">
      <dgm:prSet/>
      <dgm:spPr/>
      <dgm:t>
        <a:bodyPr/>
        <a:lstStyle/>
        <a:p>
          <a:endParaRPr lang="en-US"/>
        </a:p>
      </dgm:t>
    </dgm:pt>
    <dgm:pt modelId="{100CDB63-DCEC-4AC7-B83E-7753051DA5A6}" type="sibTrans" cxnId="{F5C2EC90-AAB9-41BD-9AB7-394659C75D66}">
      <dgm:prSet/>
      <dgm:spPr/>
      <dgm:t>
        <a:bodyPr/>
        <a:lstStyle/>
        <a:p>
          <a:endParaRPr lang="en-US"/>
        </a:p>
      </dgm:t>
    </dgm:pt>
    <dgm:pt modelId="{B0F332AA-1B3D-4DCF-B12C-17F8EFCA6252}" type="pres">
      <dgm:prSet presAssocID="{EFFC5868-9B3E-4285-8CF2-CA773C3E735E}" presName="diagram" presStyleCnt="0">
        <dgm:presLayoutVars>
          <dgm:dir/>
          <dgm:resizeHandles val="exact"/>
        </dgm:presLayoutVars>
      </dgm:prSet>
      <dgm:spPr/>
    </dgm:pt>
    <dgm:pt modelId="{C6E3E972-4353-4CAB-A43B-3274263E8280}" type="pres">
      <dgm:prSet presAssocID="{B1898C17-94C2-4481-A49A-A355F6279455}" presName="node" presStyleLbl="node1" presStyleIdx="0" presStyleCnt="4">
        <dgm:presLayoutVars>
          <dgm:bulletEnabled val="1"/>
        </dgm:presLayoutVars>
      </dgm:prSet>
      <dgm:spPr/>
    </dgm:pt>
    <dgm:pt modelId="{0066F15F-DDF8-46B9-A04A-A96141925B8B}" type="pres">
      <dgm:prSet presAssocID="{5FD576DB-0F41-4C9C-A6DA-1D298638AD00}" presName="sibTrans" presStyleCnt="0"/>
      <dgm:spPr/>
    </dgm:pt>
    <dgm:pt modelId="{5255882C-1008-4302-8F95-0E5CE040E727}" type="pres">
      <dgm:prSet presAssocID="{72F0DA7C-7E69-44FE-85F3-0DFA58174B6D}" presName="node" presStyleLbl="node1" presStyleIdx="1" presStyleCnt="4">
        <dgm:presLayoutVars>
          <dgm:bulletEnabled val="1"/>
        </dgm:presLayoutVars>
      </dgm:prSet>
      <dgm:spPr/>
    </dgm:pt>
    <dgm:pt modelId="{4B9FC2B9-50D0-4002-A0FB-8EF78C66E496}" type="pres">
      <dgm:prSet presAssocID="{1DB4B929-E7BA-4E5A-8E8E-C5CC5FED5BEA}" presName="sibTrans" presStyleCnt="0"/>
      <dgm:spPr/>
    </dgm:pt>
    <dgm:pt modelId="{5FDD8D35-11FE-4BE3-B47D-FCEE6CFB1690}" type="pres">
      <dgm:prSet presAssocID="{55045E83-C3C2-4A42-A297-13F4C4E766F9}" presName="node" presStyleLbl="node1" presStyleIdx="2" presStyleCnt="4">
        <dgm:presLayoutVars>
          <dgm:bulletEnabled val="1"/>
        </dgm:presLayoutVars>
      </dgm:prSet>
      <dgm:spPr/>
    </dgm:pt>
    <dgm:pt modelId="{15686D06-BC5E-4C6A-A335-0A62977266E8}" type="pres">
      <dgm:prSet presAssocID="{A879FEAD-FAAA-4411-B302-71D46B2F1C05}" presName="sibTrans" presStyleCnt="0"/>
      <dgm:spPr/>
    </dgm:pt>
    <dgm:pt modelId="{DAB24E17-F718-46C9-B721-AEE075E09501}" type="pres">
      <dgm:prSet presAssocID="{2629FD86-6BF0-4B64-BE1C-E9C3E07CBF61}" presName="node" presStyleLbl="node1" presStyleIdx="3" presStyleCnt="4">
        <dgm:presLayoutVars>
          <dgm:bulletEnabled val="1"/>
        </dgm:presLayoutVars>
      </dgm:prSet>
      <dgm:spPr/>
    </dgm:pt>
  </dgm:ptLst>
  <dgm:cxnLst>
    <dgm:cxn modelId="{AD8E0A12-25A6-4F83-B5A5-42C25A45CAAB}" type="presOf" srcId="{72F0DA7C-7E69-44FE-85F3-0DFA58174B6D}" destId="{5255882C-1008-4302-8F95-0E5CE040E727}" srcOrd="0" destOrd="0" presId="urn:microsoft.com/office/officeart/2005/8/layout/default"/>
    <dgm:cxn modelId="{69CEB21F-4FD4-4983-B8D9-905721CA2AEE}" type="presOf" srcId="{6FDA8750-3AB7-4FCA-8A79-9FCBD6BA6C6F}" destId="{5255882C-1008-4302-8F95-0E5CE040E727}" srcOrd="0" destOrd="3" presId="urn:microsoft.com/office/officeart/2005/8/layout/default"/>
    <dgm:cxn modelId="{B3EC3B23-56C0-46AC-B2F8-5770A675F699}" srcId="{72F0DA7C-7E69-44FE-85F3-0DFA58174B6D}" destId="{700980C4-DB9A-4C21-928E-7B8319CB7C4F}" srcOrd="0" destOrd="0" parTransId="{3396AB8A-EACC-4FCA-8ADC-0084CC6F7EE6}" sibTransId="{9061A88C-8BEF-4A95-8CEE-32AE250E42EA}"/>
    <dgm:cxn modelId="{39884B3A-647A-42EA-B22B-9F1DD54BF45C}" srcId="{EFFC5868-9B3E-4285-8CF2-CA773C3E735E}" destId="{72F0DA7C-7E69-44FE-85F3-0DFA58174B6D}" srcOrd="1" destOrd="0" parTransId="{0741C222-9080-4372-BED4-C28BF105634E}" sibTransId="{1DB4B929-E7BA-4E5A-8E8E-C5CC5FED5BEA}"/>
    <dgm:cxn modelId="{F5E6C542-3B8B-4B07-A1FA-9BC57AAFCFCA}" type="presOf" srcId="{EFFC5868-9B3E-4285-8CF2-CA773C3E735E}" destId="{B0F332AA-1B3D-4DCF-B12C-17F8EFCA6252}" srcOrd="0" destOrd="0" presId="urn:microsoft.com/office/officeart/2005/8/layout/default"/>
    <dgm:cxn modelId="{49A5E042-7DF9-4421-9EF9-65725AEDA198}" srcId="{72F0DA7C-7E69-44FE-85F3-0DFA58174B6D}" destId="{00CEB77A-2A0D-4C2A-B697-110D20E7B0E5}" srcOrd="1" destOrd="0" parTransId="{D5F001B9-C98A-42A5-99FA-8131C728BFB4}" sibTransId="{79FC429C-59D4-44AE-836A-869473D90FAF}"/>
    <dgm:cxn modelId="{3A442566-8049-422B-9540-04DAB9BCD26B}" srcId="{EFFC5868-9B3E-4285-8CF2-CA773C3E735E}" destId="{B1898C17-94C2-4481-A49A-A355F6279455}" srcOrd="0" destOrd="0" parTransId="{D10108B9-9CE8-4DA8-A61B-B87D82D29B9D}" sibTransId="{5FD576DB-0F41-4C9C-A6DA-1D298638AD00}"/>
    <dgm:cxn modelId="{98C18D66-97D9-441C-A095-9D7761CBD28D}" srcId="{EFFC5868-9B3E-4285-8CF2-CA773C3E735E}" destId="{55045E83-C3C2-4A42-A297-13F4C4E766F9}" srcOrd="2" destOrd="0" parTransId="{EE9A83F8-B9D0-4384-A949-659AAD7077D8}" sibTransId="{A879FEAD-FAAA-4411-B302-71D46B2F1C05}"/>
    <dgm:cxn modelId="{E2C6A76F-D064-4AC2-9FA3-F69B02A22B61}" type="presOf" srcId="{00CEB77A-2A0D-4C2A-B697-110D20E7B0E5}" destId="{5255882C-1008-4302-8F95-0E5CE040E727}" srcOrd="0" destOrd="2" presId="urn:microsoft.com/office/officeart/2005/8/layout/default"/>
    <dgm:cxn modelId="{F6D09D52-5F82-4615-8AB9-5947D68F61F6}" type="presOf" srcId="{B1898C17-94C2-4481-A49A-A355F6279455}" destId="{C6E3E972-4353-4CAB-A43B-3274263E8280}" srcOrd="0" destOrd="0" presId="urn:microsoft.com/office/officeart/2005/8/layout/default"/>
    <dgm:cxn modelId="{2484AD7F-B685-45F1-94D5-4B72A5AC15C7}" type="presOf" srcId="{55045E83-C3C2-4A42-A297-13F4C4E766F9}" destId="{5FDD8D35-11FE-4BE3-B47D-FCEE6CFB1690}" srcOrd="0" destOrd="0" presId="urn:microsoft.com/office/officeart/2005/8/layout/default"/>
    <dgm:cxn modelId="{B4A5838E-037B-4665-839C-6DB8FCE4FCC3}" srcId="{72F0DA7C-7E69-44FE-85F3-0DFA58174B6D}" destId="{6FDA8750-3AB7-4FCA-8A79-9FCBD6BA6C6F}" srcOrd="2" destOrd="0" parTransId="{C64B200D-E84E-4765-8205-A1588286794D}" sibTransId="{E1F808FD-BA7F-4236-B7A8-EAFEC79394CF}"/>
    <dgm:cxn modelId="{F5C2EC90-AAB9-41BD-9AB7-394659C75D66}" srcId="{EFFC5868-9B3E-4285-8CF2-CA773C3E735E}" destId="{2629FD86-6BF0-4B64-BE1C-E9C3E07CBF61}" srcOrd="3" destOrd="0" parTransId="{6DAE2C60-FD5D-4BFD-BE38-857AB15CC2A3}" sibTransId="{100CDB63-DCEC-4AC7-B83E-7753051DA5A6}"/>
    <dgm:cxn modelId="{2EB63BA1-4204-44B4-AA16-D3A2308D147A}" type="presOf" srcId="{2629FD86-6BF0-4B64-BE1C-E9C3E07CBF61}" destId="{DAB24E17-F718-46C9-B721-AEE075E09501}" srcOrd="0" destOrd="0" presId="urn:microsoft.com/office/officeart/2005/8/layout/default"/>
    <dgm:cxn modelId="{FF04E4A8-A3C5-435E-A649-6D19ED2AAA50}" type="presOf" srcId="{700980C4-DB9A-4C21-928E-7B8319CB7C4F}" destId="{5255882C-1008-4302-8F95-0E5CE040E727}" srcOrd="0" destOrd="1" presId="urn:microsoft.com/office/officeart/2005/8/layout/default"/>
    <dgm:cxn modelId="{77589D20-286C-41C5-BA11-5B5607443D4E}" type="presParOf" srcId="{B0F332AA-1B3D-4DCF-B12C-17F8EFCA6252}" destId="{C6E3E972-4353-4CAB-A43B-3274263E8280}" srcOrd="0" destOrd="0" presId="urn:microsoft.com/office/officeart/2005/8/layout/default"/>
    <dgm:cxn modelId="{212869E2-778D-4D9E-95EB-9D99DB97CCD5}" type="presParOf" srcId="{B0F332AA-1B3D-4DCF-B12C-17F8EFCA6252}" destId="{0066F15F-DDF8-46B9-A04A-A96141925B8B}" srcOrd="1" destOrd="0" presId="urn:microsoft.com/office/officeart/2005/8/layout/default"/>
    <dgm:cxn modelId="{FB21AAC8-E34F-46FA-A4AF-8FE08390F762}" type="presParOf" srcId="{B0F332AA-1B3D-4DCF-B12C-17F8EFCA6252}" destId="{5255882C-1008-4302-8F95-0E5CE040E727}" srcOrd="2" destOrd="0" presId="urn:microsoft.com/office/officeart/2005/8/layout/default"/>
    <dgm:cxn modelId="{D74327AC-CCE9-4314-AD28-72B95E14BA5D}" type="presParOf" srcId="{B0F332AA-1B3D-4DCF-B12C-17F8EFCA6252}" destId="{4B9FC2B9-50D0-4002-A0FB-8EF78C66E496}" srcOrd="3" destOrd="0" presId="urn:microsoft.com/office/officeart/2005/8/layout/default"/>
    <dgm:cxn modelId="{D9708A5D-6EE0-4F14-97F0-B24DEE761BF5}" type="presParOf" srcId="{B0F332AA-1B3D-4DCF-B12C-17F8EFCA6252}" destId="{5FDD8D35-11FE-4BE3-B47D-FCEE6CFB1690}" srcOrd="4" destOrd="0" presId="urn:microsoft.com/office/officeart/2005/8/layout/default"/>
    <dgm:cxn modelId="{0493F3AB-D2A8-4B93-BDE8-DD8C38570F59}" type="presParOf" srcId="{B0F332AA-1B3D-4DCF-B12C-17F8EFCA6252}" destId="{15686D06-BC5E-4C6A-A335-0A62977266E8}" srcOrd="5" destOrd="0" presId="urn:microsoft.com/office/officeart/2005/8/layout/default"/>
    <dgm:cxn modelId="{0AF8FC69-4BC8-44AE-91C9-6C37B0765C10}" type="presParOf" srcId="{B0F332AA-1B3D-4DCF-B12C-17F8EFCA6252}" destId="{DAB24E17-F718-46C9-B721-AEE075E09501}"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55F23B-B8BF-4FE3-8B6F-6697D712389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743940B-4266-43BA-9B1E-93F63A5F31E2}">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GB" b="1" dirty="0"/>
            <a:t>Introduction</a:t>
          </a:r>
          <a:endParaRPr lang="en-US" b="1" dirty="0"/>
        </a:p>
      </dgm:t>
    </dgm:pt>
    <dgm:pt modelId="{3E0C4943-AA45-4AE7-A406-C7245E62775C}" type="parTrans" cxnId="{E3DCD9A6-8675-4F61-A7F1-4B01E4596B2F}">
      <dgm:prSet/>
      <dgm:spPr/>
      <dgm:t>
        <a:bodyPr/>
        <a:lstStyle/>
        <a:p>
          <a:endParaRPr lang="en-US"/>
        </a:p>
      </dgm:t>
    </dgm:pt>
    <dgm:pt modelId="{A4C7E4B5-628C-4C67-9BE0-5258C265A6F7}" type="sibTrans" cxnId="{E3DCD9A6-8675-4F61-A7F1-4B01E4596B2F}">
      <dgm:prSet/>
      <dgm:spPr/>
      <dgm:t>
        <a:bodyPr/>
        <a:lstStyle/>
        <a:p>
          <a:endParaRPr lang="en-US"/>
        </a:p>
      </dgm:t>
    </dgm:pt>
    <dgm:pt modelId="{D4B6BE6B-2B6F-4BB2-B521-7A40F5DB446A}">
      <dgm:prSe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GB" b="1" dirty="0"/>
            <a:t>Most important controls to have in place</a:t>
          </a:r>
          <a:endParaRPr lang="en-US" b="1" dirty="0"/>
        </a:p>
      </dgm:t>
    </dgm:pt>
    <dgm:pt modelId="{65BC0BCD-0DD9-4E2A-B32E-D7B44ADBE993}" type="parTrans" cxnId="{DC0CA7E3-9B97-4FF3-A6DB-8FE7F856A600}">
      <dgm:prSet/>
      <dgm:spPr/>
      <dgm:t>
        <a:bodyPr/>
        <a:lstStyle/>
        <a:p>
          <a:endParaRPr lang="en-US"/>
        </a:p>
      </dgm:t>
    </dgm:pt>
    <dgm:pt modelId="{B887D70B-D756-4586-90D5-748FB76A2218}" type="sibTrans" cxnId="{DC0CA7E3-9B97-4FF3-A6DB-8FE7F856A600}">
      <dgm:prSet/>
      <dgm:spPr/>
      <dgm:t>
        <a:bodyPr/>
        <a:lstStyle/>
        <a:p>
          <a:endParaRPr lang="en-US"/>
        </a:p>
      </dgm:t>
    </dgm:pt>
    <dgm:pt modelId="{C21828DD-D89A-44C9-8DCD-9BEFA8818B38}">
      <dgm:prSet/>
      <dgm:spPr/>
      <dgm:t>
        <a:bodyPr/>
        <a:lstStyle/>
        <a:p>
          <a:r>
            <a:rPr lang="en-GB" b="1" dirty="0"/>
            <a:t>Budget preparation</a:t>
          </a:r>
          <a:endParaRPr lang="en-US" b="1" dirty="0"/>
        </a:p>
      </dgm:t>
    </dgm:pt>
    <dgm:pt modelId="{4D1ACD9A-E2E5-433B-974B-D19F66555A8B}" type="parTrans" cxnId="{7C7CAB96-D60D-4DD2-AB2B-17D91C1DBFCE}">
      <dgm:prSet/>
      <dgm:spPr/>
      <dgm:t>
        <a:bodyPr/>
        <a:lstStyle/>
        <a:p>
          <a:endParaRPr lang="en-US"/>
        </a:p>
      </dgm:t>
    </dgm:pt>
    <dgm:pt modelId="{6A9F1F5E-B9E4-46F9-BAD2-F117EB924CC7}" type="sibTrans" cxnId="{7C7CAB96-D60D-4DD2-AB2B-17D91C1DBFCE}">
      <dgm:prSet/>
      <dgm:spPr/>
      <dgm:t>
        <a:bodyPr/>
        <a:lstStyle/>
        <a:p>
          <a:endParaRPr lang="en-US"/>
        </a:p>
      </dgm:t>
    </dgm:pt>
    <dgm:pt modelId="{4405CDC3-E15D-4ED6-96FC-985736D462FB}">
      <dgm:prSet/>
      <dgm:spPr/>
      <dgm:t>
        <a:bodyPr/>
        <a:lstStyle/>
        <a:p>
          <a:r>
            <a:rPr lang="en-GB" b="1" dirty="0"/>
            <a:t>Treasurers report for the board meeting</a:t>
          </a:r>
          <a:endParaRPr lang="en-US" b="1" dirty="0"/>
        </a:p>
      </dgm:t>
    </dgm:pt>
    <dgm:pt modelId="{BF3F3CBC-3679-495B-A1DF-386456B9094F}" type="parTrans" cxnId="{F7A7D7EE-6909-414E-BA2C-815566E4FCF7}">
      <dgm:prSet/>
      <dgm:spPr/>
      <dgm:t>
        <a:bodyPr/>
        <a:lstStyle/>
        <a:p>
          <a:endParaRPr lang="en-US"/>
        </a:p>
      </dgm:t>
    </dgm:pt>
    <dgm:pt modelId="{7BF636A6-B04F-4715-9D27-A5507EB181ED}" type="sibTrans" cxnId="{F7A7D7EE-6909-414E-BA2C-815566E4FCF7}">
      <dgm:prSet/>
      <dgm:spPr/>
      <dgm:t>
        <a:bodyPr/>
        <a:lstStyle/>
        <a:p>
          <a:endParaRPr lang="en-US"/>
        </a:p>
      </dgm:t>
    </dgm:pt>
    <dgm:pt modelId="{41F75089-EE57-400C-BE70-D620F81D3FBB}">
      <dgm:prSet/>
      <dgm:spPr/>
      <dgm:t>
        <a:bodyPr/>
        <a:lstStyle/>
        <a:p>
          <a:r>
            <a:rPr lang="en-GB" b="1" dirty="0"/>
            <a:t>Annual accounts submission</a:t>
          </a:r>
          <a:endParaRPr lang="en-US" b="1" dirty="0"/>
        </a:p>
      </dgm:t>
    </dgm:pt>
    <dgm:pt modelId="{5D1E6E3C-7E6A-459D-ADA2-C6CB707D9E09}" type="parTrans" cxnId="{E4CE58FC-5604-4D2E-9B34-0938679CCD19}">
      <dgm:prSet/>
      <dgm:spPr/>
      <dgm:t>
        <a:bodyPr/>
        <a:lstStyle/>
        <a:p>
          <a:endParaRPr lang="en-US"/>
        </a:p>
      </dgm:t>
    </dgm:pt>
    <dgm:pt modelId="{32160992-66C2-43DF-A5CF-7895C74F5F58}" type="sibTrans" cxnId="{E4CE58FC-5604-4D2E-9B34-0938679CCD19}">
      <dgm:prSet/>
      <dgm:spPr/>
      <dgm:t>
        <a:bodyPr/>
        <a:lstStyle/>
        <a:p>
          <a:endParaRPr lang="en-US"/>
        </a:p>
      </dgm:t>
    </dgm:pt>
    <dgm:pt modelId="{3E0B5B49-EC54-48D0-9D08-B8D0CCD7D5CA}">
      <dgm:prSet/>
      <dgm:spPr/>
      <dgm:t>
        <a:bodyPr/>
        <a:lstStyle/>
        <a:p>
          <a:r>
            <a:rPr lang="en-GB" b="1" dirty="0"/>
            <a:t>Fixed Assets Register </a:t>
          </a:r>
          <a:endParaRPr lang="en-US" b="1" dirty="0"/>
        </a:p>
      </dgm:t>
    </dgm:pt>
    <dgm:pt modelId="{D27C4DBE-1EC6-48C4-BAA0-0592A03DC089}" type="parTrans" cxnId="{13110098-C6ED-44BA-98C3-8AB7FC2D29C4}">
      <dgm:prSet/>
      <dgm:spPr/>
      <dgm:t>
        <a:bodyPr/>
        <a:lstStyle/>
        <a:p>
          <a:endParaRPr lang="en-US"/>
        </a:p>
      </dgm:t>
    </dgm:pt>
    <dgm:pt modelId="{22562F78-472A-466C-8809-9FCAFB309A22}" type="sibTrans" cxnId="{13110098-C6ED-44BA-98C3-8AB7FC2D29C4}">
      <dgm:prSet/>
      <dgm:spPr/>
      <dgm:t>
        <a:bodyPr/>
        <a:lstStyle/>
        <a:p>
          <a:endParaRPr lang="en-US"/>
        </a:p>
      </dgm:t>
    </dgm:pt>
    <dgm:pt modelId="{D2DD0691-AAA9-4522-AA72-E38812036D4C}">
      <dgm:prSet/>
      <dgm:spPr/>
      <dgm:t>
        <a:bodyPr/>
        <a:lstStyle/>
        <a:p>
          <a:r>
            <a:rPr lang="en-GB" b="1" dirty="0"/>
            <a:t>Other Internal Controls</a:t>
          </a:r>
          <a:endParaRPr lang="en-US" b="1" dirty="0"/>
        </a:p>
      </dgm:t>
    </dgm:pt>
    <dgm:pt modelId="{567212A3-7526-45DA-9083-72EF9F79D986}" type="parTrans" cxnId="{DF25E786-92BD-4869-923D-6F88CDE7CDCD}">
      <dgm:prSet/>
      <dgm:spPr/>
      <dgm:t>
        <a:bodyPr/>
        <a:lstStyle/>
        <a:p>
          <a:endParaRPr lang="en-US"/>
        </a:p>
      </dgm:t>
    </dgm:pt>
    <dgm:pt modelId="{4A955677-F3B3-42F7-9675-EB648F18157E}" type="sibTrans" cxnId="{DF25E786-92BD-4869-923D-6F88CDE7CDCD}">
      <dgm:prSet/>
      <dgm:spPr/>
      <dgm:t>
        <a:bodyPr/>
        <a:lstStyle/>
        <a:p>
          <a:endParaRPr lang="en-US"/>
        </a:p>
      </dgm:t>
    </dgm:pt>
    <dgm:pt modelId="{FD539854-00B1-4ED0-A509-02DAADB9444A}">
      <dgm:prSet/>
      <dgm:spPr/>
      <dgm:t>
        <a:bodyPr/>
        <a:lstStyle/>
        <a:p>
          <a:r>
            <a:rPr lang="en-GB" b="1" dirty="0"/>
            <a:t>Other functions </a:t>
          </a:r>
          <a:endParaRPr lang="en-US" b="1" dirty="0"/>
        </a:p>
      </dgm:t>
    </dgm:pt>
    <dgm:pt modelId="{B493BA00-9CA8-4DEC-AF61-B0C66B0B7C89}" type="parTrans" cxnId="{600371AE-4514-4299-AAFB-8EC1D5F2259A}">
      <dgm:prSet/>
      <dgm:spPr/>
      <dgm:t>
        <a:bodyPr/>
        <a:lstStyle/>
        <a:p>
          <a:endParaRPr lang="en-US"/>
        </a:p>
      </dgm:t>
    </dgm:pt>
    <dgm:pt modelId="{62A22397-EF2D-429B-AC96-A27271F985A1}" type="sibTrans" cxnId="{600371AE-4514-4299-AAFB-8EC1D5F2259A}">
      <dgm:prSet/>
      <dgm:spPr/>
      <dgm:t>
        <a:bodyPr/>
        <a:lstStyle/>
        <a:p>
          <a:endParaRPr lang="en-US"/>
        </a:p>
      </dgm:t>
    </dgm:pt>
    <dgm:pt modelId="{14117A28-28EC-4EAF-B50F-2B2733B523B0}" type="pres">
      <dgm:prSet presAssocID="{FA55F23B-B8BF-4FE3-8B6F-6697D7123892}" presName="linear" presStyleCnt="0">
        <dgm:presLayoutVars>
          <dgm:animLvl val="lvl"/>
          <dgm:resizeHandles val="exact"/>
        </dgm:presLayoutVars>
      </dgm:prSet>
      <dgm:spPr/>
    </dgm:pt>
    <dgm:pt modelId="{5A413578-DD8D-4EA5-8BF8-3539FDC0B363}" type="pres">
      <dgm:prSet presAssocID="{F743940B-4266-43BA-9B1E-93F63A5F31E2}" presName="parentText" presStyleLbl="node1" presStyleIdx="0" presStyleCnt="8" custLinFactNeighborX="0" custLinFactNeighborY="8378">
        <dgm:presLayoutVars>
          <dgm:chMax val="0"/>
          <dgm:bulletEnabled val="1"/>
        </dgm:presLayoutVars>
      </dgm:prSet>
      <dgm:spPr/>
    </dgm:pt>
    <dgm:pt modelId="{82A234BA-8EC1-4B3E-A1F6-802947A18E1E}" type="pres">
      <dgm:prSet presAssocID="{A4C7E4B5-628C-4C67-9BE0-5258C265A6F7}" presName="spacer" presStyleCnt="0"/>
      <dgm:spPr/>
    </dgm:pt>
    <dgm:pt modelId="{BDFB097C-4EB2-4B65-B4FD-179D99E36D16}" type="pres">
      <dgm:prSet presAssocID="{D4B6BE6B-2B6F-4BB2-B521-7A40F5DB446A}" presName="parentText" presStyleLbl="node1" presStyleIdx="1" presStyleCnt="8">
        <dgm:presLayoutVars>
          <dgm:chMax val="0"/>
          <dgm:bulletEnabled val="1"/>
        </dgm:presLayoutVars>
      </dgm:prSet>
      <dgm:spPr/>
    </dgm:pt>
    <dgm:pt modelId="{DBFEFF06-95CB-4043-92AC-6B0CAD6E3BE5}" type="pres">
      <dgm:prSet presAssocID="{B887D70B-D756-4586-90D5-748FB76A2218}" presName="spacer" presStyleCnt="0"/>
      <dgm:spPr/>
    </dgm:pt>
    <dgm:pt modelId="{F0E6F2B3-9541-430C-BF6A-0EADDB7AC563}" type="pres">
      <dgm:prSet presAssocID="{C21828DD-D89A-44C9-8DCD-9BEFA8818B38}" presName="parentText" presStyleLbl="node1" presStyleIdx="2" presStyleCnt="8">
        <dgm:presLayoutVars>
          <dgm:chMax val="0"/>
          <dgm:bulletEnabled val="1"/>
        </dgm:presLayoutVars>
      </dgm:prSet>
      <dgm:spPr/>
    </dgm:pt>
    <dgm:pt modelId="{61F80F39-6405-46CD-B64B-FD6A9AA6328C}" type="pres">
      <dgm:prSet presAssocID="{6A9F1F5E-B9E4-46F9-BAD2-F117EB924CC7}" presName="spacer" presStyleCnt="0"/>
      <dgm:spPr/>
    </dgm:pt>
    <dgm:pt modelId="{083268FF-86AA-447E-BBFE-C799D0B2DBB6}" type="pres">
      <dgm:prSet presAssocID="{4405CDC3-E15D-4ED6-96FC-985736D462FB}" presName="parentText" presStyleLbl="node1" presStyleIdx="3" presStyleCnt="8">
        <dgm:presLayoutVars>
          <dgm:chMax val="0"/>
          <dgm:bulletEnabled val="1"/>
        </dgm:presLayoutVars>
      </dgm:prSet>
      <dgm:spPr/>
    </dgm:pt>
    <dgm:pt modelId="{182664CC-4314-401B-9FC5-CCBF9B26ED2F}" type="pres">
      <dgm:prSet presAssocID="{7BF636A6-B04F-4715-9D27-A5507EB181ED}" presName="spacer" presStyleCnt="0"/>
      <dgm:spPr/>
    </dgm:pt>
    <dgm:pt modelId="{0912F95B-E6AD-41A9-89BE-8B1B9C330569}" type="pres">
      <dgm:prSet presAssocID="{41F75089-EE57-400C-BE70-D620F81D3FBB}" presName="parentText" presStyleLbl="node1" presStyleIdx="4" presStyleCnt="8">
        <dgm:presLayoutVars>
          <dgm:chMax val="0"/>
          <dgm:bulletEnabled val="1"/>
        </dgm:presLayoutVars>
      </dgm:prSet>
      <dgm:spPr/>
    </dgm:pt>
    <dgm:pt modelId="{5E19AF4A-7BB0-4322-BF48-F7AD99F6CD2E}" type="pres">
      <dgm:prSet presAssocID="{32160992-66C2-43DF-A5CF-7895C74F5F58}" presName="spacer" presStyleCnt="0"/>
      <dgm:spPr/>
    </dgm:pt>
    <dgm:pt modelId="{7307C333-FCD8-4151-A373-0620E8F6FF4A}" type="pres">
      <dgm:prSet presAssocID="{3E0B5B49-EC54-48D0-9D08-B8D0CCD7D5CA}" presName="parentText" presStyleLbl="node1" presStyleIdx="5" presStyleCnt="8">
        <dgm:presLayoutVars>
          <dgm:chMax val="0"/>
          <dgm:bulletEnabled val="1"/>
        </dgm:presLayoutVars>
      </dgm:prSet>
      <dgm:spPr/>
    </dgm:pt>
    <dgm:pt modelId="{CCFAADCD-B4BB-48B4-9516-CAD45B78F185}" type="pres">
      <dgm:prSet presAssocID="{22562F78-472A-466C-8809-9FCAFB309A22}" presName="spacer" presStyleCnt="0"/>
      <dgm:spPr/>
    </dgm:pt>
    <dgm:pt modelId="{3FB3BE16-FA6E-4C43-B181-3ACB1516E822}" type="pres">
      <dgm:prSet presAssocID="{D2DD0691-AAA9-4522-AA72-E38812036D4C}" presName="parentText" presStyleLbl="node1" presStyleIdx="6" presStyleCnt="8">
        <dgm:presLayoutVars>
          <dgm:chMax val="0"/>
          <dgm:bulletEnabled val="1"/>
        </dgm:presLayoutVars>
      </dgm:prSet>
      <dgm:spPr/>
    </dgm:pt>
    <dgm:pt modelId="{8C0A3510-B07D-4912-A573-FC47B3D8B9F5}" type="pres">
      <dgm:prSet presAssocID="{4A955677-F3B3-42F7-9675-EB648F18157E}" presName="spacer" presStyleCnt="0"/>
      <dgm:spPr/>
    </dgm:pt>
    <dgm:pt modelId="{CBA67955-E18A-4C4B-8314-5E01A02FBE7E}" type="pres">
      <dgm:prSet presAssocID="{FD539854-00B1-4ED0-A509-02DAADB9444A}" presName="parentText" presStyleLbl="node1" presStyleIdx="7" presStyleCnt="8">
        <dgm:presLayoutVars>
          <dgm:chMax val="0"/>
          <dgm:bulletEnabled val="1"/>
        </dgm:presLayoutVars>
      </dgm:prSet>
      <dgm:spPr/>
    </dgm:pt>
  </dgm:ptLst>
  <dgm:cxnLst>
    <dgm:cxn modelId="{973AA000-4A5E-4D3E-AF05-CB613BD6A6CC}" type="presOf" srcId="{D2DD0691-AAA9-4522-AA72-E38812036D4C}" destId="{3FB3BE16-FA6E-4C43-B181-3ACB1516E822}" srcOrd="0" destOrd="0" presId="urn:microsoft.com/office/officeart/2005/8/layout/vList2"/>
    <dgm:cxn modelId="{F104A609-C051-404B-95E7-234B5A37F504}" type="presOf" srcId="{D4B6BE6B-2B6F-4BB2-B521-7A40F5DB446A}" destId="{BDFB097C-4EB2-4B65-B4FD-179D99E36D16}" srcOrd="0" destOrd="0" presId="urn:microsoft.com/office/officeart/2005/8/layout/vList2"/>
    <dgm:cxn modelId="{67B18318-8A6D-4FA6-AC12-A19DF9862CA8}" type="presOf" srcId="{FA55F23B-B8BF-4FE3-8B6F-6697D7123892}" destId="{14117A28-28EC-4EAF-B50F-2B2733B523B0}" srcOrd="0" destOrd="0" presId="urn:microsoft.com/office/officeart/2005/8/layout/vList2"/>
    <dgm:cxn modelId="{F6AC2922-76E0-4917-98FF-8C4C2BAABA6D}" type="presOf" srcId="{41F75089-EE57-400C-BE70-D620F81D3FBB}" destId="{0912F95B-E6AD-41A9-89BE-8B1B9C330569}" srcOrd="0" destOrd="0" presId="urn:microsoft.com/office/officeart/2005/8/layout/vList2"/>
    <dgm:cxn modelId="{EDE9D45F-9384-4D3B-8B30-6936D9BEE5DF}" type="presOf" srcId="{4405CDC3-E15D-4ED6-96FC-985736D462FB}" destId="{083268FF-86AA-447E-BBFE-C799D0B2DBB6}" srcOrd="0" destOrd="0" presId="urn:microsoft.com/office/officeart/2005/8/layout/vList2"/>
    <dgm:cxn modelId="{5EE8B875-BB92-47BB-9810-71C189D33D99}" type="presOf" srcId="{FD539854-00B1-4ED0-A509-02DAADB9444A}" destId="{CBA67955-E18A-4C4B-8314-5E01A02FBE7E}" srcOrd="0" destOrd="0" presId="urn:microsoft.com/office/officeart/2005/8/layout/vList2"/>
    <dgm:cxn modelId="{19E4927B-169D-497B-99D3-1F299DEF8243}" type="presOf" srcId="{C21828DD-D89A-44C9-8DCD-9BEFA8818B38}" destId="{F0E6F2B3-9541-430C-BF6A-0EADDB7AC563}" srcOrd="0" destOrd="0" presId="urn:microsoft.com/office/officeart/2005/8/layout/vList2"/>
    <dgm:cxn modelId="{DF25E786-92BD-4869-923D-6F88CDE7CDCD}" srcId="{FA55F23B-B8BF-4FE3-8B6F-6697D7123892}" destId="{D2DD0691-AAA9-4522-AA72-E38812036D4C}" srcOrd="6" destOrd="0" parTransId="{567212A3-7526-45DA-9083-72EF9F79D986}" sibTransId="{4A955677-F3B3-42F7-9675-EB648F18157E}"/>
    <dgm:cxn modelId="{7C7CAB96-D60D-4DD2-AB2B-17D91C1DBFCE}" srcId="{FA55F23B-B8BF-4FE3-8B6F-6697D7123892}" destId="{C21828DD-D89A-44C9-8DCD-9BEFA8818B38}" srcOrd="2" destOrd="0" parTransId="{4D1ACD9A-E2E5-433B-974B-D19F66555A8B}" sibTransId="{6A9F1F5E-B9E4-46F9-BAD2-F117EB924CC7}"/>
    <dgm:cxn modelId="{13110098-C6ED-44BA-98C3-8AB7FC2D29C4}" srcId="{FA55F23B-B8BF-4FE3-8B6F-6697D7123892}" destId="{3E0B5B49-EC54-48D0-9D08-B8D0CCD7D5CA}" srcOrd="5" destOrd="0" parTransId="{D27C4DBE-1EC6-48C4-BAA0-0592A03DC089}" sibTransId="{22562F78-472A-466C-8809-9FCAFB309A22}"/>
    <dgm:cxn modelId="{E3DCD9A6-8675-4F61-A7F1-4B01E4596B2F}" srcId="{FA55F23B-B8BF-4FE3-8B6F-6697D7123892}" destId="{F743940B-4266-43BA-9B1E-93F63A5F31E2}" srcOrd="0" destOrd="0" parTransId="{3E0C4943-AA45-4AE7-A406-C7245E62775C}" sibTransId="{A4C7E4B5-628C-4C67-9BE0-5258C265A6F7}"/>
    <dgm:cxn modelId="{600371AE-4514-4299-AAFB-8EC1D5F2259A}" srcId="{FA55F23B-B8BF-4FE3-8B6F-6697D7123892}" destId="{FD539854-00B1-4ED0-A509-02DAADB9444A}" srcOrd="7" destOrd="0" parTransId="{B493BA00-9CA8-4DEC-AF61-B0C66B0B7C89}" sibTransId="{62A22397-EF2D-429B-AC96-A27271F985A1}"/>
    <dgm:cxn modelId="{DC0CA7E3-9B97-4FF3-A6DB-8FE7F856A600}" srcId="{FA55F23B-B8BF-4FE3-8B6F-6697D7123892}" destId="{D4B6BE6B-2B6F-4BB2-B521-7A40F5DB446A}" srcOrd="1" destOrd="0" parTransId="{65BC0BCD-0DD9-4E2A-B32E-D7B44ADBE993}" sibTransId="{B887D70B-D756-4586-90D5-748FB76A2218}"/>
    <dgm:cxn modelId="{F7A7D7EE-6909-414E-BA2C-815566E4FCF7}" srcId="{FA55F23B-B8BF-4FE3-8B6F-6697D7123892}" destId="{4405CDC3-E15D-4ED6-96FC-985736D462FB}" srcOrd="3" destOrd="0" parTransId="{BF3F3CBC-3679-495B-A1DF-386456B9094F}" sibTransId="{7BF636A6-B04F-4715-9D27-A5507EB181ED}"/>
    <dgm:cxn modelId="{3E4C6BF4-ACFF-4B6E-883B-796BD32E43DC}" type="presOf" srcId="{3E0B5B49-EC54-48D0-9D08-B8D0CCD7D5CA}" destId="{7307C333-FCD8-4151-A373-0620E8F6FF4A}" srcOrd="0" destOrd="0" presId="urn:microsoft.com/office/officeart/2005/8/layout/vList2"/>
    <dgm:cxn modelId="{3B85D5F5-36E0-48DD-9899-DF973F186109}" type="presOf" srcId="{F743940B-4266-43BA-9B1E-93F63A5F31E2}" destId="{5A413578-DD8D-4EA5-8BF8-3539FDC0B363}" srcOrd="0" destOrd="0" presId="urn:microsoft.com/office/officeart/2005/8/layout/vList2"/>
    <dgm:cxn modelId="{E4CE58FC-5604-4D2E-9B34-0938679CCD19}" srcId="{FA55F23B-B8BF-4FE3-8B6F-6697D7123892}" destId="{41F75089-EE57-400C-BE70-D620F81D3FBB}" srcOrd="4" destOrd="0" parTransId="{5D1E6E3C-7E6A-459D-ADA2-C6CB707D9E09}" sibTransId="{32160992-66C2-43DF-A5CF-7895C74F5F58}"/>
    <dgm:cxn modelId="{3BC4592C-B12B-44A7-BB29-1CF9A831751F}" type="presParOf" srcId="{14117A28-28EC-4EAF-B50F-2B2733B523B0}" destId="{5A413578-DD8D-4EA5-8BF8-3539FDC0B363}" srcOrd="0" destOrd="0" presId="urn:microsoft.com/office/officeart/2005/8/layout/vList2"/>
    <dgm:cxn modelId="{90681D59-CA79-41E3-8926-A4B46A6DA213}" type="presParOf" srcId="{14117A28-28EC-4EAF-B50F-2B2733B523B0}" destId="{82A234BA-8EC1-4B3E-A1F6-802947A18E1E}" srcOrd="1" destOrd="0" presId="urn:microsoft.com/office/officeart/2005/8/layout/vList2"/>
    <dgm:cxn modelId="{F5E11100-F09A-479B-8696-46D25EA68E0B}" type="presParOf" srcId="{14117A28-28EC-4EAF-B50F-2B2733B523B0}" destId="{BDFB097C-4EB2-4B65-B4FD-179D99E36D16}" srcOrd="2" destOrd="0" presId="urn:microsoft.com/office/officeart/2005/8/layout/vList2"/>
    <dgm:cxn modelId="{BC3FB793-6885-49CF-B195-BF596BD699C3}" type="presParOf" srcId="{14117A28-28EC-4EAF-B50F-2B2733B523B0}" destId="{DBFEFF06-95CB-4043-92AC-6B0CAD6E3BE5}" srcOrd="3" destOrd="0" presId="urn:microsoft.com/office/officeart/2005/8/layout/vList2"/>
    <dgm:cxn modelId="{74288981-36B3-4511-8A3F-0F2ABAF7DA29}" type="presParOf" srcId="{14117A28-28EC-4EAF-B50F-2B2733B523B0}" destId="{F0E6F2B3-9541-430C-BF6A-0EADDB7AC563}" srcOrd="4" destOrd="0" presId="urn:microsoft.com/office/officeart/2005/8/layout/vList2"/>
    <dgm:cxn modelId="{908086EE-6501-4EF8-BEC8-6632DAA1830B}" type="presParOf" srcId="{14117A28-28EC-4EAF-B50F-2B2733B523B0}" destId="{61F80F39-6405-46CD-B64B-FD6A9AA6328C}" srcOrd="5" destOrd="0" presId="urn:microsoft.com/office/officeart/2005/8/layout/vList2"/>
    <dgm:cxn modelId="{3F7DA337-8253-4124-9752-23481FB77C7D}" type="presParOf" srcId="{14117A28-28EC-4EAF-B50F-2B2733B523B0}" destId="{083268FF-86AA-447E-BBFE-C799D0B2DBB6}" srcOrd="6" destOrd="0" presId="urn:microsoft.com/office/officeart/2005/8/layout/vList2"/>
    <dgm:cxn modelId="{6798CD46-DB52-4A05-851E-C35D7F6F1991}" type="presParOf" srcId="{14117A28-28EC-4EAF-B50F-2B2733B523B0}" destId="{182664CC-4314-401B-9FC5-CCBF9B26ED2F}" srcOrd="7" destOrd="0" presId="urn:microsoft.com/office/officeart/2005/8/layout/vList2"/>
    <dgm:cxn modelId="{5BD3DE2F-F7AD-46E4-8891-D199863DC088}" type="presParOf" srcId="{14117A28-28EC-4EAF-B50F-2B2733B523B0}" destId="{0912F95B-E6AD-41A9-89BE-8B1B9C330569}" srcOrd="8" destOrd="0" presId="urn:microsoft.com/office/officeart/2005/8/layout/vList2"/>
    <dgm:cxn modelId="{CA9C290E-F169-4858-8103-F168C8265994}" type="presParOf" srcId="{14117A28-28EC-4EAF-B50F-2B2733B523B0}" destId="{5E19AF4A-7BB0-4322-BF48-F7AD99F6CD2E}" srcOrd="9" destOrd="0" presId="urn:microsoft.com/office/officeart/2005/8/layout/vList2"/>
    <dgm:cxn modelId="{6F53C9EC-94ED-4017-A534-15ED6E6F10CB}" type="presParOf" srcId="{14117A28-28EC-4EAF-B50F-2B2733B523B0}" destId="{7307C333-FCD8-4151-A373-0620E8F6FF4A}" srcOrd="10" destOrd="0" presId="urn:microsoft.com/office/officeart/2005/8/layout/vList2"/>
    <dgm:cxn modelId="{738AE363-2AA2-4DA6-AF65-B959AFD88DEB}" type="presParOf" srcId="{14117A28-28EC-4EAF-B50F-2B2733B523B0}" destId="{CCFAADCD-B4BB-48B4-9516-CAD45B78F185}" srcOrd="11" destOrd="0" presId="urn:microsoft.com/office/officeart/2005/8/layout/vList2"/>
    <dgm:cxn modelId="{E040326C-3824-49D8-B650-486176713B2F}" type="presParOf" srcId="{14117A28-28EC-4EAF-B50F-2B2733B523B0}" destId="{3FB3BE16-FA6E-4C43-B181-3ACB1516E822}" srcOrd="12" destOrd="0" presId="urn:microsoft.com/office/officeart/2005/8/layout/vList2"/>
    <dgm:cxn modelId="{D0478C48-0FAD-4273-A7F7-C4E5FFAF041F}" type="presParOf" srcId="{14117A28-28EC-4EAF-B50F-2B2733B523B0}" destId="{8C0A3510-B07D-4912-A573-FC47B3D8B9F5}" srcOrd="13" destOrd="0" presId="urn:microsoft.com/office/officeart/2005/8/layout/vList2"/>
    <dgm:cxn modelId="{A65F8DF7-B67F-4D96-A19C-ED11739DFD08}" type="presParOf" srcId="{14117A28-28EC-4EAF-B50F-2B2733B523B0}" destId="{CBA67955-E18A-4C4B-8314-5E01A02FBE7E}" srcOrd="1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E66219-5C30-4934-9D5B-1B487DB59119}" type="doc">
      <dgm:prSet loTypeId="urn:microsoft.com/office/officeart/2018/layout/CircleProcess" loCatId="simpleprocesssa" qsTypeId="urn:microsoft.com/office/officeart/2005/8/quickstyle/simple1" qsCatId="simple" csTypeId="urn:microsoft.com/office/officeart/2005/8/colors/accent1_2" csCatId="accent1" phldr="1"/>
      <dgm:spPr/>
      <dgm:t>
        <a:bodyPr/>
        <a:lstStyle/>
        <a:p>
          <a:endParaRPr lang="en-US"/>
        </a:p>
      </dgm:t>
    </dgm:pt>
    <dgm:pt modelId="{7CB5B891-34F9-497E-80DA-30FC7F496C8E}">
      <dgm:prSet/>
      <dgm:spPr/>
      <dgm:t>
        <a:bodyPr/>
        <a:lstStyle/>
        <a:p>
          <a:r>
            <a:rPr lang="en-IE" b="1" dirty="0"/>
            <a:t>The board is obliged to register for RCT / VAT</a:t>
          </a:r>
          <a:endParaRPr lang="en-US" b="1" dirty="0"/>
        </a:p>
      </dgm:t>
    </dgm:pt>
    <dgm:pt modelId="{C44DD3F5-14A0-4E0F-BE99-4B41EB92BDCB}" type="parTrans" cxnId="{CC5AAE0E-1F07-40C3-999F-2E8BF55ECF24}">
      <dgm:prSet/>
      <dgm:spPr/>
      <dgm:t>
        <a:bodyPr/>
        <a:lstStyle/>
        <a:p>
          <a:endParaRPr lang="en-US"/>
        </a:p>
      </dgm:t>
    </dgm:pt>
    <dgm:pt modelId="{1D79881B-5E53-4C8E-BEBC-4866D5FA36DC}" type="sibTrans" cxnId="{CC5AAE0E-1F07-40C3-999F-2E8BF55ECF24}">
      <dgm:prSet/>
      <dgm:spPr/>
      <dgm:t>
        <a:bodyPr/>
        <a:lstStyle/>
        <a:p>
          <a:endParaRPr lang="en-US"/>
        </a:p>
      </dgm:t>
    </dgm:pt>
    <dgm:pt modelId="{89ADD8D6-F93B-4ACC-A23E-5CF03A49E55B}">
      <dgm:prSet/>
      <dgm:spPr/>
      <dgm:t>
        <a:bodyPr/>
        <a:lstStyle/>
        <a:p>
          <a:r>
            <a:rPr lang="en-IE" b="1" dirty="0"/>
            <a:t>Public Body – are not allowed to claim a VAT input credit </a:t>
          </a:r>
          <a:endParaRPr lang="en-US" b="1" dirty="0"/>
        </a:p>
      </dgm:t>
    </dgm:pt>
    <dgm:pt modelId="{DBE47709-1329-4E70-99F9-93C1E7EE0B89}" type="parTrans" cxnId="{7B390265-A5A9-46F4-9859-C92C27E73C41}">
      <dgm:prSet/>
      <dgm:spPr/>
      <dgm:t>
        <a:bodyPr/>
        <a:lstStyle/>
        <a:p>
          <a:endParaRPr lang="en-US"/>
        </a:p>
      </dgm:t>
    </dgm:pt>
    <dgm:pt modelId="{8EC138FB-A66C-406E-BA58-B6F237284FC8}" type="sibTrans" cxnId="{7B390265-A5A9-46F4-9859-C92C27E73C41}">
      <dgm:prSet/>
      <dgm:spPr/>
      <dgm:t>
        <a:bodyPr/>
        <a:lstStyle/>
        <a:p>
          <a:endParaRPr lang="en-US"/>
        </a:p>
      </dgm:t>
    </dgm:pt>
    <dgm:pt modelId="{0358692E-669E-4E28-B606-0A75F9651090}">
      <dgm:prSet custT="1"/>
      <dgm:spPr/>
      <dgm:t>
        <a:bodyPr/>
        <a:lstStyle/>
        <a:p>
          <a:r>
            <a:rPr lang="en-IE" sz="1800" b="1" dirty="0"/>
            <a:t>Revenue Guidance Note</a:t>
          </a:r>
        </a:p>
        <a:p>
          <a:r>
            <a:rPr lang="en-IE" sz="2200" b="1" i="1" dirty="0">
              <a:solidFill>
                <a:srgbClr val="C00000"/>
              </a:solidFill>
              <a:hlinkClick xmlns:r="http://schemas.openxmlformats.org/officeDocument/2006/relationships" r:id="rId1">
                <a:extLst>
                  <a:ext uri="{A12FA001-AC4F-418D-AE19-62706E023703}">
                    <ahyp:hlinkClr xmlns:ahyp="http://schemas.microsoft.com/office/drawing/2018/hyperlinkcolor" val="tx"/>
                  </a:ext>
                </a:extLst>
              </a:hlinkClick>
            </a:rPr>
            <a:t>More Info</a:t>
          </a:r>
          <a:endParaRPr lang="en-IE" sz="2200" b="1" i="1" dirty="0">
            <a:solidFill>
              <a:srgbClr val="C00000"/>
            </a:solidFill>
          </a:endParaRPr>
        </a:p>
      </dgm:t>
    </dgm:pt>
    <dgm:pt modelId="{910A3ABA-7183-47FC-9437-39B20D822423}" type="parTrans" cxnId="{C609116D-B11C-43CF-9CB9-334025EA7C69}">
      <dgm:prSet/>
      <dgm:spPr/>
      <dgm:t>
        <a:bodyPr/>
        <a:lstStyle/>
        <a:p>
          <a:endParaRPr lang="en-US"/>
        </a:p>
      </dgm:t>
    </dgm:pt>
    <dgm:pt modelId="{D26B7A62-5926-4945-8B3D-71E223CA1BA9}" type="sibTrans" cxnId="{C609116D-B11C-43CF-9CB9-334025EA7C69}">
      <dgm:prSet/>
      <dgm:spPr/>
      <dgm:t>
        <a:bodyPr/>
        <a:lstStyle/>
        <a:p>
          <a:endParaRPr lang="en-US"/>
        </a:p>
      </dgm:t>
    </dgm:pt>
    <dgm:pt modelId="{56D4018E-1CCD-4CAA-963C-D1505B957E18}">
      <dgm:prSet/>
      <dgm:spPr/>
      <dgm:t>
        <a:bodyPr/>
        <a:lstStyle/>
        <a:p>
          <a:r>
            <a:rPr lang="en-IE" b="1" i="1" dirty="0"/>
            <a:t>“Boards of Management – Relevant Contracts Tax/Value Added Tax”</a:t>
          </a:r>
          <a:endParaRPr lang="en-US" dirty="0"/>
        </a:p>
      </dgm:t>
    </dgm:pt>
    <dgm:pt modelId="{3F565E8F-6841-46F4-AF19-FD4FC2BEF080}" type="parTrans" cxnId="{248C38EA-1375-4272-9D56-CE4ADE5BE7E0}">
      <dgm:prSet/>
      <dgm:spPr/>
      <dgm:t>
        <a:bodyPr/>
        <a:lstStyle/>
        <a:p>
          <a:endParaRPr lang="en-US"/>
        </a:p>
      </dgm:t>
    </dgm:pt>
    <dgm:pt modelId="{5CB619EF-E221-460A-88F1-067000C0892F}" type="sibTrans" cxnId="{248C38EA-1375-4272-9D56-CE4ADE5BE7E0}">
      <dgm:prSet/>
      <dgm:spPr/>
      <dgm:t>
        <a:bodyPr/>
        <a:lstStyle/>
        <a:p>
          <a:endParaRPr lang="en-US"/>
        </a:p>
      </dgm:t>
    </dgm:pt>
    <dgm:pt modelId="{8E32E1F3-BD64-42F0-BD46-5085AB89E031}">
      <dgm:prSet custT="1"/>
      <dgm:spPr/>
      <dgm:t>
        <a:bodyPr/>
        <a:lstStyle/>
        <a:p>
          <a:r>
            <a:rPr lang="en-IE" sz="1600" b="1" dirty="0">
              <a:solidFill>
                <a:srgbClr val="FF0000"/>
              </a:solidFill>
            </a:rPr>
            <a:t>File RCT / VAT via ROS and make payments to Revenue</a:t>
          </a:r>
          <a:endParaRPr lang="en-US" sz="1600" b="1" dirty="0">
            <a:solidFill>
              <a:srgbClr val="FF0000"/>
            </a:solidFill>
          </a:endParaRPr>
        </a:p>
      </dgm:t>
    </dgm:pt>
    <dgm:pt modelId="{E725FC9C-5BE9-4A90-8010-E2244D6BF1ED}" type="parTrans" cxnId="{65B8D44B-CF2A-4F5F-8297-2243194468E5}">
      <dgm:prSet/>
      <dgm:spPr/>
      <dgm:t>
        <a:bodyPr/>
        <a:lstStyle/>
        <a:p>
          <a:endParaRPr lang="en-US"/>
        </a:p>
      </dgm:t>
    </dgm:pt>
    <dgm:pt modelId="{CE995E4A-11FD-4144-897B-4F0253E1F6B8}" type="sibTrans" cxnId="{65B8D44B-CF2A-4F5F-8297-2243194468E5}">
      <dgm:prSet/>
      <dgm:spPr/>
      <dgm:t>
        <a:bodyPr/>
        <a:lstStyle/>
        <a:p>
          <a:endParaRPr lang="en-US"/>
        </a:p>
      </dgm:t>
    </dgm:pt>
    <dgm:pt modelId="{71848DB6-301E-4E9E-9534-12BAB1ED6A0D}">
      <dgm:prSet custT="1"/>
      <dgm:spPr/>
      <dgm:t>
        <a:bodyPr/>
        <a:lstStyle/>
        <a:p>
          <a:r>
            <a:rPr lang="en-IE" sz="1600" b="1" dirty="0">
              <a:solidFill>
                <a:srgbClr val="FF0000"/>
              </a:solidFill>
            </a:rPr>
            <a:t>Schools are subject to Revenue Audits </a:t>
          </a:r>
          <a:endParaRPr lang="en-US" sz="1600" b="1" dirty="0">
            <a:solidFill>
              <a:srgbClr val="FF0000"/>
            </a:solidFill>
          </a:endParaRPr>
        </a:p>
      </dgm:t>
    </dgm:pt>
    <dgm:pt modelId="{80C45333-C0D4-4CF2-950D-4AB2D43D5F2C}" type="parTrans" cxnId="{9FD6E043-8EDB-43EF-AF26-23C08631CAA1}">
      <dgm:prSet/>
      <dgm:spPr/>
      <dgm:t>
        <a:bodyPr/>
        <a:lstStyle/>
        <a:p>
          <a:endParaRPr lang="en-US"/>
        </a:p>
      </dgm:t>
    </dgm:pt>
    <dgm:pt modelId="{C8B676AA-3A42-42EE-B37A-5E7D0FC03C6C}" type="sibTrans" cxnId="{9FD6E043-8EDB-43EF-AF26-23C08631CAA1}">
      <dgm:prSet/>
      <dgm:spPr/>
      <dgm:t>
        <a:bodyPr/>
        <a:lstStyle/>
        <a:p>
          <a:endParaRPr lang="en-US"/>
        </a:p>
      </dgm:t>
    </dgm:pt>
    <dgm:pt modelId="{F606BD4E-2C16-4CD9-B41B-6A8AC0ACD87D}">
      <dgm:prSet custT="1"/>
      <dgm:spPr/>
      <dgm:t>
        <a:bodyPr/>
        <a:lstStyle/>
        <a:p>
          <a:r>
            <a:rPr lang="en-IE" sz="1600" b="1" dirty="0">
              <a:solidFill>
                <a:srgbClr val="FF0000"/>
              </a:solidFill>
            </a:rPr>
            <a:t>All employees of the board must be paid through payroll system</a:t>
          </a:r>
          <a:endParaRPr lang="en-US" sz="1600" b="1" dirty="0">
            <a:solidFill>
              <a:srgbClr val="FF0000"/>
            </a:solidFill>
          </a:endParaRPr>
        </a:p>
      </dgm:t>
    </dgm:pt>
    <dgm:pt modelId="{0BD4C326-B6B2-4FB8-85A3-30FD56619283}" type="parTrans" cxnId="{3BD657B9-7FD5-48C9-A426-B94144F2CC1D}">
      <dgm:prSet/>
      <dgm:spPr/>
      <dgm:t>
        <a:bodyPr/>
        <a:lstStyle/>
        <a:p>
          <a:endParaRPr lang="en-US"/>
        </a:p>
      </dgm:t>
    </dgm:pt>
    <dgm:pt modelId="{D4A47EA2-B727-4913-BCEC-581572167046}" type="sibTrans" cxnId="{3BD657B9-7FD5-48C9-A426-B94144F2CC1D}">
      <dgm:prSet/>
      <dgm:spPr/>
      <dgm:t>
        <a:bodyPr/>
        <a:lstStyle/>
        <a:p>
          <a:endParaRPr lang="en-US"/>
        </a:p>
      </dgm:t>
    </dgm:pt>
    <dgm:pt modelId="{1CCB3FD0-C0E8-4CC2-91C9-6DD31EBAF685}" type="pres">
      <dgm:prSet presAssocID="{19E66219-5C30-4934-9D5B-1B487DB59119}" presName="Name0" presStyleCnt="0">
        <dgm:presLayoutVars>
          <dgm:chMax val="11"/>
          <dgm:chPref val="11"/>
          <dgm:dir/>
          <dgm:resizeHandles/>
        </dgm:presLayoutVars>
      </dgm:prSet>
      <dgm:spPr/>
    </dgm:pt>
    <dgm:pt modelId="{ADC3B66E-572E-4596-9367-549D5FB0897F}" type="pres">
      <dgm:prSet presAssocID="{56D4018E-1CCD-4CAA-963C-D1505B957E18}" presName="Accent4" presStyleCnt="0"/>
      <dgm:spPr/>
    </dgm:pt>
    <dgm:pt modelId="{8D3D8D90-E3F1-4FDF-88E5-DFA3EF9298E8}" type="pres">
      <dgm:prSet presAssocID="{56D4018E-1CCD-4CAA-963C-D1505B957E18}" presName="Accent" presStyleLbl="node1" presStyleIdx="0" presStyleCnt="8"/>
      <dgm:spPr/>
    </dgm:pt>
    <dgm:pt modelId="{DF916D28-58DD-4E1E-815A-E160C7DB9588}" type="pres">
      <dgm:prSet presAssocID="{56D4018E-1CCD-4CAA-963C-D1505B957E18}" presName="ParentBackground4" presStyleCnt="0"/>
      <dgm:spPr/>
    </dgm:pt>
    <dgm:pt modelId="{F86391F3-3BC6-4F6F-A0F8-BA5A5DDC0E5F}" type="pres">
      <dgm:prSet presAssocID="{56D4018E-1CCD-4CAA-963C-D1505B957E18}" presName="ParentBackground" presStyleLbl="node1" presStyleIdx="1" presStyleCnt="8"/>
      <dgm:spPr/>
    </dgm:pt>
    <dgm:pt modelId="{F1776209-6B97-4546-9F3A-EBA3C5DBFAC8}" type="pres">
      <dgm:prSet presAssocID="{56D4018E-1CCD-4CAA-963C-D1505B957E18}" presName="Child4" presStyleLbl="revTx" presStyleIdx="0" presStyleCnt="1" custLinFactNeighborX="4061" custLinFactNeighborY="193">
        <dgm:presLayoutVars>
          <dgm:chMax val="0"/>
          <dgm:chPref val="0"/>
          <dgm:bulletEnabled val="1"/>
        </dgm:presLayoutVars>
      </dgm:prSet>
      <dgm:spPr/>
    </dgm:pt>
    <dgm:pt modelId="{F92248DD-B8F9-455B-9467-FDC6872D2399}" type="pres">
      <dgm:prSet presAssocID="{56D4018E-1CCD-4CAA-963C-D1505B957E18}" presName="Parent4" presStyleLbl="fgAcc0" presStyleIdx="0" presStyleCnt="0">
        <dgm:presLayoutVars>
          <dgm:chMax val="1"/>
          <dgm:chPref val="1"/>
          <dgm:bulletEnabled val="1"/>
        </dgm:presLayoutVars>
      </dgm:prSet>
      <dgm:spPr/>
    </dgm:pt>
    <dgm:pt modelId="{101A9D4B-DABD-4E1B-AC58-6DE3F9851C9B}" type="pres">
      <dgm:prSet presAssocID="{0358692E-669E-4E28-B606-0A75F9651090}" presName="Accent3" presStyleCnt="0"/>
      <dgm:spPr/>
    </dgm:pt>
    <dgm:pt modelId="{EFD72189-6A82-4CF4-B48F-9578DFF739AD}" type="pres">
      <dgm:prSet presAssocID="{0358692E-669E-4E28-B606-0A75F9651090}" presName="Accent" presStyleLbl="node1" presStyleIdx="2" presStyleCnt="8"/>
      <dgm:spPr/>
    </dgm:pt>
    <dgm:pt modelId="{FFB3AA7E-4952-414A-B98E-71D953E32E48}" type="pres">
      <dgm:prSet presAssocID="{0358692E-669E-4E28-B606-0A75F9651090}" presName="ParentBackground3" presStyleCnt="0"/>
      <dgm:spPr/>
    </dgm:pt>
    <dgm:pt modelId="{51B744E0-8899-48C4-9822-47DAE2229AAE}" type="pres">
      <dgm:prSet presAssocID="{0358692E-669E-4E28-B606-0A75F9651090}" presName="ParentBackground" presStyleLbl="node1" presStyleIdx="3" presStyleCnt="8"/>
      <dgm:spPr/>
    </dgm:pt>
    <dgm:pt modelId="{B763BB2C-501D-4A19-9986-98E5D4C0802C}" type="pres">
      <dgm:prSet presAssocID="{0358692E-669E-4E28-B606-0A75F9651090}" presName="Parent3" presStyleLbl="fgAcc0" presStyleIdx="0" presStyleCnt="0">
        <dgm:presLayoutVars>
          <dgm:chMax val="1"/>
          <dgm:chPref val="1"/>
          <dgm:bulletEnabled val="1"/>
        </dgm:presLayoutVars>
      </dgm:prSet>
      <dgm:spPr/>
    </dgm:pt>
    <dgm:pt modelId="{CE536A5A-5DD9-4E6A-89BA-DA6DA1D20A03}" type="pres">
      <dgm:prSet presAssocID="{89ADD8D6-F93B-4ACC-A23E-5CF03A49E55B}" presName="Accent2" presStyleCnt="0"/>
      <dgm:spPr/>
    </dgm:pt>
    <dgm:pt modelId="{13B6EAA7-7ADF-4868-8001-3C5534476C4E}" type="pres">
      <dgm:prSet presAssocID="{89ADD8D6-F93B-4ACC-A23E-5CF03A49E55B}" presName="Accent" presStyleLbl="node1" presStyleIdx="4" presStyleCnt="8"/>
      <dgm:spPr/>
    </dgm:pt>
    <dgm:pt modelId="{35F10028-EF50-4858-AA4A-4AD9E0131001}" type="pres">
      <dgm:prSet presAssocID="{89ADD8D6-F93B-4ACC-A23E-5CF03A49E55B}" presName="ParentBackground2" presStyleCnt="0"/>
      <dgm:spPr/>
    </dgm:pt>
    <dgm:pt modelId="{470C427E-7402-467C-8FEC-13C4F510CB4E}" type="pres">
      <dgm:prSet presAssocID="{89ADD8D6-F93B-4ACC-A23E-5CF03A49E55B}" presName="ParentBackground" presStyleLbl="node1" presStyleIdx="5" presStyleCnt="8"/>
      <dgm:spPr/>
    </dgm:pt>
    <dgm:pt modelId="{96B2169F-F797-4792-A793-BD290411CF8D}" type="pres">
      <dgm:prSet presAssocID="{89ADD8D6-F93B-4ACC-A23E-5CF03A49E55B}" presName="Parent2" presStyleLbl="fgAcc0" presStyleIdx="0" presStyleCnt="0">
        <dgm:presLayoutVars>
          <dgm:chMax val="1"/>
          <dgm:chPref val="1"/>
          <dgm:bulletEnabled val="1"/>
        </dgm:presLayoutVars>
      </dgm:prSet>
      <dgm:spPr/>
    </dgm:pt>
    <dgm:pt modelId="{84E55752-45C4-48CB-9137-C927E15E2C1D}" type="pres">
      <dgm:prSet presAssocID="{7CB5B891-34F9-497E-80DA-30FC7F496C8E}" presName="Accent1" presStyleCnt="0"/>
      <dgm:spPr/>
    </dgm:pt>
    <dgm:pt modelId="{09A70276-0C6E-4E93-A5EA-9A8D519FB61A}" type="pres">
      <dgm:prSet presAssocID="{7CB5B891-34F9-497E-80DA-30FC7F496C8E}" presName="Accent" presStyleLbl="node1" presStyleIdx="6" presStyleCnt="8"/>
      <dgm:spPr/>
    </dgm:pt>
    <dgm:pt modelId="{24AF1917-948A-4EAB-9B78-E2EB30F40628}" type="pres">
      <dgm:prSet presAssocID="{7CB5B891-34F9-497E-80DA-30FC7F496C8E}" presName="ParentBackground1" presStyleCnt="0"/>
      <dgm:spPr/>
    </dgm:pt>
    <dgm:pt modelId="{4BB44198-9FC5-4136-BD33-36115F94262F}" type="pres">
      <dgm:prSet presAssocID="{7CB5B891-34F9-497E-80DA-30FC7F496C8E}" presName="ParentBackground" presStyleLbl="node1" presStyleIdx="7" presStyleCnt="8"/>
      <dgm:spPr/>
    </dgm:pt>
    <dgm:pt modelId="{639F6FA9-5BF7-422A-8115-4EEEF01CB536}" type="pres">
      <dgm:prSet presAssocID="{7CB5B891-34F9-497E-80DA-30FC7F496C8E}" presName="Parent1" presStyleLbl="fgAcc0" presStyleIdx="0" presStyleCnt="0">
        <dgm:presLayoutVars>
          <dgm:chMax val="1"/>
          <dgm:chPref val="1"/>
          <dgm:bulletEnabled val="1"/>
        </dgm:presLayoutVars>
      </dgm:prSet>
      <dgm:spPr/>
    </dgm:pt>
  </dgm:ptLst>
  <dgm:cxnLst>
    <dgm:cxn modelId="{CC5AAE0E-1F07-40C3-999F-2E8BF55ECF24}" srcId="{19E66219-5C30-4934-9D5B-1B487DB59119}" destId="{7CB5B891-34F9-497E-80DA-30FC7F496C8E}" srcOrd="0" destOrd="0" parTransId="{C44DD3F5-14A0-4E0F-BE99-4B41EB92BDCB}" sibTransId="{1D79881B-5E53-4C8E-BEBC-4866D5FA36DC}"/>
    <dgm:cxn modelId="{7ACA9830-92D9-44EC-84D9-CDB4B163E2FB}" type="presOf" srcId="{19E66219-5C30-4934-9D5B-1B487DB59119}" destId="{1CCB3FD0-C0E8-4CC2-91C9-6DD31EBAF685}" srcOrd="0" destOrd="0" presId="urn:microsoft.com/office/officeart/2018/layout/CircleProcess"/>
    <dgm:cxn modelId="{80C7813D-97C1-4325-8F27-75736E03CD54}" type="presOf" srcId="{7CB5B891-34F9-497E-80DA-30FC7F496C8E}" destId="{639F6FA9-5BF7-422A-8115-4EEEF01CB536}" srcOrd="1" destOrd="0" presId="urn:microsoft.com/office/officeart/2018/layout/CircleProcess"/>
    <dgm:cxn modelId="{9F924B62-C74A-4364-B277-A9243B9409BC}" type="presOf" srcId="{71848DB6-301E-4E9E-9534-12BAB1ED6A0D}" destId="{F1776209-6B97-4546-9F3A-EBA3C5DBFAC8}" srcOrd="0" destOrd="1" presId="urn:microsoft.com/office/officeart/2018/layout/CircleProcess"/>
    <dgm:cxn modelId="{9FD6E043-8EDB-43EF-AF26-23C08631CAA1}" srcId="{56D4018E-1CCD-4CAA-963C-D1505B957E18}" destId="{71848DB6-301E-4E9E-9534-12BAB1ED6A0D}" srcOrd="1" destOrd="0" parTransId="{80C45333-C0D4-4CF2-950D-4AB2D43D5F2C}" sibTransId="{C8B676AA-3A42-42EE-B37A-5E7D0FC03C6C}"/>
    <dgm:cxn modelId="{7B390265-A5A9-46F4-9859-C92C27E73C41}" srcId="{19E66219-5C30-4934-9D5B-1B487DB59119}" destId="{89ADD8D6-F93B-4ACC-A23E-5CF03A49E55B}" srcOrd="1" destOrd="0" parTransId="{DBE47709-1329-4E70-99F9-93C1E7EE0B89}" sibTransId="{8EC138FB-A66C-406E-BA58-B6F237284FC8}"/>
    <dgm:cxn modelId="{65B8D44B-CF2A-4F5F-8297-2243194468E5}" srcId="{56D4018E-1CCD-4CAA-963C-D1505B957E18}" destId="{8E32E1F3-BD64-42F0-BD46-5085AB89E031}" srcOrd="0" destOrd="0" parTransId="{E725FC9C-5BE9-4A90-8010-E2244D6BF1ED}" sibTransId="{CE995E4A-11FD-4144-897B-4F0253E1F6B8}"/>
    <dgm:cxn modelId="{C609116D-B11C-43CF-9CB9-334025EA7C69}" srcId="{19E66219-5C30-4934-9D5B-1B487DB59119}" destId="{0358692E-669E-4E28-B606-0A75F9651090}" srcOrd="2" destOrd="0" parTransId="{910A3ABA-7183-47FC-9437-39B20D822423}" sibTransId="{D26B7A62-5926-4945-8B3D-71E223CA1BA9}"/>
    <dgm:cxn modelId="{C82CB970-1217-4361-8967-3FB90DF81D29}" type="presOf" srcId="{56D4018E-1CCD-4CAA-963C-D1505B957E18}" destId="{F92248DD-B8F9-455B-9467-FDC6872D2399}" srcOrd="1" destOrd="0" presId="urn:microsoft.com/office/officeart/2018/layout/CircleProcess"/>
    <dgm:cxn modelId="{7C035475-54E7-4143-BDC0-BC99EC1529FD}" type="presOf" srcId="{56D4018E-1CCD-4CAA-963C-D1505B957E18}" destId="{F86391F3-3BC6-4F6F-A0F8-BA5A5DDC0E5F}" srcOrd="0" destOrd="0" presId="urn:microsoft.com/office/officeart/2018/layout/CircleProcess"/>
    <dgm:cxn modelId="{5C408991-88BB-45A3-B2DE-A6C537D59FD9}" type="presOf" srcId="{89ADD8D6-F93B-4ACC-A23E-5CF03A49E55B}" destId="{96B2169F-F797-4792-A793-BD290411CF8D}" srcOrd="1" destOrd="0" presId="urn:microsoft.com/office/officeart/2018/layout/CircleProcess"/>
    <dgm:cxn modelId="{B7E49B92-F2D8-42E9-BBE0-C3CD383137B2}" type="presOf" srcId="{89ADD8D6-F93B-4ACC-A23E-5CF03A49E55B}" destId="{470C427E-7402-467C-8FEC-13C4F510CB4E}" srcOrd="0" destOrd="0" presId="urn:microsoft.com/office/officeart/2018/layout/CircleProcess"/>
    <dgm:cxn modelId="{ADF548AA-E14D-43EA-87CA-F67EDFA49958}" type="presOf" srcId="{0358692E-669E-4E28-B606-0A75F9651090}" destId="{B763BB2C-501D-4A19-9986-98E5D4C0802C}" srcOrd="1" destOrd="0" presId="urn:microsoft.com/office/officeart/2018/layout/CircleProcess"/>
    <dgm:cxn modelId="{3BD657B9-7FD5-48C9-A426-B94144F2CC1D}" srcId="{56D4018E-1CCD-4CAA-963C-D1505B957E18}" destId="{F606BD4E-2C16-4CD9-B41B-6A8AC0ACD87D}" srcOrd="2" destOrd="0" parTransId="{0BD4C326-B6B2-4FB8-85A3-30FD56619283}" sibTransId="{D4A47EA2-B727-4913-BCEC-581572167046}"/>
    <dgm:cxn modelId="{74357DC9-CE16-433E-952D-917EC078E31E}" type="presOf" srcId="{7CB5B891-34F9-497E-80DA-30FC7F496C8E}" destId="{4BB44198-9FC5-4136-BD33-36115F94262F}" srcOrd="0" destOrd="0" presId="urn:microsoft.com/office/officeart/2018/layout/CircleProcess"/>
    <dgm:cxn modelId="{893A35DC-272E-42A9-B0E3-916B60929B6E}" type="presOf" srcId="{0358692E-669E-4E28-B606-0A75F9651090}" destId="{51B744E0-8899-48C4-9822-47DAE2229AAE}" srcOrd="0" destOrd="0" presId="urn:microsoft.com/office/officeart/2018/layout/CircleProcess"/>
    <dgm:cxn modelId="{9DF201E2-5667-4E49-9365-C173351ABF07}" type="presOf" srcId="{8E32E1F3-BD64-42F0-BD46-5085AB89E031}" destId="{F1776209-6B97-4546-9F3A-EBA3C5DBFAC8}" srcOrd="0" destOrd="0" presId="urn:microsoft.com/office/officeart/2018/layout/CircleProcess"/>
    <dgm:cxn modelId="{248C38EA-1375-4272-9D56-CE4ADE5BE7E0}" srcId="{19E66219-5C30-4934-9D5B-1B487DB59119}" destId="{56D4018E-1CCD-4CAA-963C-D1505B957E18}" srcOrd="3" destOrd="0" parTransId="{3F565E8F-6841-46F4-AF19-FD4FC2BEF080}" sibTransId="{5CB619EF-E221-460A-88F1-067000C0892F}"/>
    <dgm:cxn modelId="{4F1A5AF0-9171-4264-A005-A0E4ECE790E8}" type="presOf" srcId="{F606BD4E-2C16-4CD9-B41B-6A8AC0ACD87D}" destId="{F1776209-6B97-4546-9F3A-EBA3C5DBFAC8}" srcOrd="0" destOrd="2" presId="urn:microsoft.com/office/officeart/2018/layout/CircleProcess"/>
    <dgm:cxn modelId="{C2F2EEDF-6444-435F-9E16-3429D6CC5401}" type="presParOf" srcId="{1CCB3FD0-C0E8-4CC2-91C9-6DD31EBAF685}" destId="{ADC3B66E-572E-4596-9367-549D5FB0897F}" srcOrd="0" destOrd="0" presId="urn:microsoft.com/office/officeart/2018/layout/CircleProcess"/>
    <dgm:cxn modelId="{AC37161D-5FEF-4561-AD09-CEE6CBA3EBEE}" type="presParOf" srcId="{ADC3B66E-572E-4596-9367-549D5FB0897F}" destId="{8D3D8D90-E3F1-4FDF-88E5-DFA3EF9298E8}" srcOrd="0" destOrd="0" presId="urn:microsoft.com/office/officeart/2018/layout/CircleProcess"/>
    <dgm:cxn modelId="{A2C1A8DA-C22B-4CB9-887C-31757EAB63AE}" type="presParOf" srcId="{1CCB3FD0-C0E8-4CC2-91C9-6DD31EBAF685}" destId="{DF916D28-58DD-4E1E-815A-E160C7DB9588}" srcOrd="1" destOrd="0" presId="urn:microsoft.com/office/officeart/2018/layout/CircleProcess"/>
    <dgm:cxn modelId="{A378B70E-C669-4EDC-9B97-38CD8BE9AF59}" type="presParOf" srcId="{DF916D28-58DD-4E1E-815A-E160C7DB9588}" destId="{F86391F3-3BC6-4F6F-A0F8-BA5A5DDC0E5F}" srcOrd="0" destOrd="0" presId="urn:microsoft.com/office/officeart/2018/layout/CircleProcess"/>
    <dgm:cxn modelId="{0056838C-ECA9-4048-BF3E-E75244CDEC70}" type="presParOf" srcId="{1CCB3FD0-C0E8-4CC2-91C9-6DD31EBAF685}" destId="{F1776209-6B97-4546-9F3A-EBA3C5DBFAC8}" srcOrd="2" destOrd="0" presId="urn:microsoft.com/office/officeart/2018/layout/CircleProcess"/>
    <dgm:cxn modelId="{0ABF21F2-6C94-44A2-A9F8-29E609AC1568}" type="presParOf" srcId="{1CCB3FD0-C0E8-4CC2-91C9-6DD31EBAF685}" destId="{F92248DD-B8F9-455B-9467-FDC6872D2399}" srcOrd="3" destOrd="0" presId="urn:microsoft.com/office/officeart/2018/layout/CircleProcess"/>
    <dgm:cxn modelId="{477C8E59-CB5B-4156-8E06-9A85C0C9C732}" type="presParOf" srcId="{1CCB3FD0-C0E8-4CC2-91C9-6DD31EBAF685}" destId="{101A9D4B-DABD-4E1B-AC58-6DE3F9851C9B}" srcOrd="4" destOrd="0" presId="urn:microsoft.com/office/officeart/2018/layout/CircleProcess"/>
    <dgm:cxn modelId="{815E1697-B876-4520-A71E-E768D65242A0}" type="presParOf" srcId="{101A9D4B-DABD-4E1B-AC58-6DE3F9851C9B}" destId="{EFD72189-6A82-4CF4-B48F-9578DFF739AD}" srcOrd="0" destOrd="0" presId="urn:microsoft.com/office/officeart/2018/layout/CircleProcess"/>
    <dgm:cxn modelId="{0A7F0C9F-9113-4CD4-BA39-36B030744F9B}" type="presParOf" srcId="{1CCB3FD0-C0E8-4CC2-91C9-6DD31EBAF685}" destId="{FFB3AA7E-4952-414A-B98E-71D953E32E48}" srcOrd="5" destOrd="0" presId="urn:microsoft.com/office/officeart/2018/layout/CircleProcess"/>
    <dgm:cxn modelId="{AD63FC15-D6C2-4FD2-93CF-24482D748BDF}" type="presParOf" srcId="{FFB3AA7E-4952-414A-B98E-71D953E32E48}" destId="{51B744E0-8899-48C4-9822-47DAE2229AAE}" srcOrd="0" destOrd="0" presId="urn:microsoft.com/office/officeart/2018/layout/CircleProcess"/>
    <dgm:cxn modelId="{8EE6303E-6CB7-4F24-A905-DFCCF3A1F15D}" type="presParOf" srcId="{1CCB3FD0-C0E8-4CC2-91C9-6DD31EBAF685}" destId="{B763BB2C-501D-4A19-9986-98E5D4C0802C}" srcOrd="6" destOrd="0" presId="urn:microsoft.com/office/officeart/2018/layout/CircleProcess"/>
    <dgm:cxn modelId="{BACDCF08-51C1-42B0-91C4-18984154CCBA}" type="presParOf" srcId="{1CCB3FD0-C0E8-4CC2-91C9-6DD31EBAF685}" destId="{CE536A5A-5DD9-4E6A-89BA-DA6DA1D20A03}" srcOrd="7" destOrd="0" presId="urn:microsoft.com/office/officeart/2018/layout/CircleProcess"/>
    <dgm:cxn modelId="{734567E3-B156-4D90-9926-F1EAF7F1D23C}" type="presParOf" srcId="{CE536A5A-5DD9-4E6A-89BA-DA6DA1D20A03}" destId="{13B6EAA7-7ADF-4868-8001-3C5534476C4E}" srcOrd="0" destOrd="0" presId="urn:microsoft.com/office/officeart/2018/layout/CircleProcess"/>
    <dgm:cxn modelId="{9166FC36-4412-4ED7-A7A1-683BC39C0E81}" type="presParOf" srcId="{1CCB3FD0-C0E8-4CC2-91C9-6DD31EBAF685}" destId="{35F10028-EF50-4858-AA4A-4AD9E0131001}" srcOrd="8" destOrd="0" presId="urn:microsoft.com/office/officeart/2018/layout/CircleProcess"/>
    <dgm:cxn modelId="{56125ADE-D154-4EAA-B477-F40E04963826}" type="presParOf" srcId="{35F10028-EF50-4858-AA4A-4AD9E0131001}" destId="{470C427E-7402-467C-8FEC-13C4F510CB4E}" srcOrd="0" destOrd="0" presId="urn:microsoft.com/office/officeart/2018/layout/CircleProcess"/>
    <dgm:cxn modelId="{0BDE5778-8227-4E80-BBBE-B39FD3D4A07B}" type="presParOf" srcId="{1CCB3FD0-C0E8-4CC2-91C9-6DD31EBAF685}" destId="{96B2169F-F797-4792-A793-BD290411CF8D}" srcOrd="9" destOrd="0" presId="urn:microsoft.com/office/officeart/2018/layout/CircleProcess"/>
    <dgm:cxn modelId="{B63F7603-CC6E-4910-8BA2-2DC9B870B83F}" type="presParOf" srcId="{1CCB3FD0-C0E8-4CC2-91C9-6DD31EBAF685}" destId="{84E55752-45C4-48CB-9137-C927E15E2C1D}" srcOrd="10" destOrd="0" presId="urn:microsoft.com/office/officeart/2018/layout/CircleProcess"/>
    <dgm:cxn modelId="{D5DFF2D7-9DEA-4D40-9567-F4E818942F6C}" type="presParOf" srcId="{84E55752-45C4-48CB-9137-C927E15E2C1D}" destId="{09A70276-0C6E-4E93-A5EA-9A8D519FB61A}" srcOrd="0" destOrd="0" presId="urn:microsoft.com/office/officeart/2018/layout/CircleProcess"/>
    <dgm:cxn modelId="{637CDD54-A4F6-465F-9D20-BA75CBA052C3}" type="presParOf" srcId="{1CCB3FD0-C0E8-4CC2-91C9-6DD31EBAF685}" destId="{24AF1917-948A-4EAB-9B78-E2EB30F40628}" srcOrd="11" destOrd="0" presId="urn:microsoft.com/office/officeart/2018/layout/CircleProcess"/>
    <dgm:cxn modelId="{ABD23C38-E84A-483F-9630-6F497D2A5C3C}" type="presParOf" srcId="{24AF1917-948A-4EAB-9B78-E2EB30F40628}" destId="{4BB44198-9FC5-4136-BD33-36115F94262F}" srcOrd="0" destOrd="0" presId="urn:microsoft.com/office/officeart/2018/layout/CircleProcess"/>
    <dgm:cxn modelId="{1C262F29-BDD2-4A23-9A32-7C02E78CDD42}" type="presParOf" srcId="{1CCB3FD0-C0E8-4CC2-91C9-6DD31EBAF685}" destId="{639F6FA9-5BF7-422A-8115-4EEEF01CB536}" srcOrd="12" destOrd="0" presId="urn:microsoft.com/office/officeart/2018/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E109DE0-DD40-4D8A-8A22-398933A346D0}"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2F9FDAFA-F77E-450B-B0F5-78AB4A51E71B}">
      <dgm:prSet custT="1"/>
      <dgm:spPr/>
      <dgm:t>
        <a:bodyPr/>
        <a:lstStyle/>
        <a:p>
          <a:pPr>
            <a:lnSpc>
              <a:spcPct val="100000"/>
            </a:lnSpc>
          </a:pPr>
          <a:r>
            <a:rPr lang="en-IE" sz="2800" b="1" dirty="0">
              <a:solidFill>
                <a:schemeClr val="accent1">
                  <a:lumMod val="75000"/>
                </a:schemeClr>
              </a:solidFill>
            </a:rPr>
            <a:t>Ensure there is a system in place to record income and expenditure -Excel based FSSU system or software package </a:t>
          </a:r>
          <a:endParaRPr lang="en-US" sz="2800" b="1" dirty="0">
            <a:solidFill>
              <a:schemeClr val="accent1">
                <a:lumMod val="75000"/>
              </a:schemeClr>
            </a:solidFill>
          </a:endParaRPr>
        </a:p>
      </dgm:t>
    </dgm:pt>
    <dgm:pt modelId="{7309940D-6C8A-4AC3-AD17-2779CDDE51ED}" type="parTrans" cxnId="{DCE2C7F3-E033-4D1F-A38C-065763609749}">
      <dgm:prSet/>
      <dgm:spPr/>
      <dgm:t>
        <a:bodyPr/>
        <a:lstStyle/>
        <a:p>
          <a:endParaRPr lang="en-US"/>
        </a:p>
      </dgm:t>
    </dgm:pt>
    <dgm:pt modelId="{D582EE01-BE8B-47C8-A434-90122BEB9B67}" type="sibTrans" cxnId="{DCE2C7F3-E033-4D1F-A38C-065763609749}">
      <dgm:prSet/>
      <dgm:spPr/>
      <dgm:t>
        <a:bodyPr/>
        <a:lstStyle/>
        <a:p>
          <a:pPr>
            <a:lnSpc>
              <a:spcPct val="100000"/>
            </a:lnSpc>
          </a:pPr>
          <a:endParaRPr lang="en-US"/>
        </a:p>
      </dgm:t>
    </dgm:pt>
    <dgm:pt modelId="{56D2C84F-3220-47A4-AA9B-86E4C2D688D8}">
      <dgm:prSet custT="1"/>
      <dgm:spPr/>
      <dgm:t>
        <a:bodyPr/>
        <a:lstStyle/>
        <a:p>
          <a:pPr>
            <a:lnSpc>
              <a:spcPct val="100000"/>
            </a:lnSpc>
          </a:pPr>
          <a:r>
            <a:rPr lang="en-IE" sz="2800" b="1" dirty="0">
              <a:solidFill>
                <a:schemeClr val="accent1">
                  <a:lumMod val="75000"/>
                </a:schemeClr>
              </a:solidFill>
            </a:rPr>
            <a:t>Bank Reconciliations </a:t>
          </a:r>
          <a:endParaRPr lang="en-US" sz="1900" b="1" dirty="0">
            <a:solidFill>
              <a:schemeClr val="accent1">
                <a:lumMod val="75000"/>
              </a:schemeClr>
            </a:solidFill>
          </a:endParaRPr>
        </a:p>
      </dgm:t>
    </dgm:pt>
    <dgm:pt modelId="{71BDAA06-F4B9-4228-A16A-C29365675B81}" type="parTrans" cxnId="{0BB6F8EA-0DBE-4F6E-8B81-57C23A1A51A3}">
      <dgm:prSet/>
      <dgm:spPr/>
      <dgm:t>
        <a:bodyPr/>
        <a:lstStyle/>
        <a:p>
          <a:endParaRPr lang="en-US"/>
        </a:p>
      </dgm:t>
    </dgm:pt>
    <dgm:pt modelId="{5B6A8FB4-CA4A-4D80-ACA6-29313E41AAFC}" type="sibTrans" cxnId="{0BB6F8EA-0DBE-4F6E-8B81-57C23A1A51A3}">
      <dgm:prSet/>
      <dgm:spPr/>
      <dgm:t>
        <a:bodyPr/>
        <a:lstStyle/>
        <a:p>
          <a:pPr>
            <a:lnSpc>
              <a:spcPct val="100000"/>
            </a:lnSpc>
          </a:pPr>
          <a:endParaRPr lang="en-US"/>
        </a:p>
      </dgm:t>
    </dgm:pt>
    <dgm:pt modelId="{FA1F025F-18D9-4713-B5AD-D34FAF74E83E}">
      <dgm:prSet custT="1"/>
      <dgm:spPr/>
      <dgm:t>
        <a:bodyPr/>
        <a:lstStyle/>
        <a:p>
          <a:pPr>
            <a:lnSpc>
              <a:spcPct val="100000"/>
            </a:lnSpc>
          </a:pPr>
          <a:r>
            <a:rPr lang="en-IE" sz="2800" b="1" dirty="0">
              <a:solidFill>
                <a:schemeClr val="accent1">
                  <a:lumMod val="75000"/>
                </a:schemeClr>
              </a:solidFill>
            </a:rPr>
            <a:t>Recommended reports – timely, accurate and reviewed</a:t>
          </a:r>
          <a:endParaRPr lang="en-US" sz="2800" b="1" dirty="0">
            <a:solidFill>
              <a:schemeClr val="accent1">
                <a:lumMod val="75000"/>
              </a:schemeClr>
            </a:solidFill>
          </a:endParaRPr>
        </a:p>
      </dgm:t>
    </dgm:pt>
    <dgm:pt modelId="{BA47F2B4-BB0D-4575-B282-7B1A95A32AF1}" type="parTrans" cxnId="{DDAFC89A-0D7D-40CC-82EF-20824C85678E}">
      <dgm:prSet/>
      <dgm:spPr/>
      <dgm:t>
        <a:bodyPr/>
        <a:lstStyle/>
        <a:p>
          <a:endParaRPr lang="en-US"/>
        </a:p>
      </dgm:t>
    </dgm:pt>
    <dgm:pt modelId="{F13A4E9F-D2FB-43B6-8DCD-039BF10C9528}" type="sibTrans" cxnId="{DDAFC89A-0D7D-40CC-82EF-20824C85678E}">
      <dgm:prSet/>
      <dgm:spPr/>
      <dgm:t>
        <a:bodyPr/>
        <a:lstStyle/>
        <a:p>
          <a:endParaRPr lang="en-US"/>
        </a:p>
      </dgm:t>
    </dgm:pt>
    <dgm:pt modelId="{7AE28701-54C1-4C11-96D9-56E9A48BF64B}" type="pres">
      <dgm:prSet presAssocID="{8E109DE0-DD40-4D8A-8A22-398933A346D0}" presName="root" presStyleCnt="0">
        <dgm:presLayoutVars>
          <dgm:dir/>
          <dgm:resizeHandles val="exact"/>
        </dgm:presLayoutVars>
      </dgm:prSet>
      <dgm:spPr/>
    </dgm:pt>
    <dgm:pt modelId="{DFC8DA41-2163-4D47-9976-BE0959003FAF}" type="pres">
      <dgm:prSet presAssocID="{8E109DE0-DD40-4D8A-8A22-398933A346D0}" presName="container" presStyleCnt="0">
        <dgm:presLayoutVars>
          <dgm:dir/>
          <dgm:resizeHandles val="exact"/>
        </dgm:presLayoutVars>
      </dgm:prSet>
      <dgm:spPr/>
    </dgm:pt>
    <dgm:pt modelId="{519FF9C0-3945-48F0-8EFF-D98A9A061B25}" type="pres">
      <dgm:prSet presAssocID="{2F9FDAFA-F77E-450B-B0F5-78AB4A51E71B}" presName="compNode" presStyleCnt="0"/>
      <dgm:spPr/>
    </dgm:pt>
    <dgm:pt modelId="{A4FC77A7-0560-4974-9293-29839AEFCC45}" type="pres">
      <dgm:prSet presAssocID="{2F9FDAFA-F77E-450B-B0F5-78AB4A51E71B}" presName="iconBgRect" presStyleLbl="bgShp" presStyleIdx="0" presStyleCnt="3"/>
      <dgm:spPr/>
    </dgm:pt>
    <dgm:pt modelId="{8E0C7BFF-C406-49EA-8594-BADA93E01BE7}" type="pres">
      <dgm:prSet presAssocID="{2F9FDAFA-F77E-450B-B0F5-78AB4A51E71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alculator"/>
        </a:ext>
      </dgm:extLst>
    </dgm:pt>
    <dgm:pt modelId="{1F0749BD-E47A-40CA-B30C-0D61C75DF960}" type="pres">
      <dgm:prSet presAssocID="{2F9FDAFA-F77E-450B-B0F5-78AB4A51E71B}" presName="spaceRect" presStyleCnt="0"/>
      <dgm:spPr/>
    </dgm:pt>
    <dgm:pt modelId="{588A579C-0160-400C-94F0-2D15BA22942D}" type="pres">
      <dgm:prSet presAssocID="{2F9FDAFA-F77E-450B-B0F5-78AB4A51E71B}" presName="textRect" presStyleLbl="revTx" presStyleIdx="0" presStyleCnt="3">
        <dgm:presLayoutVars>
          <dgm:chMax val="1"/>
          <dgm:chPref val="1"/>
        </dgm:presLayoutVars>
      </dgm:prSet>
      <dgm:spPr/>
    </dgm:pt>
    <dgm:pt modelId="{D12D38C4-45AD-48E9-8224-BB1BB28B446E}" type="pres">
      <dgm:prSet presAssocID="{D582EE01-BE8B-47C8-A434-90122BEB9B67}" presName="sibTrans" presStyleLbl="sibTrans2D1" presStyleIdx="0" presStyleCnt="0"/>
      <dgm:spPr/>
    </dgm:pt>
    <dgm:pt modelId="{215E7FC4-A4F7-40A7-8E69-5A5C364B9BC9}" type="pres">
      <dgm:prSet presAssocID="{56D2C84F-3220-47A4-AA9B-86E4C2D688D8}" presName="compNode" presStyleCnt="0"/>
      <dgm:spPr/>
    </dgm:pt>
    <dgm:pt modelId="{8AA46AC8-9F05-4F5D-A1BA-96EFEF723F12}" type="pres">
      <dgm:prSet presAssocID="{56D2C84F-3220-47A4-AA9B-86E4C2D688D8}" presName="iconBgRect" presStyleLbl="bgShp" presStyleIdx="1" presStyleCnt="3"/>
      <dgm:spPr/>
    </dgm:pt>
    <dgm:pt modelId="{F4797A30-5128-46C1-AD85-8F0CA36B32D5}" type="pres">
      <dgm:prSet presAssocID="{56D2C84F-3220-47A4-AA9B-86E4C2D688D8}" presName="iconRect" presStyleLbl="node1" presStyleIdx="1" presStyleCnt="3" custLinFactNeighborX="-16642" custLinFactNeighborY="827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nk"/>
        </a:ext>
      </dgm:extLst>
    </dgm:pt>
    <dgm:pt modelId="{F7EA6FAF-2EA6-4BBC-B96E-E9D24C0F3E15}" type="pres">
      <dgm:prSet presAssocID="{56D2C84F-3220-47A4-AA9B-86E4C2D688D8}" presName="spaceRect" presStyleCnt="0"/>
      <dgm:spPr/>
    </dgm:pt>
    <dgm:pt modelId="{4D369D3C-A342-46AF-B060-9E198B7C4FBD}" type="pres">
      <dgm:prSet presAssocID="{56D2C84F-3220-47A4-AA9B-86E4C2D688D8}" presName="textRect" presStyleLbl="revTx" presStyleIdx="1" presStyleCnt="3" custScaleX="111029">
        <dgm:presLayoutVars>
          <dgm:chMax val="1"/>
          <dgm:chPref val="1"/>
        </dgm:presLayoutVars>
      </dgm:prSet>
      <dgm:spPr/>
    </dgm:pt>
    <dgm:pt modelId="{D4CD4E72-7290-4CE3-8BF8-BB82758A4E38}" type="pres">
      <dgm:prSet presAssocID="{5B6A8FB4-CA4A-4D80-ACA6-29313E41AAFC}" presName="sibTrans" presStyleLbl="sibTrans2D1" presStyleIdx="0" presStyleCnt="0"/>
      <dgm:spPr/>
    </dgm:pt>
    <dgm:pt modelId="{BE81A74D-8994-4FB0-AAA0-14999DCA04F7}" type="pres">
      <dgm:prSet presAssocID="{FA1F025F-18D9-4713-B5AD-D34FAF74E83E}" presName="compNode" presStyleCnt="0"/>
      <dgm:spPr/>
    </dgm:pt>
    <dgm:pt modelId="{93305C5A-81E0-4E90-A4AF-B71C09CDD733}" type="pres">
      <dgm:prSet presAssocID="{FA1F025F-18D9-4713-B5AD-D34FAF74E83E}" presName="iconBgRect" presStyleLbl="bgShp" presStyleIdx="2" presStyleCnt="3"/>
      <dgm:spPr/>
    </dgm:pt>
    <dgm:pt modelId="{F78EBF9D-E777-4455-AF56-52321E50F558}" type="pres">
      <dgm:prSet presAssocID="{FA1F025F-18D9-4713-B5AD-D34FAF74E83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ye dropper"/>
        </a:ext>
      </dgm:extLst>
    </dgm:pt>
    <dgm:pt modelId="{1B34FA64-A00B-49FF-9AC3-F94E96B2F603}" type="pres">
      <dgm:prSet presAssocID="{FA1F025F-18D9-4713-B5AD-D34FAF74E83E}" presName="spaceRect" presStyleCnt="0"/>
      <dgm:spPr/>
    </dgm:pt>
    <dgm:pt modelId="{090E906F-4CE9-4807-89DE-2A01FC099C4A}" type="pres">
      <dgm:prSet presAssocID="{FA1F025F-18D9-4713-B5AD-D34FAF74E83E}" presName="textRect" presStyleLbl="revTx" presStyleIdx="2" presStyleCnt="3" custScaleX="115315">
        <dgm:presLayoutVars>
          <dgm:chMax val="1"/>
          <dgm:chPref val="1"/>
        </dgm:presLayoutVars>
      </dgm:prSet>
      <dgm:spPr/>
    </dgm:pt>
  </dgm:ptLst>
  <dgm:cxnLst>
    <dgm:cxn modelId="{5125D504-888A-4BC6-B9A6-61AEC9268805}" type="presOf" srcId="{5B6A8FB4-CA4A-4D80-ACA6-29313E41AAFC}" destId="{D4CD4E72-7290-4CE3-8BF8-BB82758A4E38}" srcOrd="0" destOrd="0" presId="urn:microsoft.com/office/officeart/2018/2/layout/IconCircleList"/>
    <dgm:cxn modelId="{13E51626-18D4-4D31-8AC1-AF2E21585146}" type="presOf" srcId="{FA1F025F-18D9-4713-B5AD-D34FAF74E83E}" destId="{090E906F-4CE9-4807-89DE-2A01FC099C4A}" srcOrd="0" destOrd="0" presId="urn:microsoft.com/office/officeart/2018/2/layout/IconCircleList"/>
    <dgm:cxn modelId="{79DF1C5B-541E-4666-BA87-37FD2EBFE76F}" type="presOf" srcId="{2F9FDAFA-F77E-450B-B0F5-78AB4A51E71B}" destId="{588A579C-0160-400C-94F0-2D15BA22942D}" srcOrd="0" destOrd="0" presId="urn:microsoft.com/office/officeart/2018/2/layout/IconCircleList"/>
    <dgm:cxn modelId="{9795276E-B999-4230-B331-39AD1AC0105B}" type="presOf" srcId="{56D2C84F-3220-47A4-AA9B-86E4C2D688D8}" destId="{4D369D3C-A342-46AF-B060-9E198B7C4FBD}" srcOrd="0" destOrd="0" presId="urn:microsoft.com/office/officeart/2018/2/layout/IconCircleList"/>
    <dgm:cxn modelId="{8068868A-0073-4495-972E-C16CD93C2450}" type="presOf" srcId="{8E109DE0-DD40-4D8A-8A22-398933A346D0}" destId="{7AE28701-54C1-4C11-96D9-56E9A48BF64B}" srcOrd="0" destOrd="0" presId="urn:microsoft.com/office/officeart/2018/2/layout/IconCircleList"/>
    <dgm:cxn modelId="{DDAFC89A-0D7D-40CC-82EF-20824C85678E}" srcId="{8E109DE0-DD40-4D8A-8A22-398933A346D0}" destId="{FA1F025F-18D9-4713-B5AD-D34FAF74E83E}" srcOrd="2" destOrd="0" parTransId="{BA47F2B4-BB0D-4575-B282-7B1A95A32AF1}" sibTransId="{F13A4E9F-D2FB-43B6-8DCD-039BF10C9528}"/>
    <dgm:cxn modelId="{46DC3ED2-79F2-42C4-B39C-57131B68999D}" type="presOf" srcId="{D582EE01-BE8B-47C8-A434-90122BEB9B67}" destId="{D12D38C4-45AD-48E9-8224-BB1BB28B446E}" srcOrd="0" destOrd="0" presId="urn:microsoft.com/office/officeart/2018/2/layout/IconCircleList"/>
    <dgm:cxn modelId="{0BB6F8EA-0DBE-4F6E-8B81-57C23A1A51A3}" srcId="{8E109DE0-DD40-4D8A-8A22-398933A346D0}" destId="{56D2C84F-3220-47A4-AA9B-86E4C2D688D8}" srcOrd="1" destOrd="0" parTransId="{71BDAA06-F4B9-4228-A16A-C29365675B81}" sibTransId="{5B6A8FB4-CA4A-4D80-ACA6-29313E41AAFC}"/>
    <dgm:cxn modelId="{DCE2C7F3-E033-4D1F-A38C-065763609749}" srcId="{8E109DE0-DD40-4D8A-8A22-398933A346D0}" destId="{2F9FDAFA-F77E-450B-B0F5-78AB4A51E71B}" srcOrd="0" destOrd="0" parTransId="{7309940D-6C8A-4AC3-AD17-2779CDDE51ED}" sibTransId="{D582EE01-BE8B-47C8-A434-90122BEB9B67}"/>
    <dgm:cxn modelId="{477EE6E1-721F-4953-ABEB-E538C01791B7}" type="presParOf" srcId="{7AE28701-54C1-4C11-96D9-56E9A48BF64B}" destId="{DFC8DA41-2163-4D47-9976-BE0959003FAF}" srcOrd="0" destOrd="0" presId="urn:microsoft.com/office/officeart/2018/2/layout/IconCircleList"/>
    <dgm:cxn modelId="{B1CB70B6-A355-4887-8F40-797736059183}" type="presParOf" srcId="{DFC8DA41-2163-4D47-9976-BE0959003FAF}" destId="{519FF9C0-3945-48F0-8EFF-D98A9A061B25}" srcOrd="0" destOrd="0" presId="urn:microsoft.com/office/officeart/2018/2/layout/IconCircleList"/>
    <dgm:cxn modelId="{65E46487-D2B5-4F74-8D17-76AE89ABF83D}" type="presParOf" srcId="{519FF9C0-3945-48F0-8EFF-D98A9A061B25}" destId="{A4FC77A7-0560-4974-9293-29839AEFCC45}" srcOrd="0" destOrd="0" presId="urn:microsoft.com/office/officeart/2018/2/layout/IconCircleList"/>
    <dgm:cxn modelId="{3881B152-C5C2-41D2-96CC-5513250402C9}" type="presParOf" srcId="{519FF9C0-3945-48F0-8EFF-D98A9A061B25}" destId="{8E0C7BFF-C406-49EA-8594-BADA93E01BE7}" srcOrd="1" destOrd="0" presId="urn:microsoft.com/office/officeart/2018/2/layout/IconCircleList"/>
    <dgm:cxn modelId="{FE534AA4-BC18-4B71-81CB-2B6D894DDC4B}" type="presParOf" srcId="{519FF9C0-3945-48F0-8EFF-D98A9A061B25}" destId="{1F0749BD-E47A-40CA-B30C-0D61C75DF960}" srcOrd="2" destOrd="0" presId="urn:microsoft.com/office/officeart/2018/2/layout/IconCircleList"/>
    <dgm:cxn modelId="{30E034D5-9E00-4992-BF7F-BCA73E6A3E1E}" type="presParOf" srcId="{519FF9C0-3945-48F0-8EFF-D98A9A061B25}" destId="{588A579C-0160-400C-94F0-2D15BA22942D}" srcOrd="3" destOrd="0" presId="urn:microsoft.com/office/officeart/2018/2/layout/IconCircleList"/>
    <dgm:cxn modelId="{C61E03FF-B69F-4127-88C7-54C2587F3308}" type="presParOf" srcId="{DFC8DA41-2163-4D47-9976-BE0959003FAF}" destId="{D12D38C4-45AD-48E9-8224-BB1BB28B446E}" srcOrd="1" destOrd="0" presId="urn:microsoft.com/office/officeart/2018/2/layout/IconCircleList"/>
    <dgm:cxn modelId="{1AB86E69-B6C6-42AD-BBA2-14C5E209B507}" type="presParOf" srcId="{DFC8DA41-2163-4D47-9976-BE0959003FAF}" destId="{215E7FC4-A4F7-40A7-8E69-5A5C364B9BC9}" srcOrd="2" destOrd="0" presId="urn:microsoft.com/office/officeart/2018/2/layout/IconCircleList"/>
    <dgm:cxn modelId="{2892E52A-3F09-4675-B318-6CC2D6BC5C79}" type="presParOf" srcId="{215E7FC4-A4F7-40A7-8E69-5A5C364B9BC9}" destId="{8AA46AC8-9F05-4F5D-A1BA-96EFEF723F12}" srcOrd="0" destOrd="0" presId="urn:microsoft.com/office/officeart/2018/2/layout/IconCircleList"/>
    <dgm:cxn modelId="{6B74C6BE-B2D4-447F-B7D9-48DC4BC60451}" type="presParOf" srcId="{215E7FC4-A4F7-40A7-8E69-5A5C364B9BC9}" destId="{F4797A30-5128-46C1-AD85-8F0CA36B32D5}" srcOrd="1" destOrd="0" presId="urn:microsoft.com/office/officeart/2018/2/layout/IconCircleList"/>
    <dgm:cxn modelId="{05C91839-9A1E-4BA2-BBDA-B142A9E435DA}" type="presParOf" srcId="{215E7FC4-A4F7-40A7-8E69-5A5C364B9BC9}" destId="{F7EA6FAF-2EA6-4BBC-B96E-E9D24C0F3E15}" srcOrd="2" destOrd="0" presId="urn:microsoft.com/office/officeart/2018/2/layout/IconCircleList"/>
    <dgm:cxn modelId="{1B486150-3533-4EC3-B4C3-DC1E83A4F236}" type="presParOf" srcId="{215E7FC4-A4F7-40A7-8E69-5A5C364B9BC9}" destId="{4D369D3C-A342-46AF-B060-9E198B7C4FBD}" srcOrd="3" destOrd="0" presId="urn:microsoft.com/office/officeart/2018/2/layout/IconCircleList"/>
    <dgm:cxn modelId="{93DF5F85-36AD-4F16-946D-EA43043B1844}" type="presParOf" srcId="{DFC8DA41-2163-4D47-9976-BE0959003FAF}" destId="{D4CD4E72-7290-4CE3-8BF8-BB82758A4E38}" srcOrd="3" destOrd="0" presId="urn:microsoft.com/office/officeart/2018/2/layout/IconCircleList"/>
    <dgm:cxn modelId="{F389DE2D-B589-4A2F-9B44-CA4FE0448A55}" type="presParOf" srcId="{DFC8DA41-2163-4D47-9976-BE0959003FAF}" destId="{BE81A74D-8994-4FB0-AAA0-14999DCA04F7}" srcOrd="4" destOrd="0" presId="urn:microsoft.com/office/officeart/2018/2/layout/IconCircleList"/>
    <dgm:cxn modelId="{B03C7EB5-7F8F-4C6F-89CB-DC61D0A34CCF}" type="presParOf" srcId="{BE81A74D-8994-4FB0-AAA0-14999DCA04F7}" destId="{93305C5A-81E0-4E90-A4AF-B71C09CDD733}" srcOrd="0" destOrd="0" presId="urn:microsoft.com/office/officeart/2018/2/layout/IconCircleList"/>
    <dgm:cxn modelId="{786944ED-3ABC-48A5-9FD2-2F363920E373}" type="presParOf" srcId="{BE81A74D-8994-4FB0-AAA0-14999DCA04F7}" destId="{F78EBF9D-E777-4455-AF56-52321E50F558}" srcOrd="1" destOrd="0" presId="urn:microsoft.com/office/officeart/2018/2/layout/IconCircleList"/>
    <dgm:cxn modelId="{2DC61F97-7B30-4DA2-A2F2-37377091A26E}" type="presParOf" srcId="{BE81A74D-8994-4FB0-AAA0-14999DCA04F7}" destId="{1B34FA64-A00B-49FF-9AC3-F94E96B2F603}" srcOrd="2" destOrd="0" presId="urn:microsoft.com/office/officeart/2018/2/layout/IconCircleList"/>
    <dgm:cxn modelId="{A93A6197-7816-430C-963D-B53367FF9AE6}" type="presParOf" srcId="{BE81A74D-8994-4FB0-AAA0-14999DCA04F7}" destId="{090E906F-4CE9-4807-89DE-2A01FC099C4A}"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E5A65C9-E9BD-45AA-9B1B-118EB4FB8558}"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EA71B32B-C079-4D9D-8130-FEA54D72A5C8}">
      <dgm:prSet/>
      <dgm:spPr/>
      <dgm:t>
        <a:bodyPr/>
        <a:lstStyle/>
        <a:p>
          <a:pPr>
            <a:lnSpc>
              <a:spcPct val="100000"/>
            </a:lnSpc>
            <a:defRPr cap="all"/>
          </a:pPr>
          <a:r>
            <a:rPr lang="en-US" b="1"/>
            <a:t>Receipts</a:t>
          </a:r>
          <a:endParaRPr lang="en-US"/>
        </a:p>
      </dgm:t>
    </dgm:pt>
    <dgm:pt modelId="{43CCAFC8-557C-462A-B89C-55004F251586}" type="parTrans" cxnId="{9CF0FC25-EB01-4F2E-A7B2-2FE7388ADC02}">
      <dgm:prSet/>
      <dgm:spPr/>
      <dgm:t>
        <a:bodyPr/>
        <a:lstStyle/>
        <a:p>
          <a:endParaRPr lang="en-US"/>
        </a:p>
      </dgm:t>
    </dgm:pt>
    <dgm:pt modelId="{0730AC9F-657F-4304-87EB-53484921DBDD}" type="sibTrans" cxnId="{9CF0FC25-EB01-4F2E-A7B2-2FE7388ADC02}">
      <dgm:prSet/>
      <dgm:spPr/>
      <dgm:t>
        <a:bodyPr/>
        <a:lstStyle/>
        <a:p>
          <a:endParaRPr lang="en-US"/>
        </a:p>
      </dgm:t>
    </dgm:pt>
    <dgm:pt modelId="{EE6D6A1E-3F54-4166-9BEE-EAEDAAEF9ACF}">
      <dgm:prSet/>
      <dgm:spPr/>
      <dgm:t>
        <a:bodyPr/>
        <a:lstStyle/>
        <a:p>
          <a:pPr>
            <a:lnSpc>
              <a:spcPct val="100000"/>
            </a:lnSpc>
            <a:defRPr cap="all"/>
          </a:pPr>
          <a:r>
            <a:rPr lang="en-US" b="1"/>
            <a:t>Cash collection process – at least 2 people involved</a:t>
          </a:r>
          <a:endParaRPr lang="en-US"/>
        </a:p>
      </dgm:t>
    </dgm:pt>
    <dgm:pt modelId="{35F48CFE-6BD2-4E3F-8D39-236D70BB64BF}" type="parTrans" cxnId="{E17D972E-E499-4C4A-A923-B75BB6FAA533}">
      <dgm:prSet/>
      <dgm:spPr/>
      <dgm:t>
        <a:bodyPr/>
        <a:lstStyle/>
        <a:p>
          <a:endParaRPr lang="en-US"/>
        </a:p>
      </dgm:t>
    </dgm:pt>
    <dgm:pt modelId="{4640C8CD-B645-4FBB-B475-EA0095A78C57}" type="sibTrans" cxnId="{E17D972E-E499-4C4A-A923-B75BB6FAA533}">
      <dgm:prSet/>
      <dgm:spPr/>
      <dgm:t>
        <a:bodyPr/>
        <a:lstStyle/>
        <a:p>
          <a:endParaRPr lang="en-US"/>
        </a:p>
      </dgm:t>
    </dgm:pt>
    <dgm:pt modelId="{38B5705D-FB93-4821-9C14-34139D69183D}">
      <dgm:prSet/>
      <dgm:spPr/>
      <dgm:t>
        <a:bodyPr/>
        <a:lstStyle/>
        <a:p>
          <a:pPr>
            <a:lnSpc>
              <a:spcPct val="100000"/>
            </a:lnSpc>
            <a:defRPr cap="all"/>
          </a:pPr>
          <a:r>
            <a:rPr lang="en-US" b="1"/>
            <a:t>Electronic collection systems</a:t>
          </a:r>
          <a:endParaRPr lang="en-US"/>
        </a:p>
      </dgm:t>
    </dgm:pt>
    <dgm:pt modelId="{AAE8436C-B40E-4BD1-984C-4302F07C2997}" type="parTrans" cxnId="{9D90F84F-96B4-44F0-BBD9-5DD1B696D2A4}">
      <dgm:prSet/>
      <dgm:spPr/>
      <dgm:t>
        <a:bodyPr/>
        <a:lstStyle/>
        <a:p>
          <a:endParaRPr lang="en-US"/>
        </a:p>
      </dgm:t>
    </dgm:pt>
    <dgm:pt modelId="{72386F81-9500-4878-8EB2-0E78A80CE161}" type="sibTrans" cxnId="{9D90F84F-96B4-44F0-BBD9-5DD1B696D2A4}">
      <dgm:prSet/>
      <dgm:spPr/>
      <dgm:t>
        <a:bodyPr/>
        <a:lstStyle/>
        <a:p>
          <a:endParaRPr lang="en-US"/>
        </a:p>
      </dgm:t>
    </dgm:pt>
    <dgm:pt modelId="{72753E8E-D01A-40C2-9C44-AF892D0386B5}" type="pres">
      <dgm:prSet presAssocID="{FE5A65C9-E9BD-45AA-9B1B-118EB4FB8558}" presName="root" presStyleCnt="0">
        <dgm:presLayoutVars>
          <dgm:dir/>
          <dgm:resizeHandles val="exact"/>
        </dgm:presLayoutVars>
      </dgm:prSet>
      <dgm:spPr/>
    </dgm:pt>
    <dgm:pt modelId="{D7533F61-05EB-4914-8F0C-8D4555C2E6D7}" type="pres">
      <dgm:prSet presAssocID="{EA71B32B-C079-4D9D-8130-FEA54D72A5C8}" presName="compNode" presStyleCnt="0"/>
      <dgm:spPr/>
    </dgm:pt>
    <dgm:pt modelId="{4FE1B994-D285-48EA-B80D-7DC856A99540}" type="pres">
      <dgm:prSet presAssocID="{EA71B32B-C079-4D9D-8130-FEA54D72A5C8}" presName="iconBgRect" presStyleLbl="bgShp" presStyleIdx="0" presStyleCnt="3"/>
      <dgm:spPr/>
    </dgm:pt>
    <dgm:pt modelId="{B884E94F-127D-4D25-9854-B7BD17BE5A0C}" type="pres">
      <dgm:prSet presAssocID="{EA71B32B-C079-4D9D-8130-FEA54D72A5C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Check"/>
        </a:ext>
      </dgm:extLst>
    </dgm:pt>
    <dgm:pt modelId="{6CBCC39C-F137-4475-8C09-02A8A4B1DDC2}" type="pres">
      <dgm:prSet presAssocID="{EA71B32B-C079-4D9D-8130-FEA54D72A5C8}" presName="spaceRect" presStyleCnt="0"/>
      <dgm:spPr/>
    </dgm:pt>
    <dgm:pt modelId="{27937B66-D0BF-4236-BF43-54CFA9EC9218}" type="pres">
      <dgm:prSet presAssocID="{EA71B32B-C079-4D9D-8130-FEA54D72A5C8}" presName="textRect" presStyleLbl="revTx" presStyleIdx="0" presStyleCnt="3">
        <dgm:presLayoutVars>
          <dgm:chMax val="1"/>
          <dgm:chPref val="1"/>
        </dgm:presLayoutVars>
      </dgm:prSet>
      <dgm:spPr/>
    </dgm:pt>
    <dgm:pt modelId="{68FE5562-015A-4671-AFBD-80C3F05D5CFB}" type="pres">
      <dgm:prSet presAssocID="{0730AC9F-657F-4304-87EB-53484921DBDD}" presName="sibTrans" presStyleCnt="0"/>
      <dgm:spPr/>
    </dgm:pt>
    <dgm:pt modelId="{6736C3D6-8073-4A28-9048-723FB2B94D83}" type="pres">
      <dgm:prSet presAssocID="{EE6D6A1E-3F54-4166-9BEE-EAEDAAEF9ACF}" presName="compNode" presStyleCnt="0"/>
      <dgm:spPr/>
    </dgm:pt>
    <dgm:pt modelId="{5BEB0AC5-052C-4A11-80B8-B70C8835CA93}" type="pres">
      <dgm:prSet presAssocID="{EE6D6A1E-3F54-4166-9BEE-EAEDAAEF9ACF}" presName="iconBgRect" presStyleLbl="bgShp" presStyleIdx="1" presStyleCnt="3"/>
      <dgm:spPr/>
    </dgm:pt>
    <dgm:pt modelId="{A3D8A7FD-B824-4013-A99F-547F1BB65E8C}" type="pres">
      <dgm:prSet presAssocID="{EE6D6A1E-3F54-4166-9BEE-EAEDAAEF9AC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307D6143-FCCA-429B-BCF4-1EF189F4F8FD}" type="pres">
      <dgm:prSet presAssocID="{EE6D6A1E-3F54-4166-9BEE-EAEDAAEF9ACF}" presName="spaceRect" presStyleCnt="0"/>
      <dgm:spPr/>
    </dgm:pt>
    <dgm:pt modelId="{9ED72414-52AD-4823-8508-DD53B85E5008}" type="pres">
      <dgm:prSet presAssocID="{EE6D6A1E-3F54-4166-9BEE-EAEDAAEF9ACF}" presName="textRect" presStyleLbl="revTx" presStyleIdx="1" presStyleCnt="3">
        <dgm:presLayoutVars>
          <dgm:chMax val="1"/>
          <dgm:chPref val="1"/>
        </dgm:presLayoutVars>
      </dgm:prSet>
      <dgm:spPr/>
    </dgm:pt>
    <dgm:pt modelId="{0E5EB9F1-CD71-4652-8470-9EDA04517144}" type="pres">
      <dgm:prSet presAssocID="{4640C8CD-B645-4FBB-B475-EA0095A78C57}" presName="sibTrans" presStyleCnt="0"/>
      <dgm:spPr/>
    </dgm:pt>
    <dgm:pt modelId="{8691F1AA-4624-47BB-8324-F28BDD118752}" type="pres">
      <dgm:prSet presAssocID="{38B5705D-FB93-4821-9C14-34139D69183D}" presName="compNode" presStyleCnt="0"/>
      <dgm:spPr/>
    </dgm:pt>
    <dgm:pt modelId="{0473889C-7715-4E7F-826C-4E5DDFFE4CE5}" type="pres">
      <dgm:prSet presAssocID="{38B5705D-FB93-4821-9C14-34139D69183D}" presName="iconBgRect" presStyleLbl="bgShp" presStyleIdx="2" presStyleCnt="3"/>
      <dgm:spPr/>
    </dgm:pt>
    <dgm:pt modelId="{EC264F98-3467-4E19-91D3-78CDC05E45E9}" type="pres">
      <dgm:prSet presAssocID="{38B5705D-FB93-4821-9C14-34139D69183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mputer"/>
        </a:ext>
      </dgm:extLst>
    </dgm:pt>
    <dgm:pt modelId="{F488F8CF-B783-4114-A163-3FB064CD0226}" type="pres">
      <dgm:prSet presAssocID="{38B5705D-FB93-4821-9C14-34139D69183D}" presName="spaceRect" presStyleCnt="0"/>
      <dgm:spPr/>
    </dgm:pt>
    <dgm:pt modelId="{BC462119-8389-45ED-9A9A-90D3D54FDCC1}" type="pres">
      <dgm:prSet presAssocID="{38B5705D-FB93-4821-9C14-34139D69183D}" presName="textRect" presStyleLbl="revTx" presStyleIdx="2" presStyleCnt="3">
        <dgm:presLayoutVars>
          <dgm:chMax val="1"/>
          <dgm:chPref val="1"/>
        </dgm:presLayoutVars>
      </dgm:prSet>
      <dgm:spPr/>
    </dgm:pt>
  </dgm:ptLst>
  <dgm:cxnLst>
    <dgm:cxn modelId="{721E4202-2FA9-44FC-A73D-EF5A6A44AC22}" type="presOf" srcId="{FE5A65C9-E9BD-45AA-9B1B-118EB4FB8558}" destId="{72753E8E-D01A-40C2-9C44-AF892D0386B5}" srcOrd="0" destOrd="0" presId="urn:microsoft.com/office/officeart/2018/5/layout/IconCircleLabelList"/>
    <dgm:cxn modelId="{9B635523-A68C-40FB-89A8-A887F4CD91E1}" type="presOf" srcId="{38B5705D-FB93-4821-9C14-34139D69183D}" destId="{BC462119-8389-45ED-9A9A-90D3D54FDCC1}" srcOrd="0" destOrd="0" presId="urn:microsoft.com/office/officeart/2018/5/layout/IconCircleLabelList"/>
    <dgm:cxn modelId="{9CF0FC25-EB01-4F2E-A7B2-2FE7388ADC02}" srcId="{FE5A65C9-E9BD-45AA-9B1B-118EB4FB8558}" destId="{EA71B32B-C079-4D9D-8130-FEA54D72A5C8}" srcOrd="0" destOrd="0" parTransId="{43CCAFC8-557C-462A-B89C-55004F251586}" sibTransId="{0730AC9F-657F-4304-87EB-53484921DBDD}"/>
    <dgm:cxn modelId="{E17D972E-E499-4C4A-A923-B75BB6FAA533}" srcId="{FE5A65C9-E9BD-45AA-9B1B-118EB4FB8558}" destId="{EE6D6A1E-3F54-4166-9BEE-EAEDAAEF9ACF}" srcOrd="1" destOrd="0" parTransId="{35F48CFE-6BD2-4E3F-8D39-236D70BB64BF}" sibTransId="{4640C8CD-B645-4FBB-B475-EA0095A78C57}"/>
    <dgm:cxn modelId="{9D90F84F-96B4-44F0-BBD9-5DD1B696D2A4}" srcId="{FE5A65C9-E9BD-45AA-9B1B-118EB4FB8558}" destId="{38B5705D-FB93-4821-9C14-34139D69183D}" srcOrd="2" destOrd="0" parTransId="{AAE8436C-B40E-4BD1-984C-4302F07C2997}" sibTransId="{72386F81-9500-4878-8EB2-0E78A80CE161}"/>
    <dgm:cxn modelId="{9085769F-B790-4D9D-9CEB-2C1119642C38}" type="presOf" srcId="{EA71B32B-C079-4D9D-8130-FEA54D72A5C8}" destId="{27937B66-D0BF-4236-BF43-54CFA9EC9218}" srcOrd="0" destOrd="0" presId="urn:microsoft.com/office/officeart/2018/5/layout/IconCircleLabelList"/>
    <dgm:cxn modelId="{01B097E1-DF5B-456B-A377-D2D53483DB4A}" type="presOf" srcId="{EE6D6A1E-3F54-4166-9BEE-EAEDAAEF9ACF}" destId="{9ED72414-52AD-4823-8508-DD53B85E5008}" srcOrd="0" destOrd="0" presId="urn:microsoft.com/office/officeart/2018/5/layout/IconCircleLabelList"/>
    <dgm:cxn modelId="{D364EDB9-80B2-4C7C-8FC1-214B746E31C8}" type="presParOf" srcId="{72753E8E-D01A-40C2-9C44-AF892D0386B5}" destId="{D7533F61-05EB-4914-8F0C-8D4555C2E6D7}" srcOrd="0" destOrd="0" presId="urn:microsoft.com/office/officeart/2018/5/layout/IconCircleLabelList"/>
    <dgm:cxn modelId="{E4188116-2E81-4553-85EC-FFE4353E3645}" type="presParOf" srcId="{D7533F61-05EB-4914-8F0C-8D4555C2E6D7}" destId="{4FE1B994-D285-48EA-B80D-7DC856A99540}" srcOrd="0" destOrd="0" presId="urn:microsoft.com/office/officeart/2018/5/layout/IconCircleLabelList"/>
    <dgm:cxn modelId="{6D0ECD9D-CC15-4601-85F2-8DD27EFA9AFC}" type="presParOf" srcId="{D7533F61-05EB-4914-8F0C-8D4555C2E6D7}" destId="{B884E94F-127D-4D25-9854-B7BD17BE5A0C}" srcOrd="1" destOrd="0" presId="urn:microsoft.com/office/officeart/2018/5/layout/IconCircleLabelList"/>
    <dgm:cxn modelId="{C552D457-796A-48E4-8375-489EF73473CB}" type="presParOf" srcId="{D7533F61-05EB-4914-8F0C-8D4555C2E6D7}" destId="{6CBCC39C-F137-4475-8C09-02A8A4B1DDC2}" srcOrd="2" destOrd="0" presId="urn:microsoft.com/office/officeart/2018/5/layout/IconCircleLabelList"/>
    <dgm:cxn modelId="{744BDD24-7E7C-402E-8A51-F80EE226007F}" type="presParOf" srcId="{D7533F61-05EB-4914-8F0C-8D4555C2E6D7}" destId="{27937B66-D0BF-4236-BF43-54CFA9EC9218}" srcOrd="3" destOrd="0" presId="urn:microsoft.com/office/officeart/2018/5/layout/IconCircleLabelList"/>
    <dgm:cxn modelId="{BB41D793-C796-4A73-8BEA-D5FA04982774}" type="presParOf" srcId="{72753E8E-D01A-40C2-9C44-AF892D0386B5}" destId="{68FE5562-015A-4671-AFBD-80C3F05D5CFB}" srcOrd="1" destOrd="0" presId="urn:microsoft.com/office/officeart/2018/5/layout/IconCircleLabelList"/>
    <dgm:cxn modelId="{6AE08E9C-1E62-4C4C-9ED2-9376E3058912}" type="presParOf" srcId="{72753E8E-D01A-40C2-9C44-AF892D0386B5}" destId="{6736C3D6-8073-4A28-9048-723FB2B94D83}" srcOrd="2" destOrd="0" presId="urn:microsoft.com/office/officeart/2018/5/layout/IconCircleLabelList"/>
    <dgm:cxn modelId="{8D6BE8E5-DAF3-47B9-B9B8-1BE0A50DC573}" type="presParOf" srcId="{6736C3D6-8073-4A28-9048-723FB2B94D83}" destId="{5BEB0AC5-052C-4A11-80B8-B70C8835CA93}" srcOrd="0" destOrd="0" presId="urn:microsoft.com/office/officeart/2018/5/layout/IconCircleLabelList"/>
    <dgm:cxn modelId="{0AFC7BE0-5824-4172-A29A-E7E0358260EA}" type="presParOf" srcId="{6736C3D6-8073-4A28-9048-723FB2B94D83}" destId="{A3D8A7FD-B824-4013-A99F-547F1BB65E8C}" srcOrd="1" destOrd="0" presId="urn:microsoft.com/office/officeart/2018/5/layout/IconCircleLabelList"/>
    <dgm:cxn modelId="{96444646-5D06-4AA8-8BE4-34E96C20757C}" type="presParOf" srcId="{6736C3D6-8073-4A28-9048-723FB2B94D83}" destId="{307D6143-FCCA-429B-BCF4-1EF189F4F8FD}" srcOrd="2" destOrd="0" presId="urn:microsoft.com/office/officeart/2018/5/layout/IconCircleLabelList"/>
    <dgm:cxn modelId="{02446C8C-D872-4179-9CAF-443AC0204134}" type="presParOf" srcId="{6736C3D6-8073-4A28-9048-723FB2B94D83}" destId="{9ED72414-52AD-4823-8508-DD53B85E5008}" srcOrd="3" destOrd="0" presId="urn:microsoft.com/office/officeart/2018/5/layout/IconCircleLabelList"/>
    <dgm:cxn modelId="{DE8BD615-0EBD-4C25-BC0D-A073069C8F95}" type="presParOf" srcId="{72753E8E-D01A-40C2-9C44-AF892D0386B5}" destId="{0E5EB9F1-CD71-4652-8470-9EDA04517144}" srcOrd="3" destOrd="0" presId="urn:microsoft.com/office/officeart/2018/5/layout/IconCircleLabelList"/>
    <dgm:cxn modelId="{04575292-6F4C-495A-8B4F-750899C5E606}" type="presParOf" srcId="{72753E8E-D01A-40C2-9C44-AF892D0386B5}" destId="{8691F1AA-4624-47BB-8324-F28BDD118752}" srcOrd="4" destOrd="0" presId="urn:microsoft.com/office/officeart/2018/5/layout/IconCircleLabelList"/>
    <dgm:cxn modelId="{0EEB8922-DD4E-4F00-B717-EB57D2CA0CBD}" type="presParOf" srcId="{8691F1AA-4624-47BB-8324-F28BDD118752}" destId="{0473889C-7715-4E7F-826C-4E5DDFFE4CE5}" srcOrd="0" destOrd="0" presId="urn:microsoft.com/office/officeart/2018/5/layout/IconCircleLabelList"/>
    <dgm:cxn modelId="{F859FC83-14F7-4D5E-80C5-E353B9D1690E}" type="presParOf" srcId="{8691F1AA-4624-47BB-8324-F28BDD118752}" destId="{EC264F98-3467-4E19-91D3-78CDC05E45E9}" srcOrd="1" destOrd="0" presId="urn:microsoft.com/office/officeart/2018/5/layout/IconCircleLabelList"/>
    <dgm:cxn modelId="{D4972D1B-9221-4458-A4ED-6FBC697BD300}" type="presParOf" srcId="{8691F1AA-4624-47BB-8324-F28BDD118752}" destId="{F488F8CF-B783-4114-A163-3FB064CD0226}" srcOrd="2" destOrd="0" presId="urn:microsoft.com/office/officeart/2018/5/layout/IconCircleLabelList"/>
    <dgm:cxn modelId="{92E424F5-3419-4B29-8DBE-DC88E4B24DF6}" type="presParOf" srcId="{8691F1AA-4624-47BB-8324-F28BDD118752}" destId="{BC462119-8389-45ED-9A9A-90D3D54FDCC1}"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A55F23B-B8BF-4FE3-8B6F-6697D712389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743940B-4266-43BA-9B1E-93F63A5F31E2}">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GB" b="1" dirty="0"/>
            <a:t>Introduction</a:t>
          </a:r>
          <a:endParaRPr lang="en-US" b="1" dirty="0"/>
        </a:p>
      </dgm:t>
    </dgm:pt>
    <dgm:pt modelId="{3E0C4943-AA45-4AE7-A406-C7245E62775C}" type="parTrans" cxnId="{E3DCD9A6-8675-4F61-A7F1-4B01E4596B2F}">
      <dgm:prSet/>
      <dgm:spPr/>
      <dgm:t>
        <a:bodyPr/>
        <a:lstStyle/>
        <a:p>
          <a:endParaRPr lang="en-US"/>
        </a:p>
      </dgm:t>
    </dgm:pt>
    <dgm:pt modelId="{A4C7E4B5-628C-4C67-9BE0-5258C265A6F7}" type="sibTrans" cxnId="{E3DCD9A6-8675-4F61-A7F1-4B01E4596B2F}">
      <dgm:prSet/>
      <dgm:spPr/>
      <dgm:t>
        <a:bodyPr/>
        <a:lstStyle/>
        <a:p>
          <a:endParaRPr lang="en-US"/>
        </a:p>
      </dgm:t>
    </dgm:pt>
    <dgm:pt modelId="{D4B6BE6B-2B6F-4BB2-B521-7A40F5DB446A}">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GB" b="1" dirty="0"/>
            <a:t>Most important controls to have in place</a:t>
          </a:r>
          <a:endParaRPr lang="en-US" b="1" dirty="0"/>
        </a:p>
      </dgm:t>
    </dgm:pt>
    <dgm:pt modelId="{65BC0BCD-0DD9-4E2A-B32E-D7B44ADBE993}" type="parTrans" cxnId="{DC0CA7E3-9B97-4FF3-A6DB-8FE7F856A600}">
      <dgm:prSet/>
      <dgm:spPr/>
      <dgm:t>
        <a:bodyPr/>
        <a:lstStyle/>
        <a:p>
          <a:endParaRPr lang="en-US"/>
        </a:p>
      </dgm:t>
    </dgm:pt>
    <dgm:pt modelId="{B887D70B-D756-4586-90D5-748FB76A2218}" type="sibTrans" cxnId="{DC0CA7E3-9B97-4FF3-A6DB-8FE7F856A600}">
      <dgm:prSet/>
      <dgm:spPr/>
      <dgm:t>
        <a:bodyPr/>
        <a:lstStyle/>
        <a:p>
          <a:endParaRPr lang="en-US"/>
        </a:p>
      </dgm:t>
    </dgm:pt>
    <dgm:pt modelId="{C21828DD-D89A-44C9-8DCD-9BEFA8818B38}">
      <dgm:prSet>
        <dgm:style>
          <a:lnRef idx="3">
            <a:schemeClr val="lt1"/>
          </a:lnRef>
          <a:fillRef idx="1">
            <a:schemeClr val="accent6"/>
          </a:fillRef>
          <a:effectRef idx="1">
            <a:schemeClr val="accent6"/>
          </a:effectRef>
          <a:fontRef idx="minor">
            <a:schemeClr val="lt1"/>
          </a:fontRef>
        </dgm:style>
      </dgm:prSet>
      <dgm:spPr/>
      <dgm:t>
        <a:bodyPr/>
        <a:lstStyle/>
        <a:p>
          <a:r>
            <a:rPr lang="en-GB" b="1" dirty="0"/>
            <a:t>Budget preparation</a:t>
          </a:r>
          <a:endParaRPr lang="en-US" b="1" dirty="0"/>
        </a:p>
      </dgm:t>
    </dgm:pt>
    <dgm:pt modelId="{4D1ACD9A-E2E5-433B-974B-D19F66555A8B}" type="parTrans" cxnId="{7C7CAB96-D60D-4DD2-AB2B-17D91C1DBFCE}">
      <dgm:prSet/>
      <dgm:spPr/>
      <dgm:t>
        <a:bodyPr/>
        <a:lstStyle/>
        <a:p>
          <a:endParaRPr lang="en-US"/>
        </a:p>
      </dgm:t>
    </dgm:pt>
    <dgm:pt modelId="{6A9F1F5E-B9E4-46F9-BAD2-F117EB924CC7}" type="sibTrans" cxnId="{7C7CAB96-D60D-4DD2-AB2B-17D91C1DBFCE}">
      <dgm:prSet/>
      <dgm:spPr/>
      <dgm:t>
        <a:bodyPr/>
        <a:lstStyle/>
        <a:p>
          <a:endParaRPr lang="en-US"/>
        </a:p>
      </dgm:t>
    </dgm:pt>
    <dgm:pt modelId="{4405CDC3-E15D-4ED6-96FC-985736D462FB}">
      <dgm:prSet/>
      <dgm:spPr/>
      <dgm:t>
        <a:bodyPr/>
        <a:lstStyle/>
        <a:p>
          <a:r>
            <a:rPr lang="en-GB" b="1" dirty="0"/>
            <a:t>Treasurers report for the board meeting</a:t>
          </a:r>
          <a:endParaRPr lang="en-US" b="1" dirty="0"/>
        </a:p>
      </dgm:t>
    </dgm:pt>
    <dgm:pt modelId="{BF3F3CBC-3679-495B-A1DF-386456B9094F}" type="parTrans" cxnId="{F7A7D7EE-6909-414E-BA2C-815566E4FCF7}">
      <dgm:prSet/>
      <dgm:spPr/>
      <dgm:t>
        <a:bodyPr/>
        <a:lstStyle/>
        <a:p>
          <a:endParaRPr lang="en-US"/>
        </a:p>
      </dgm:t>
    </dgm:pt>
    <dgm:pt modelId="{7BF636A6-B04F-4715-9D27-A5507EB181ED}" type="sibTrans" cxnId="{F7A7D7EE-6909-414E-BA2C-815566E4FCF7}">
      <dgm:prSet/>
      <dgm:spPr/>
      <dgm:t>
        <a:bodyPr/>
        <a:lstStyle/>
        <a:p>
          <a:endParaRPr lang="en-US"/>
        </a:p>
      </dgm:t>
    </dgm:pt>
    <dgm:pt modelId="{41F75089-EE57-400C-BE70-D620F81D3FBB}">
      <dgm:prSet/>
      <dgm:spPr/>
      <dgm:t>
        <a:bodyPr/>
        <a:lstStyle/>
        <a:p>
          <a:r>
            <a:rPr lang="en-GB" b="1" dirty="0"/>
            <a:t>Annual accounts submission</a:t>
          </a:r>
          <a:endParaRPr lang="en-US" b="1" dirty="0"/>
        </a:p>
      </dgm:t>
    </dgm:pt>
    <dgm:pt modelId="{5D1E6E3C-7E6A-459D-ADA2-C6CB707D9E09}" type="parTrans" cxnId="{E4CE58FC-5604-4D2E-9B34-0938679CCD19}">
      <dgm:prSet/>
      <dgm:spPr/>
      <dgm:t>
        <a:bodyPr/>
        <a:lstStyle/>
        <a:p>
          <a:endParaRPr lang="en-US"/>
        </a:p>
      </dgm:t>
    </dgm:pt>
    <dgm:pt modelId="{32160992-66C2-43DF-A5CF-7895C74F5F58}" type="sibTrans" cxnId="{E4CE58FC-5604-4D2E-9B34-0938679CCD19}">
      <dgm:prSet/>
      <dgm:spPr/>
      <dgm:t>
        <a:bodyPr/>
        <a:lstStyle/>
        <a:p>
          <a:endParaRPr lang="en-US"/>
        </a:p>
      </dgm:t>
    </dgm:pt>
    <dgm:pt modelId="{3E0B5B49-EC54-48D0-9D08-B8D0CCD7D5CA}">
      <dgm:prSet/>
      <dgm:spPr/>
      <dgm:t>
        <a:bodyPr/>
        <a:lstStyle/>
        <a:p>
          <a:r>
            <a:rPr lang="en-GB" b="1" dirty="0"/>
            <a:t>Fixed Assets Register </a:t>
          </a:r>
          <a:endParaRPr lang="en-US" b="1" dirty="0"/>
        </a:p>
      </dgm:t>
    </dgm:pt>
    <dgm:pt modelId="{D27C4DBE-1EC6-48C4-BAA0-0592A03DC089}" type="parTrans" cxnId="{13110098-C6ED-44BA-98C3-8AB7FC2D29C4}">
      <dgm:prSet/>
      <dgm:spPr/>
      <dgm:t>
        <a:bodyPr/>
        <a:lstStyle/>
        <a:p>
          <a:endParaRPr lang="en-US"/>
        </a:p>
      </dgm:t>
    </dgm:pt>
    <dgm:pt modelId="{22562F78-472A-466C-8809-9FCAFB309A22}" type="sibTrans" cxnId="{13110098-C6ED-44BA-98C3-8AB7FC2D29C4}">
      <dgm:prSet/>
      <dgm:spPr/>
      <dgm:t>
        <a:bodyPr/>
        <a:lstStyle/>
        <a:p>
          <a:endParaRPr lang="en-US"/>
        </a:p>
      </dgm:t>
    </dgm:pt>
    <dgm:pt modelId="{D2DD0691-AAA9-4522-AA72-E38812036D4C}">
      <dgm:prSet/>
      <dgm:spPr/>
      <dgm:t>
        <a:bodyPr/>
        <a:lstStyle/>
        <a:p>
          <a:r>
            <a:rPr lang="en-GB" b="1" dirty="0"/>
            <a:t>Other Internal Controls</a:t>
          </a:r>
          <a:endParaRPr lang="en-US" b="1" dirty="0"/>
        </a:p>
      </dgm:t>
    </dgm:pt>
    <dgm:pt modelId="{567212A3-7526-45DA-9083-72EF9F79D986}" type="parTrans" cxnId="{DF25E786-92BD-4869-923D-6F88CDE7CDCD}">
      <dgm:prSet/>
      <dgm:spPr/>
      <dgm:t>
        <a:bodyPr/>
        <a:lstStyle/>
        <a:p>
          <a:endParaRPr lang="en-US"/>
        </a:p>
      </dgm:t>
    </dgm:pt>
    <dgm:pt modelId="{4A955677-F3B3-42F7-9675-EB648F18157E}" type="sibTrans" cxnId="{DF25E786-92BD-4869-923D-6F88CDE7CDCD}">
      <dgm:prSet/>
      <dgm:spPr/>
      <dgm:t>
        <a:bodyPr/>
        <a:lstStyle/>
        <a:p>
          <a:endParaRPr lang="en-US"/>
        </a:p>
      </dgm:t>
    </dgm:pt>
    <dgm:pt modelId="{FD539854-00B1-4ED0-A509-02DAADB9444A}">
      <dgm:prSet/>
      <dgm:spPr/>
      <dgm:t>
        <a:bodyPr/>
        <a:lstStyle/>
        <a:p>
          <a:r>
            <a:rPr lang="en-GB" b="1" dirty="0"/>
            <a:t>Other functions </a:t>
          </a:r>
          <a:endParaRPr lang="en-US" b="1" dirty="0"/>
        </a:p>
      </dgm:t>
    </dgm:pt>
    <dgm:pt modelId="{B493BA00-9CA8-4DEC-AF61-B0C66B0B7C89}" type="parTrans" cxnId="{600371AE-4514-4299-AAFB-8EC1D5F2259A}">
      <dgm:prSet/>
      <dgm:spPr/>
      <dgm:t>
        <a:bodyPr/>
        <a:lstStyle/>
        <a:p>
          <a:endParaRPr lang="en-US"/>
        </a:p>
      </dgm:t>
    </dgm:pt>
    <dgm:pt modelId="{62A22397-EF2D-429B-AC96-A27271F985A1}" type="sibTrans" cxnId="{600371AE-4514-4299-AAFB-8EC1D5F2259A}">
      <dgm:prSet/>
      <dgm:spPr/>
      <dgm:t>
        <a:bodyPr/>
        <a:lstStyle/>
        <a:p>
          <a:endParaRPr lang="en-US"/>
        </a:p>
      </dgm:t>
    </dgm:pt>
    <dgm:pt modelId="{14117A28-28EC-4EAF-B50F-2B2733B523B0}" type="pres">
      <dgm:prSet presAssocID="{FA55F23B-B8BF-4FE3-8B6F-6697D7123892}" presName="linear" presStyleCnt="0">
        <dgm:presLayoutVars>
          <dgm:animLvl val="lvl"/>
          <dgm:resizeHandles val="exact"/>
        </dgm:presLayoutVars>
      </dgm:prSet>
      <dgm:spPr/>
    </dgm:pt>
    <dgm:pt modelId="{5A413578-DD8D-4EA5-8BF8-3539FDC0B363}" type="pres">
      <dgm:prSet presAssocID="{F743940B-4266-43BA-9B1E-93F63A5F31E2}" presName="parentText" presStyleLbl="node1" presStyleIdx="0" presStyleCnt="8" custLinFactNeighborX="0" custLinFactNeighborY="8378">
        <dgm:presLayoutVars>
          <dgm:chMax val="0"/>
          <dgm:bulletEnabled val="1"/>
        </dgm:presLayoutVars>
      </dgm:prSet>
      <dgm:spPr/>
    </dgm:pt>
    <dgm:pt modelId="{82A234BA-8EC1-4B3E-A1F6-802947A18E1E}" type="pres">
      <dgm:prSet presAssocID="{A4C7E4B5-628C-4C67-9BE0-5258C265A6F7}" presName="spacer" presStyleCnt="0"/>
      <dgm:spPr/>
    </dgm:pt>
    <dgm:pt modelId="{BDFB097C-4EB2-4B65-B4FD-179D99E36D16}" type="pres">
      <dgm:prSet presAssocID="{D4B6BE6B-2B6F-4BB2-B521-7A40F5DB446A}" presName="parentText" presStyleLbl="node1" presStyleIdx="1" presStyleCnt="8">
        <dgm:presLayoutVars>
          <dgm:chMax val="0"/>
          <dgm:bulletEnabled val="1"/>
        </dgm:presLayoutVars>
      </dgm:prSet>
      <dgm:spPr/>
    </dgm:pt>
    <dgm:pt modelId="{DBFEFF06-95CB-4043-92AC-6B0CAD6E3BE5}" type="pres">
      <dgm:prSet presAssocID="{B887D70B-D756-4586-90D5-748FB76A2218}" presName="spacer" presStyleCnt="0"/>
      <dgm:spPr/>
    </dgm:pt>
    <dgm:pt modelId="{F0E6F2B3-9541-430C-BF6A-0EADDB7AC563}" type="pres">
      <dgm:prSet presAssocID="{C21828DD-D89A-44C9-8DCD-9BEFA8818B38}" presName="parentText" presStyleLbl="node1" presStyleIdx="2" presStyleCnt="8">
        <dgm:presLayoutVars>
          <dgm:chMax val="0"/>
          <dgm:bulletEnabled val="1"/>
        </dgm:presLayoutVars>
      </dgm:prSet>
      <dgm:spPr/>
    </dgm:pt>
    <dgm:pt modelId="{61F80F39-6405-46CD-B64B-FD6A9AA6328C}" type="pres">
      <dgm:prSet presAssocID="{6A9F1F5E-B9E4-46F9-BAD2-F117EB924CC7}" presName="spacer" presStyleCnt="0"/>
      <dgm:spPr/>
    </dgm:pt>
    <dgm:pt modelId="{083268FF-86AA-447E-BBFE-C799D0B2DBB6}" type="pres">
      <dgm:prSet presAssocID="{4405CDC3-E15D-4ED6-96FC-985736D462FB}" presName="parentText" presStyleLbl="node1" presStyleIdx="3" presStyleCnt="8">
        <dgm:presLayoutVars>
          <dgm:chMax val="0"/>
          <dgm:bulletEnabled val="1"/>
        </dgm:presLayoutVars>
      </dgm:prSet>
      <dgm:spPr/>
    </dgm:pt>
    <dgm:pt modelId="{182664CC-4314-401B-9FC5-CCBF9B26ED2F}" type="pres">
      <dgm:prSet presAssocID="{7BF636A6-B04F-4715-9D27-A5507EB181ED}" presName="spacer" presStyleCnt="0"/>
      <dgm:spPr/>
    </dgm:pt>
    <dgm:pt modelId="{0912F95B-E6AD-41A9-89BE-8B1B9C330569}" type="pres">
      <dgm:prSet presAssocID="{41F75089-EE57-400C-BE70-D620F81D3FBB}" presName="parentText" presStyleLbl="node1" presStyleIdx="4" presStyleCnt="8">
        <dgm:presLayoutVars>
          <dgm:chMax val="0"/>
          <dgm:bulletEnabled val="1"/>
        </dgm:presLayoutVars>
      </dgm:prSet>
      <dgm:spPr/>
    </dgm:pt>
    <dgm:pt modelId="{5E19AF4A-7BB0-4322-BF48-F7AD99F6CD2E}" type="pres">
      <dgm:prSet presAssocID="{32160992-66C2-43DF-A5CF-7895C74F5F58}" presName="spacer" presStyleCnt="0"/>
      <dgm:spPr/>
    </dgm:pt>
    <dgm:pt modelId="{7307C333-FCD8-4151-A373-0620E8F6FF4A}" type="pres">
      <dgm:prSet presAssocID="{3E0B5B49-EC54-48D0-9D08-B8D0CCD7D5CA}" presName="parentText" presStyleLbl="node1" presStyleIdx="5" presStyleCnt="8">
        <dgm:presLayoutVars>
          <dgm:chMax val="0"/>
          <dgm:bulletEnabled val="1"/>
        </dgm:presLayoutVars>
      </dgm:prSet>
      <dgm:spPr/>
    </dgm:pt>
    <dgm:pt modelId="{CCFAADCD-B4BB-48B4-9516-CAD45B78F185}" type="pres">
      <dgm:prSet presAssocID="{22562F78-472A-466C-8809-9FCAFB309A22}" presName="spacer" presStyleCnt="0"/>
      <dgm:spPr/>
    </dgm:pt>
    <dgm:pt modelId="{3FB3BE16-FA6E-4C43-B181-3ACB1516E822}" type="pres">
      <dgm:prSet presAssocID="{D2DD0691-AAA9-4522-AA72-E38812036D4C}" presName="parentText" presStyleLbl="node1" presStyleIdx="6" presStyleCnt="8">
        <dgm:presLayoutVars>
          <dgm:chMax val="0"/>
          <dgm:bulletEnabled val="1"/>
        </dgm:presLayoutVars>
      </dgm:prSet>
      <dgm:spPr/>
    </dgm:pt>
    <dgm:pt modelId="{8C0A3510-B07D-4912-A573-FC47B3D8B9F5}" type="pres">
      <dgm:prSet presAssocID="{4A955677-F3B3-42F7-9675-EB648F18157E}" presName="spacer" presStyleCnt="0"/>
      <dgm:spPr/>
    </dgm:pt>
    <dgm:pt modelId="{CBA67955-E18A-4C4B-8314-5E01A02FBE7E}" type="pres">
      <dgm:prSet presAssocID="{FD539854-00B1-4ED0-A509-02DAADB9444A}" presName="parentText" presStyleLbl="node1" presStyleIdx="7" presStyleCnt="8">
        <dgm:presLayoutVars>
          <dgm:chMax val="0"/>
          <dgm:bulletEnabled val="1"/>
        </dgm:presLayoutVars>
      </dgm:prSet>
      <dgm:spPr/>
    </dgm:pt>
  </dgm:ptLst>
  <dgm:cxnLst>
    <dgm:cxn modelId="{973AA000-4A5E-4D3E-AF05-CB613BD6A6CC}" type="presOf" srcId="{D2DD0691-AAA9-4522-AA72-E38812036D4C}" destId="{3FB3BE16-FA6E-4C43-B181-3ACB1516E822}" srcOrd="0" destOrd="0" presId="urn:microsoft.com/office/officeart/2005/8/layout/vList2"/>
    <dgm:cxn modelId="{F104A609-C051-404B-95E7-234B5A37F504}" type="presOf" srcId="{D4B6BE6B-2B6F-4BB2-B521-7A40F5DB446A}" destId="{BDFB097C-4EB2-4B65-B4FD-179D99E36D16}" srcOrd="0" destOrd="0" presId="urn:microsoft.com/office/officeart/2005/8/layout/vList2"/>
    <dgm:cxn modelId="{67B18318-8A6D-4FA6-AC12-A19DF9862CA8}" type="presOf" srcId="{FA55F23B-B8BF-4FE3-8B6F-6697D7123892}" destId="{14117A28-28EC-4EAF-B50F-2B2733B523B0}" srcOrd="0" destOrd="0" presId="urn:microsoft.com/office/officeart/2005/8/layout/vList2"/>
    <dgm:cxn modelId="{F6AC2922-76E0-4917-98FF-8C4C2BAABA6D}" type="presOf" srcId="{41F75089-EE57-400C-BE70-D620F81D3FBB}" destId="{0912F95B-E6AD-41A9-89BE-8B1B9C330569}" srcOrd="0" destOrd="0" presId="urn:microsoft.com/office/officeart/2005/8/layout/vList2"/>
    <dgm:cxn modelId="{EDE9D45F-9384-4D3B-8B30-6936D9BEE5DF}" type="presOf" srcId="{4405CDC3-E15D-4ED6-96FC-985736D462FB}" destId="{083268FF-86AA-447E-BBFE-C799D0B2DBB6}" srcOrd="0" destOrd="0" presId="urn:microsoft.com/office/officeart/2005/8/layout/vList2"/>
    <dgm:cxn modelId="{5EE8B875-BB92-47BB-9810-71C189D33D99}" type="presOf" srcId="{FD539854-00B1-4ED0-A509-02DAADB9444A}" destId="{CBA67955-E18A-4C4B-8314-5E01A02FBE7E}" srcOrd="0" destOrd="0" presId="urn:microsoft.com/office/officeart/2005/8/layout/vList2"/>
    <dgm:cxn modelId="{19E4927B-169D-497B-99D3-1F299DEF8243}" type="presOf" srcId="{C21828DD-D89A-44C9-8DCD-9BEFA8818B38}" destId="{F0E6F2B3-9541-430C-BF6A-0EADDB7AC563}" srcOrd="0" destOrd="0" presId="urn:microsoft.com/office/officeart/2005/8/layout/vList2"/>
    <dgm:cxn modelId="{DF25E786-92BD-4869-923D-6F88CDE7CDCD}" srcId="{FA55F23B-B8BF-4FE3-8B6F-6697D7123892}" destId="{D2DD0691-AAA9-4522-AA72-E38812036D4C}" srcOrd="6" destOrd="0" parTransId="{567212A3-7526-45DA-9083-72EF9F79D986}" sibTransId="{4A955677-F3B3-42F7-9675-EB648F18157E}"/>
    <dgm:cxn modelId="{7C7CAB96-D60D-4DD2-AB2B-17D91C1DBFCE}" srcId="{FA55F23B-B8BF-4FE3-8B6F-6697D7123892}" destId="{C21828DD-D89A-44C9-8DCD-9BEFA8818B38}" srcOrd="2" destOrd="0" parTransId="{4D1ACD9A-E2E5-433B-974B-D19F66555A8B}" sibTransId="{6A9F1F5E-B9E4-46F9-BAD2-F117EB924CC7}"/>
    <dgm:cxn modelId="{13110098-C6ED-44BA-98C3-8AB7FC2D29C4}" srcId="{FA55F23B-B8BF-4FE3-8B6F-6697D7123892}" destId="{3E0B5B49-EC54-48D0-9D08-B8D0CCD7D5CA}" srcOrd="5" destOrd="0" parTransId="{D27C4DBE-1EC6-48C4-BAA0-0592A03DC089}" sibTransId="{22562F78-472A-466C-8809-9FCAFB309A22}"/>
    <dgm:cxn modelId="{E3DCD9A6-8675-4F61-A7F1-4B01E4596B2F}" srcId="{FA55F23B-B8BF-4FE3-8B6F-6697D7123892}" destId="{F743940B-4266-43BA-9B1E-93F63A5F31E2}" srcOrd="0" destOrd="0" parTransId="{3E0C4943-AA45-4AE7-A406-C7245E62775C}" sibTransId="{A4C7E4B5-628C-4C67-9BE0-5258C265A6F7}"/>
    <dgm:cxn modelId="{600371AE-4514-4299-AAFB-8EC1D5F2259A}" srcId="{FA55F23B-B8BF-4FE3-8B6F-6697D7123892}" destId="{FD539854-00B1-4ED0-A509-02DAADB9444A}" srcOrd="7" destOrd="0" parTransId="{B493BA00-9CA8-4DEC-AF61-B0C66B0B7C89}" sibTransId="{62A22397-EF2D-429B-AC96-A27271F985A1}"/>
    <dgm:cxn modelId="{DC0CA7E3-9B97-4FF3-A6DB-8FE7F856A600}" srcId="{FA55F23B-B8BF-4FE3-8B6F-6697D7123892}" destId="{D4B6BE6B-2B6F-4BB2-B521-7A40F5DB446A}" srcOrd="1" destOrd="0" parTransId="{65BC0BCD-0DD9-4E2A-B32E-D7B44ADBE993}" sibTransId="{B887D70B-D756-4586-90D5-748FB76A2218}"/>
    <dgm:cxn modelId="{F7A7D7EE-6909-414E-BA2C-815566E4FCF7}" srcId="{FA55F23B-B8BF-4FE3-8B6F-6697D7123892}" destId="{4405CDC3-E15D-4ED6-96FC-985736D462FB}" srcOrd="3" destOrd="0" parTransId="{BF3F3CBC-3679-495B-A1DF-386456B9094F}" sibTransId="{7BF636A6-B04F-4715-9D27-A5507EB181ED}"/>
    <dgm:cxn modelId="{3E4C6BF4-ACFF-4B6E-883B-796BD32E43DC}" type="presOf" srcId="{3E0B5B49-EC54-48D0-9D08-B8D0CCD7D5CA}" destId="{7307C333-FCD8-4151-A373-0620E8F6FF4A}" srcOrd="0" destOrd="0" presId="urn:microsoft.com/office/officeart/2005/8/layout/vList2"/>
    <dgm:cxn modelId="{3B85D5F5-36E0-48DD-9899-DF973F186109}" type="presOf" srcId="{F743940B-4266-43BA-9B1E-93F63A5F31E2}" destId="{5A413578-DD8D-4EA5-8BF8-3539FDC0B363}" srcOrd="0" destOrd="0" presId="urn:microsoft.com/office/officeart/2005/8/layout/vList2"/>
    <dgm:cxn modelId="{E4CE58FC-5604-4D2E-9B34-0938679CCD19}" srcId="{FA55F23B-B8BF-4FE3-8B6F-6697D7123892}" destId="{41F75089-EE57-400C-BE70-D620F81D3FBB}" srcOrd="4" destOrd="0" parTransId="{5D1E6E3C-7E6A-459D-ADA2-C6CB707D9E09}" sibTransId="{32160992-66C2-43DF-A5CF-7895C74F5F58}"/>
    <dgm:cxn modelId="{3BC4592C-B12B-44A7-BB29-1CF9A831751F}" type="presParOf" srcId="{14117A28-28EC-4EAF-B50F-2B2733B523B0}" destId="{5A413578-DD8D-4EA5-8BF8-3539FDC0B363}" srcOrd="0" destOrd="0" presId="urn:microsoft.com/office/officeart/2005/8/layout/vList2"/>
    <dgm:cxn modelId="{90681D59-CA79-41E3-8926-A4B46A6DA213}" type="presParOf" srcId="{14117A28-28EC-4EAF-B50F-2B2733B523B0}" destId="{82A234BA-8EC1-4B3E-A1F6-802947A18E1E}" srcOrd="1" destOrd="0" presId="urn:microsoft.com/office/officeart/2005/8/layout/vList2"/>
    <dgm:cxn modelId="{F5E11100-F09A-479B-8696-46D25EA68E0B}" type="presParOf" srcId="{14117A28-28EC-4EAF-B50F-2B2733B523B0}" destId="{BDFB097C-4EB2-4B65-B4FD-179D99E36D16}" srcOrd="2" destOrd="0" presId="urn:microsoft.com/office/officeart/2005/8/layout/vList2"/>
    <dgm:cxn modelId="{BC3FB793-6885-49CF-B195-BF596BD699C3}" type="presParOf" srcId="{14117A28-28EC-4EAF-B50F-2B2733B523B0}" destId="{DBFEFF06-95CB-4043-92AC-6B0CAD6E3BE5}" srcOrd="3" destOrd="0" presId="urn:microsoft.com/office/officeart/2005/8/layout/vList2"/>
    <dgm:cxn modelId="{74288981-36B3-4511-8A3F-0F2ABAF7DA29}" type="presParOf" srcId="{14117A28-28EC-4EAF-B50F-2B2733B523B0}" destId="{F0E6F2B3-9541-430C-BF6A-0EADDB7AC563}" srcOrd="4" destOrd="0" presId="urn:microsoft.com/office/officeart/2005/8/layout/vList2"/>
    <dgm:cxn modelId="{908086EE-6501-4EF8-BEC8-6632DAA1830B}" type="presParOf" srcId="{14117A28-28EC-4EAF-B50F-2B2733B523B0}" destId="{61F80F39-6405-46CD-B64B-FD6A9AA6328C}" srcOrd="5" destOrd="0" presId="urn:microsoft.com/office/officeart/2005/8/layout/vList2"/>
    <dgm:cxn modelId="{3F7DA337-8253-4124-9752-23481FB77C7D}" type="presParOf" srcId="{14117A28-28EC-4EAF-B50F-2B2733B523B0}" destId="{083268FF-86AA-447E-BBFE-C799D0B2DBB6}" srcOrd="6" destOrd="0" presId="urn:microsoft.com/office/officeart/2005/8/layout/vList2"/>
    <dgm:cxn modelId="{6798CD46-DB52-4A05-851E-C35D7F6F1991}" type="presParOf" srcId="{14117A28-28EC-4EAF-B50F-2B2733B523B0}" destId="{182664CC-4314-401B-9FC5-CCBF9B26ED2F}" srcOrd="7" destOrd="0" presId="urn:microsoft.com/office/officeart/2005/8/layout/vList2"/>
    <dgm:cxn modelId="{5BD3DE2F-F7AD-46E4-8891-D199863DC088}" type="presParOf" srcId="{14117A28-28EC-4EAF-B50F-2B2733B523B0}" destId="{0912F95B-E6AD-41A9-89BE-8B1B9C330569}" srcOrd="8" destOrd="0" presId="urn:microsoft.com/office/officeart/2005/8/layout/vList2"/>
    <dgm:cxn modelId="{CA9C290E-F169-4858-8103-F168C8265994}" type="presParOf" srcId="{14117A28-28EC-4EAF-B50F-2B2733B523B0}" destId="{5E19AF4A-7BB0-4322-BF48-F7AD99F6CD2E}" srcOrd="9" destOrd="0" presId="urn:microsoft.com/office/officeart/2005/8/layout/vList2"/>
    <dgm:cxn modelId="{6F53C9EC-94ED-4017-A534-15ED6E6F10CB}" type="presParOf" srcId="{14117A28-28EC-4EAF-B50F-2B2733B523B0}" destId="{7307C333-FCD8-4151-A373-0620E8F6FF4A}" srcOrd="10" destOrd="0" presId="urn:microsoft.com/office/officeart/2005/8/layout/vList2"/>
    <dgm:cxn modelId="{738AE363-2AA2-4DA6-AF65-B959AFD88DEB}" type="presParOf" srcId="{14117A28-28EC-4EAF-B50F-2B2733B523B0}" destId="{CCFAADCD-B4BB-48B4-9516-CAD45B78F185}" srcOrd="11" destOrd="0" presId="urn:microsoft.com/office/officeart/2005/8/layout/vList2"/>
    <dgm:cxn modelId="{E040326C-3824-49D8-B650-486176713B2F}" type="presParOf" srcId="{14117A28-28EC-4EAF-B50F-2B2733B523B0}" destId="{3FB3BE16-FA6E-4C43-B181-3ACB1516E822}" srcOrd="12" destOrd="0" presId="urn:microsoft.com/office/officeart/2005/8/layout/vList2"/>
    <dgm:cxn modelId="{D0478C48-0FAD-4273-A7F7-C4E5FFAF041F}" type="presParOf" srcId="{14117A28-28EC-4EAF-B50F-2B2733B523B0}" destId="{8C0A3510-B07D-4912-A573-FC47B3D8B9F5}" srcOrd="13" destOrd="0" presId="urn:microsoft.com/office/officeart/2005/8/layout/vList2"/>
    <dgm:cxn modelId="{A65F8DF7-B67F-4D96-A19C-ED11739DFD08}" type="presParOf" srcId="{14117A28-28EC-4EAF-B50F-2B2733B523B0}" destId="{CBA67955-E18A-4C4B-8314-5E01A02FBE7E}" srcOrd="1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13578-DD8D-4EA5-8BF8-3539FDC0B363}">
      <dsp:nvSpPr>
        <dsp:cNvPr id="0" name=""/>
        <dsp:cNvSpPr/>
      </dsp:nvSpPr>
      <dsp:spPr>
        <a:xfrm>
          <a:off x="0" y="60962"/>
          <a:ext cx="11029334"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Introduction</a:t>
          </a:r>
          <a:endParaRPr lang="en-US" sz="2500" b="1" kern="1200" dirty="0"/>
        </a:p>
      </dsp:txBody>
      <dsp:txXfrm>
        <a:off x="29271" y="90233"/>
        <a:ext cx="10970792" cy="541083"/>
      </dsp:txXfrm>
    </dsp:sp>
    <dsp:sp modelId="{BDFB097C-4EB2-4B65-B4FD-179D99E36D16}">
      <dsp:nvSpPr>
        <dsp:cNvPr id="0" name=""/>
        <dsp:cNvSpPr/>
      </dsp:nvSpPr>
      <dsp:spPr>
        <a:xfrm>
          <a:off x="0" y="732587"/>
          <a:ext cx="11029334"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Most important controls to have in place</a:t>
          </a:r>
          <a:endParaRPr lang="en-US" sz="2500" b="1" kern="1200" dirty="0"/>
        </a:p>
      </dsp:txBody>
      <dsp:txXfrm>
        <a:off x="29271" y="761858"/>
        <a:ext cx="10970792" cy="541083"/>
      </dsp:txXfrm>
    </dsp:sp>
    <dsp:sp modelId="{F0E6F2B3-9541-430C-BF6A-0EADDB7AC563}">
      <dsp:nvSpPr>
        <dsp:cNvPr id="0" name=""/>
        <dsp:cNvSpPr/>
      </dsp:nvSpPr>
      <dsp:spPr>
        <a:xfrm>
          <a:off x="0" y="1404212"/>
          <a:ext cx="11029334"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Budget preparation</a:t>
          </a:r>
          <a:endParaRPr lang="en-US" sz="2500" b="1" kern="1200" dirty="0"/>
        </a:p>
      </dsp:txBody>
      <dsp:txXfrm>
        <a:off x="29271" y="1433483"/>
        <a:ext cx="10970792" cy="541083"/>
      </dsp:txXfrm>
    </dsp:sp>
    <dsp:sp modelId="{083268FF-86AA-447E-BBFE-C799D0B2DBB6}">
      <dsp:nvSpPr>
        <dsp:cNvPr id="0" name=""/>
        <dsp:cNvSpPr/>
      </dsp:nvSpPr>
      <dsp:spPr>
        <a:xfrm>
          <a:off x="0" y="2075837"/>
          <a:ext cx="11029334"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Treasurers report for the board meeting</a:t>
          </a:r>
          <a:endParaRPr lang="en-US" sz="2500" b="1" kern="1200" dirty="0"/>
        </a:p>
      </dsp:txBody>
      <dsp:txXfrm>
        <a:off x="29271" y="2105108"/>
        <a:ext cx="10970792" cy="541083"/>
      </dsp:txXfrm>
    </dsp:sp>
    <dsp:sp modelId="{0912F95B-E6AD-41A9-89BE-8B1B9C330569}">
      <dsp:nvSpPr>
        <dsp:cNvPr id="0" name=""/>
        <dsp:cNvSpPr/>
      </dsp:nvSpPr>
      <dsp:spPr>
        <a:xfrm>
          <a:off x="0" y="2747462"/>
          <a:ext cx="11029334"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Annual accounts submission</a:t>
          </a:r>
          <a:endParaRPr lang="en-US" sz="2500" b="1" kern="1200" dirty="0"/>
        </a:p>
      </dsp:txBody>
      <dsp:txXfrm>
        <a:off x="29271" y="2776733"/>
        <a:ext cx="10970792" cy="541083"/>
      </dsp:txXfrm>
    </dsp:sp>
    <dsp:sp modelId="{7307C333-FCD8-4151-A373-0620E8F6FF4A}">
      <dsp:nvSpPr>
        <dsp:cNvPr id="0" name=""/>
        <dsp:cNvSpPr/>
      </dsp:nvSpPr>
      <dsp:spPr>
        <a:xfrm>
          <a:off x="0" y="3419087"/>
          <a:ext cx="11029334"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Fixed Assets Register </a:t>
          </a:r>
          <a:endParaRPr lang="en-US" sz="2500" b="1" kern="1200" dirty="0"/>
        </a:p>
      </dsp:txBody>
      <dsp:txXfrm>
        <a:off x="29271" y="3448358"/>
        <a:ext cx="10970792" cy="541083"/>
      </dsp:txXfrm>
    </dsp:sp>
    <dsp:sp modelId="{3FB3BE16-FA6E-4C43-B181-3ACB1516E822}">
      <dsp:nvSpPr>
        <dsp:cNvPr id="0" name=""/>
        <dsp:cNvSpPr/>
      </dsp:nvSpPr>
      <dsp:spPr>
        <a:xfrm>
          <a:off x="0" y="4090712"/>
          <a:ext cx="11029334"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Other Internal Controls</a:t>
          </a:r>
          <a:endParaRPr lang="en-US" sz="2500" b="1" kern="1200" dirty="0"/>
        </a:p>
      </dsp:txBody>
      <dsp:txXfrm>
        <a:off x="29271" y="4119983"/>
        <a:ext cx="10970792" cy="541083"/>
      </dsp:txXfrm>
    </dsp:sp>
    <dsp:sp modelId="{CBA67955-E18A-4C4B-8314-5E01A02FBE7E}">
      <dsp:nvSpPr>
        <dsp:cNvPr id="0" name=""/>
        <dsp:cNvSpPr/>
      </dsp:nvSpPr>
      <dsp:spPr>
        <a:xfrm>
          <a:off x="0" y="4762337"/>
          <a:ext cx="11029334"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Other functions </a:t>
          </a:r>
          <a:endParaRPr lang="en-US" sz="2500" b="1" kern="1200" dirty="0"/>
        </a:p>
      </dsp:txBody>
      <dsp:txXfrm>
        <a:off x="29271" y="4791608"/>
        <a:ext cx="10970792" cy="54108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4923A8-7C3E-4F0B-B2F2-0A7BE90791CB}">
      <dsp:nvSpPr>
        <dsp:cNvPr id="0" name=""/>
        <dsp:cNvSpPr/>
      </dsp:nvSpPr>
      <dsp:spPr>
        <a:xfrm>
          <a:off x="3787293" y="1780952"/>
          <a:ext cx="2540279" cy="189214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IE" sz="2900" b="1" kern="1200" dirty="0">
              <a:solidFill>
                <a:schemeClr val="bg1"/>
              </a:solidFill>
            </a:rPr>
            <a:t>Objectives of budgeting</a:t>
          </a:r>
        </a:p>
      </dsp:txBody>
      <dsp:txXfrm>
        <a:off x="4179178" y="2072851"/>
        <a:ext cx="1756509" cy="1308348"/>
      </dsp:txXfrm>
    </dsp:sp>
    <dsp:sp modelId="{4A41C4EA-DA56-4912-8DC2-7CBC2DB60B57}">
      <dsp:nvSpPr>
        <dsp:cNvPr id="0" name=""/>
        <dsp:cNvSpPr/>
      </dsp:nvSpPr>
      <dsp:spPr>
        <a:xfrm>
          <a:off x="5287744" y="841402"/>
          <a:ext cx="825280" cy="711088"/>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AC2209-4123-4337-AD93-F72D441FB19A}">
      <dsp:nvSpPr>
        <dsp:cNvPr id="0" name=""/>
        <dsp:cNvSpPr/>
      </dsp:nvSpPr>
      <dsp:spPr>
        <a:xfrm>
          <a:off x="3938682" y="-25757"/>
          <a:ext cx="2154212" cy="1653769"/>
        </a:xfrm>
        <a:prstGeom prst="hexagon">
          <a:avLst>
            <a:gd name="adj" fmla="val 2857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E" sz="1800" b="1" kern="1200" dirty="0">
              <a:solidFill>
                <a:schemeClr val="bg1"/>
              </a:solidFill>
            </a:rPr>
            <a:t>Control financial resources</a:t>
          </a:r>
        </a:p>
      </dsp:txBody>
      <dsp:txXfrm>
        <a:off x="4275694" y="232964"/>
        <a:ext cx="1480188" cy="1136327"/>
      </dsp:txXfrm>
    </dsp:sp>
    <dsp:sp modelId="{C766AAD5-0201-4AC9-9B72-BE6D6AD5A689}">
      <dsp:nvSpPr>
        <dsp:cNvPr id="0" name=""/>
        <dsp:cNvSpPr/>
      </dsp:nvSpPr>
      <dsp:spPr>
        <a:xfrm>
          <a:off x="6250910" y="2170759"/>
          <a:ext cx="825280" cy="711088"/>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0866D7-1D9D-41C0-89CD-C0FF40C197EC}">
      <dsp:nvSpPr>
        <dsp:cNvPr id="0" name=""/>
        <dsp:cNvSpPr/>
      </dsp:nvSpPr>
      <dsp:spPr>
        <a:xfrm>
          <a:off x="5886568" y="932919"/>
          <a:ext cx="2218133" cy="1550738"/>
        </a:xfrm>
        <a:prstGeom prst="hexagon">
          <a:avLst>
            <a:gd name="adj" fmla="val 2857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E" sz="1800" b="1" kern="1200" dirty="0">
              <a:solidFill>
                <a:schemeClr val="bg1"/>
              </a:solidFill>
            </a:rPr>
            <a:t>Effective decision making</a:t>
          </a:r>
        </a:p>
      </dsp:txBody>
      <dsp:txXfrm>
        <a:off x="6219094" y="1165394"/>
        <a:ext cx="1553081" cy="1085788"/>
      </dsp:txXfrm>
    </dsp:sp>
    <dsp:sp modelId="{325123FC-822B-4C36-AFFD-D2DC21C66988}">
      <dsp:nvSpPr>
        <dsp:cNvPr id="0" name=""/>
        <dsp:cNvSpPr/>
      </dsp:nvSpPr>
      <dsp:spPr>
        <a:xfrm>
          <a:off x="5581833" y="3671353"/>
          <a:ext cx="825280" cy="711088"/>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15180E-6FCC-41DD-B55D-688C6408EB42}">
      <dsp:nvSpPr>
        <dsp:cNvPr id="0" name=""/>
        <dsp:cNvSpPr/>
      </dsp:nvSpPr>
      <dsp:spPr>
        <a:xfrm>
          <a:off x="5952201" y="2835986"/>
          <a:ext cx="2284116" cy="1550738"/>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E" sz="1800" b="1" kern="1200" dirty="0">
              <a:solidFill>
                <a:schemeClr val="accent1">
                  <a:lumMod val="50000"/>
                </a:schemeClr>
              </a:solidFill>
            </a:rPr>
            <a:t>Patron requirements</a:t>
          </a:r>
        </a:p>
      </dsp:txBody>
      <dsp:txXfrm>
        <a:off x="6290226" y="3065479"/>
        <a:ext cx="1608066" cy="1091752"/>
      </dsp:txXfrm>
    </dsp:sp>
    <dsp:sp modelId="{E582F403-82AF-4378-B16B-331AC9A9932D}">
      <dsp:nvSpPr>
        <dsp:cNvPr id="0" name=""/>
        <dsp:cNvSpPr/>
      </dsp:nvSpPr>
      <dsp:spPr>
        <a:xfrm>
          <a:off x="3922113" y="3827121"/>
          <a:ext cx="825280" cy="711088"/>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D6C179-FB2A-4545-8BEB-6A0DB413E7ED}">
      <dsp:nvSpPr>
        <dsp:cNvPr id="0" name=""/>
        <dsp:cNvSpPr/>
      </dsp:nvSpPr>
      <dsp:spPr>
        <a:xfrm>
          <a:off x="3826721" y="3809517"/>
          <a:ext cx="2378133" cy="1550738"/>
        </a:xfrm>
        <a:prstGeom prst="hexagon">
          <a:avLst>
            <a:gd name="adj" fmla="val 28570"/>
            <a:gd name="vf" fmla="val 115470"/>
          </a:avLst>
        </a:prstGeom>
        <a:solidFill>
          <a:srgbClr val="E6594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b="1" kern="1200" dirty="0">
              <a:solidFill>
                <a:schemeClr val="bg1"/>
              </a:solidFill>
            </a:rPr>
            <a:t>Achieve the board’s  administrative and educational objectives</a:t>
          </a:r>
        </a:p>
      </dsp:txBody>
      <dsp:txXfrm>
        <a:off x="4172581" y="4035046"/>
        <a:ext cx="1686413" cy="1099680"/>
      </dsp:txXfrm>
    </dsp:sp>
    <dsp:sp modelId="{DD84E74A-F07B-467A-B182-0AFC1037F540}">
      <dsp:nvSpPr>
        <dsp:cNvPr id="0" name=""/>
        <dsp:cNvSpPr/>
      </dsp:nvSpPr>
      <dsp:spPr>
        <a:xfrm>
          <a:off x="2943173" y="2498297"/>
          <a:ext cx="825280" cy="711088"/>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89B2B5-DBDB-47EF-9A7E-E1117C87DDD2}">
      <dsp:nvSpPr>
        <dsp:cNvPr id="0" name=""/>
        <dsp:cNvSpPr/>
      </dsp:nvSpPr>
      <dsp:spPr>
        <a:xfrm>
          <a:off x="1650848" y="3023653"/>
          <a:ext cx="2344362" cy="1550738"/>
        </a:xfrm>
        <a:prstGeom prst="hexagon">
          <a:avLst>
            <a:gd name="adj" fmla="val 2857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E" sz="1800" b="1" kern="1200" dirty="0">
              <a:solidFill>
                <a:schemeClr val="bg1"/>
              </a:solidFill>
            </a:rPr>
            <a:t>Maximise use of available resources</a:t>
          </a:r>
        </a:p>
      </dsp:txBody>
      <dsp:txXfrm>
        <a:off x="1993893" y="3250569"/>
        <a:ext cx="1658272" cy="1096906"/>
      </dsp:txXfrm>
    </dsp:sp>
    <dsp:sp modelId="{0C4BF256-5EA2-494B-B9B3-9835EF79F48E}">
      <dsp:nvSpPr>
        <dsp:cNvPr id="0" name=""/>
        <dsp:cNvSpPr/>
      </dsp:nvSpPr>
      <dsp:spPr>
        <a:xfrm>
          <a:off x="1780160" y="911789"/>
          <a:ext cx="2272375" cy="1682024"/>
        </a:xfrm>
        <a:prstGeom prst="hexagon">
          <a:avLst>
            <a:gd name="adj" fmla="val 28570"/>
            <a:gd name="vf" fmla="val 115470"/>
          </a:avLst>
        </a:prstGeom>
        <a:solidFill>
          <a:srgbClr val="6A557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b="1" kern="1200" dirty="0">
              <a:solidFill>
                <a:schemeClr val="bg1"/>
              </a:solidFill>
            </a:rPr>
            <a:t>Assist the Principal and treasurer to manage the finance on a day to day basis</a:t>
          </a:r>
        </a:p>
      </dsp:txBody>
      <dsp:txXfrm>
        <a:off x="2129709" y="1170527"/>
        <a:ext cx="1573277" cy="11645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693872-4A08-4E9B-895F-8B3939CD4032}">
      <dsp:nvSpPr>
        <dsp:cNvPr id="0" name=""/>
        <dsp:cNvSpPr/>
      </dsp:nvSpPr>
      <dsp:spPr>
        <a:xfrm>
          <a:off x="1118879" y="234160"/>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0F79F5-E3BE-41CC-9B54-A5E1386BB64F}">
      <dsp:nvSpPr>
        <dsp:cNvPr id="0" name=""/>
        <dsp:cNvSpPr/>
      </dsp:nvSpPr>
      <dsp:spPr>
        <a:xfrm>
          <a:off x="1352879" y="468160"/>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D6DA6A-1CB7-430C-A025-341AA9D57570}">
      <dsp:nvSpPr>
        <dsp:cNvPr id="0" name=""/>
        <dsp:cNvSpPr/>
      </dsp:nvSpPr>
      <dsp:spPr>
        <a:xfrm>
          <a:off x="767879" y="1674160"/>
          <a:ext cx="1800000" cy="25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IE" sz="2000" b="1" kern="1200" dirty="0">
              <a:solidFill>
                <a:srgbClr val="7030A0"/>
              </a:solidFill>
            </a:rPr>
            <a:t>The final annual accounts for the previous year prepared by the external accountant</a:t>
          </a:r>
          <a:r>
            <a:rPr lang="en-US" sz="2000" b="0" i="0" kern="1200" dirty="0"/>
            <a:t>​</a:t>
          </a:r>
          <a:endParaRPr lang="en-US" sz="2000" kern="1200" dirty="0"/>
        </a:p>
      </dsp:txBody>
      <dsp:txXfrm>
        <a:off x="767879" y="1674160"/>
        <a:ext cx="1800000" cy="2520000"/>
      </dsp:txXfrm>
    </dsp:sp>
    <dsp:sp modelId="{441978B7-91A6-433E-A29D-0D3112B588E1}">
      <dsp:nvSpPr>
        <dsp:cNvPr id="0" name=""/>
        <dsp:cNvSpPr/>
      </dsp:nvSpPr>
      <dsp:spPr>
        <a:xfrm>
          <a:off x="3233879" y="234160"/>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FF00FB-D66B-4379-8795-748C41145AFC}">
      <dsp:nvSpPr>
        <dsp:cNvPr id="0" name=""/>
        <dsp:cNvSpPr/>
      </dsp:nvSpPr>
      <dsp:spPr>
        <a:xfrm>
          <a:off x="3467879" y="468160"/>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708C07-9ECB-44F6-915D-DF21C50730D8}">
      <dsp:nvSpPr>
        <dsp:cNvPr id="0" name=""/>
        <dsp:cNvSpPr/>
      </dsp:nvSpPr>
      <dsp:spPr>
        <a:xfrm>
          <a:off x="2882879" y="1674160"/>
          <a:ext cx="1800000" cy="25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b="1" i="0" kern="1200" dirty="0">
              <a:solidFill>
                <a:srgbClr val="7030A0"/>
              </a:solidFill>
            </a:rPr>
            <a:t>Enrolment data for next year</a:t>
          </a:r>
          <a:endParaRPr lang="en-US" sz="2000" b="1" kern="1200" dirty="0">
            <a:solidFill>
              <a:srgbClr val="7030A0"/>
            </a:solidFill>
          </a:endParaRPr>
        </a:p>
      </dsp:txBody>
      <dsp:txXfrm>
        <a:off x="2882879" y="1674160"/>
        <a:ext cx="1800000" cy="2520000"/>
      </dsp:txXfrm>
    </dsp:sp>
    <dsp:sp modelId="{1779049D-2CFD-40FA-8CD9-47E24BE082DA}">
      <dsp:nvSpPr>
        <dsp:cNvPr id="0" name=""/>
        <dsp:cNvSpPr/>
      </dsp:nvSpPr>
      <dsp:spPr>
        <a:xfrm>
          <a:off x="5348879" y="234160"/>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E3190D-EDA0-4C58-9CCB-FBD6671F7DBE}">
      <dsp:nvSpPr>
        <dsp:cNvPr id="0" name=""/>
        <dsp:cNvSpPr/>
      </dsp:nvSpPr>
      <dsp:spPr>
        <a:xfrm>
          <a:off x="5582879" y="468160"/>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086994-33DB-4B30-8D20-B422CE3CFA1D}">
      <dsp:nvSpPr>
        <dsp:cNvPr id="0" name=""/>
        <dsp:cNvSpPr/>
      </dsp:nvSpPr>
      <dsp:spPr>
        <a:xfrm>
          <a:off x="4997879" y="1674160"/>
          <a:ext cx="1800000" cy="25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GB" sz="2000" b="1" i="0" kern="1200" dirty="0">
              <a:solidFill>
                <a:srgbClr val="7030A0"/>
              </a:solidFill>
            </a:rPr>
            <a:t>Year to date actual versus budget report</a:t>
          </a:r>
          <a:endParaRPr lang="en-US" sz="2000" b="1" kern="1200" dirty="0">
            <a:solidFill>
              <a:srgbClr val="7030A0"/>
            </a:solidFill>
          </a:endParaRPr>
        </a:p>
      </dsp:txBody>
      <dsp:txXfrm>
        <a:off x="4997879" y="1674160"/>
        <a:ext cx="1800000" cy="2520000"/>
      </dsp:txXfrm>
    </dsp:sp>
    <dsp:sp modelId="{B73B5CA1-D9FB-4ABF-9F39-3B82E23B63E0}">
      <dsp:nvSpPr>
        <dsp:cNvPr id="0" name=""/>
        <dsp:cNvSpPr/>
      </dsp:nvSpPr>
      <dsp:spPr>
        <a:xfrm>
          <a:off x="7463879" y="234160"/>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AF2601-B7E2-47D8-8B3C-5235F909C761}">
      <dsp:nvSpPr>
        <dsp:cNvPr id="0" name=""/>
        <dsp:cNvSpPr/>
      </dsp:nvSpPr>
      <dsp:spPr>
        <a:xfrm>
          <a:off x="7697879" y="468160"/>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FFF44F-F302-41CE-81CA-ADE54DD344F5}">
      <dsp:nvSpPr>
        <dsp:cNvPr id="0" name=""/>
        <dsp:cNvSpPr/>
      </dsp:nvSpPr>
      <dsp:spPr>
        <a:xfrm>
          <a:off x="7112879" y="1674160"/>
          <a:ext cx="1800000" cy="25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IE" sz="2000" b="1" kern="1200" dirty="0">
              <a:solidFill>
                <a:srgbClr val="7030A0"/>
              </a:solidFill>
            </a:rPr>
            <a:t>Planned spending for next year</a:t>
          </a:r>
          <a:endParaRPr lang="en-US" sz="2000" b="1" kern="1200" dirty="0">
            <a:solidFill>
              <a:srgbClr val="7030A0"/>
            </a:solidFill>
          </a:endParaRPr>
        </a:p>
      </dsp:txBody>
      <dsp:txXfrm>
        <a:off x="7112879" y="1674160"/>
        <a:ext cx="1800000" cy="2520000"/>
      </dsp:txXfrm>
    </dsp:sp>
    <dsp:sp modelId="{67D04663-86E1-4141-8AE5-4B6E0E085DD2}">
      <dsp:nvSpPr>
        <dsp:cNvPr id="0" name=""/>
        <dsp:cNvSpPr/>
      </dsp:nvSpPr>
      <dsp:spPr>
        <a:xfrm>
          <a:off x="9578879" y="234160"/>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A42EF3-928F-41D7-9BA4-ED9C71DE472A}">
      <dsp:nvSpPr>
        <dsp:cNvPr id="0" name=""/>
        <dsp:cNvSpPr/>
      </dsp:nvSpPr>
      <dsp:spPr>
        <a:xfrm>
          <a:off x="9812879" y="468160"/>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D70CCB-B06E-477B-8F12-0C33DBECBCB5}">
      <dsp:nvSpPr>
        <dsp:cNvPr id="0" name=""/>
        <dsp:cNvSpPr/>
      </dsp:nvSpPr>
      <dsp:spPr>
        <a:xfrm>
          <a:off x="9227879" y="1674160"/>
          <a:ext cx="1800000" cy="25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IE" sz="2000" b="1" i="0" kern="1200" dirty="0">
              <a:solidFill>
                <a:srgbClr val="7030A0"/>
              </a:solidFill>
            </a:rPr>
            <a:t>Not an exact science!</a:t>
          </a:r>
          <a:endParaRPr lang="en-US" sz="2000" b="1" kern="1200" dirty="0">
            <a:solidFill>
              <a:srgbClr val="7030A0"/>
            </a:solidFill>
          </a:endParaRPr>
        </a:p>
      </dsp:txBody>
      <dsp:txXfrm>
        <a:off x="9227879" y="1674160"/>
        <a:ext cx="1800000" cy="2520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13578-DD8D-4EA5-8BF8-3539FDC0B363}">
      <dsp:nvSpPr>
        <dsp:cNvPr id="0" name=""/>
        <dsp:cNvSpPr/>
      </dsp:nvSpPr>
      <dsp:spPr>
        <a:xfrm>
          <a:off x="0" y="66994"/>
          <a:ext cx="11029334" cy="599625"/>
        </a:xfrm>
        <a:prstGeom prst="round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Introduction</a:t>
          </a:r>
          <a:endParaRPr lang="en-US" sz="2500" b="1" kern="1200" dirty="0"/>
        </a:p>
      </dsp:txBody>
      <dsp:txXfrm>
        <a:off x="29271" y="96265"/>
        <a:ext cx="10970792" cy="541083"/>
      </dsp:txXfrm>
    </dsp:sp>
    <dsp:sp modelId="{BDFB097C-4EB2-4B65-B4FD-179D99E36D16}">
      <dsp:nvSpPr>
        <dsp:cNvPr id="0" name=""/>
        <dsp:cNvSpPr/>
      </dsp:nvSpPr>
      <dsp:spPr>
        <a:xfrm>
          <a:off x="0" y="732587"/>
          <a:ext cx="11029334" cy="599625"/>
        </a:xfrm>
        <a:prstGeom prst="round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Most important controls to have in place</a:t>
          </a:r>
          <a:endParaRPr lang="en-US" sz="2500" b="1" kern="1200" dirty="0"/>
        </a:p>
      </dsp:txBody>
      <dsp:txXfrm>
        <a:off x="29271" y="761858"/>
        <a:ext cx="10970792" cy="541083"/>
      </dsp:txXfrm>
    </dsp:sp>
    <dsp:sp modelId="{F0E6F2B3-9541-430C-BF6A-0EADDB7AC563}">
      <dsp:nvSpPr>
        <dsp:cNvPr id="0" name=""/>
        <dsp:cNvSpPr/>
      </dsp:nvSpPr>
      <dsp:spPr>
        <a:xfrm>
          <a:off x="0" y="1404212"/>
          <a:ext cx="11029334" cy="599625"/>
        </a:xfrm>
        <a:prstGeom prst="round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Budget preparation</a:t>
          </a:r>
          <a:endParaRPr lang="en-US" sz="2500" b="1" kern="1200" dirty="0"/>
        </a:p>
      </dsp:txBody>
      <dsp:txXfrm>
        <a:off x="29271" y="1433483"/>
        <a:ext cx="10970792" cy="541083"/>
      </dsp:txXfrm>
    </dsp:sp>
    <dsp:sp modelId="{083268FF-86AA-447E-BBFE-C799D0B2DBB6}">
      <dsp:nvSpPr>
        <dsp:cNvPr id="0" name=""/>
        <dsp:cNvSpPr/>
      </dsp:nvSpPr>
      <dsp:spPr>
        <a:xfrm>
          <a:off x="0" y="2075837"/>
          <a:ext cx="11029334" cy="599625"/>
        </a:xfrm>
        <a:prstGeom prst="roundRect">
          <a:avLst/>
        </a:prstGeom>
        <a:solidFill>
          <a:schemeClr val="accent6"/>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Treasurers report for the board meeting</a:t>
          </a:r>
          <a:endParaRPr lang="en-US" sz="2500" b="1" kern="1200" dirty="0"/>
        </a:p>
      </dsp:txBody>
      <dsp:txXfrm>
        <a:off x="29271" y="2105108"/>
        <a:ext cx="10970792" cy="541083"/>
      </dsp:txXfrm>
    </dsp:sp>
    <dsp:sp modelId="{0912F95B-E6AD-41A9-89BE-8B1B9C330569}">
      <dsp:nvSpPr>
        <dsp:cNvPr id="0" name=""/>
        <dsp:cNvSpPr/>
      </dsp:nvSpPr>
      <dsp:spPr>
        <a:xfrm>
          <a:off x="0" y="2747462"/>
          <a:ext cx="11029334"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Annual accounts submission</a:t>
          </a:r>
          <a:endParaRPr lang="en-US" sz="2500" b="1" kern="1200" dirty="0"/>
        </a:p>
      </dsp:txBody>
      <dsp:txXfrm>
        <a:off x="29271" y="2776733"/>
        <a:ext cx="10970792" cy="541083"/>
      </dsp:txXfrm>
    </dsp:sp>
    <dsp:sp modelId="{7307C333-FCD8-4151-A373-0620E8F6FF4A}">
      <dsp:nvSpPr>
        <dsp:cNvPr id="0" name=""/>
        <dsp:cNvSpPr/>
      </dsp:nvSpPr>
      <dsp:spPr>
        <a:xfrm>
          <a:off x="0" y="3419087"/>
          <a:ext cx="11029334"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Fixed Assets Register </a:t>
          </a:r>
          <a:endParaRPr lang="en-US" sz="2500" b="1" kern="1200" dirty="0"/>
        </a:p>
      </dsp:txBody>
      <dsp:txXfrm>
        <a:off x="29271" y="3448358"/>
        <a:ext cx="10970792" cy="541083"/>
      </dsp:txXfrm>
    </dsp:sp>
    <dsp:sp modelId="{3FB3BE16-FA6E-4C43-B181-3ACB1516E822}">
      <dsp:nvSpPr>
        <dsp:cNvPr id="0" name=""/>
        <dsp:cNvSpPr/>
      </dsp:nvSpPr>
      <dsp:spPr>
        <a:xfrm>
          <a:off x="0" y="4090712"/>
          <a:ext cx="11029334"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Other Internal Controls</a:t>
          </a:r>
          <a:endParaRPr lang="en-US" sz="2500" b="1" kern="1200" dirty="0"/>
        </a:p>
      </dsp:txBody>
      <dsp:txXfrm>
        <a:off x="29271" y="4119983"/>
        <a:ext cx="10970792" cy="541083"/>
      </dsp:txXfrm>
    </dsp:sp>
    <dsp:sp modelId="{CBA67955-E18A-4C4B-8314-5E01A02FBE7E}">
      <dsp:nvSpPr>
        <dsp:cNvPr id="0" name=""/>
        <dsp:cNvSpPr/>
      </dsp:nvSpPr>
      <dsp:spPr>
        <a:xfrm>
          <a:off x="0" y="4762337"/>
          <a:ext cx="11029334"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Other functions </a:t>
          </a:r>
          <a:endParaRPr lang="en-US" sz="2500" b="1" kern="1200" dirty="0"/>
        </a:p>
      </dsp:txBody>
      <dsp:txXfrm>
        <a:off x="29271" y="4791608"/>
        <a:ext cx="10970792" cy="54108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B7B739-386B-4390-8620-D704BD40F136}">
      <dsp:nvSpPr>
        <dsp:cNvPr id="0" name=""/>
        <dsp:cNvSpPr/>
      </dsp:nvSpPr>
      <dsp:spPr>
        <a:xfrm>
          <a:off x="0" y="24554"/>
          <a:ext cx="11274357" cy="95472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IE" sz="2000" b="1" kern="1200" dirty="0">
              <a:solidFill>
                <a:schemeClr val="accent4">
                  <a:lumMod val="50000"/>
                </a:schemeClr>
              </a:solidFill>
            </a:rPr>
            <a:t>Bank Reconciliation Statement for all Bank Accounts</a:t>
          </a:r>
        </a:p>
      </dsp:txBody>
      <dsp:txXfrm>
        <a:off x="46606" y="71160"/>
        <a:ext cx="11181145" cy="861508"/>
      </dsp:txXfrm>
    </dsp:sp>
    <dsp:sp modelId="{A6722B72-AB7C-43EB-A8C1-F144C93D6BCC}">
      <dsp:nvSpPr>
        <dsp:cNvPr id="0" name=""/>
        <dsp:cNvSpPr/>
      </dsp:nvSpPr>
      <dsp:spPr>
        <a:xfrm>
          <a:off x="0" y="1126154"/>
          <a:ext cx="11274357" cy="954720"/>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IE" sz="2000" b="1" kern="1200" dirty="0">
              <a:solidFill>
                <a:schemeClr val="accent4">
                  <a:lumMod val="50000"/>
                </a:schemeClr>
              </a:solidFill>
            </a:rPr>
            <a:t>Income and Expenditure Account showing actual versus budget figures</a:t>
          </a:r>
        </a:p>
      </dsp:txBody>
      <dsp:txXfrm>
        <a:off x="46606" y="1172760"/>
        <a:ext cx="11181145" cy="861508"/>
      </dsp:txXfrm>
    </dsp:sp>
    <dsp:sp modelId="{824C9D00-AE33-492E-B472-A38ED5C12C30}">
      <dsp:nvSpPr>
        <dsp:cNvPr id="0" name=""/>
        <dsp:cNvSpPr/>
      </dsp:nvSpPr>
      <dsp:spPr>
        <a:xfrm>
          <a:off x="0" y="2227754"/>
          <a:ext cx="11274357" cy="954720"/>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IE" sz="2000" b="1" kern="1200" dirty="0">
              <a:solidFill>
                <a:schemeClr val="accent4">
                  <a:lumMod val="50000"/>
                </a:schemeClr>
              </a:solidFill>
            </a:rPr>
            <a:t>List of Creditors/Accruals and Income received in advance </a:t>
          </a:r>
        </a:p>
      </dsp:txBody>
      <dsp:txXfrm>
        <a:off x="46606" y="2274360"/>
        <a:ext cx="11181145" cy="861508"/>
      </dsp:txXfrm>
    </dsp:sp>
    <dsp:sp modelId="{D415793C-4C47-474D-9DA3-712D5A742C82}">
      <dsp:nvSpPr>
        <dsp:cNvPr id="0" name=""/>
        <dsp:cNvSpPr/>
      </dsp:nvSpPr>
      <dsp:spPr>
        <a:xfrm>
          <a:off x="0" y="3329354"/>
          <a:ext cx="11274357" cy="95472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IE" sz="2000" b="1" kern="1200" dirty="0">
              <a:solidFill>
                <a:schemeClr val="accent4">
                  <a:lumMod val="50000"/>
                </a:schemeClr>
              </a:solidFill>
            </a:rPr>
            <a:t>Payroll Report</a:t>
          </a:r>
        </a:p>
      </dsp:txBody>
      <dsp:txXfrm>
        <a:off x="46606" y="3375960"/>
        <a:ext cx="11181145" cy="861508"/>
      </dsp:txXfrm>
    </dsp:sp>
    <dsp:sp modelId="{183574A5-760E-411F-ABDA-DFE31D788184}">
      <dsp:nvSpPr>
        <dsp:cNvPr id="0" name=""/>
        <dsp:cNvSpPr/>
      </dsp:nvSpPr>
      <dsp:spPr>
        <a:xfrm>
          <a:off x="0" y="4412069"/>
          <a:ext cx="11274357" cy="954720"/>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IE" sz="2000" b="1" kern="1200" dirty="0">
              <a:solidFill>
                <a:schemeClr val="accent4">
                  <a:lumMod val="50000"/>
                </a:schemeClr>
              </a:solidFill>
            </a:rPr>
            <a:t>Capital Income and Expenditure Account(s)</a:t>
          </a:r>
          <a:endParaRPr lang="en-IE" sz="1600" b="1" kern="1200" dirty="0">
            <a:solidFill>
              <a:schemeClr val="tx1"/>
            </a:solidFill>
          </a:endParaRPr>
        </a:p>
      </dsp:txBody>
      <dsp:txXfrm>
        <a:off x="46606" y="4458675"/>
        <a:ext cx="11181145" cy="86150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D2FBC-5F48-42C2-8756-D962BC63C5C2}">
      <dsp:nvSpPr>
        <dsp:cNvPr id="0" name=""/>
        <dsp:cNvSpPr/>
      </dsp:nvSpPr>
      <dsp:spPr>
        <a:xfrm>
          <a:off x="2698741" y="612477"/>
          <a:ext cx="471575" cy="91440"/>
        </a:xfrm>
        <a:custGeom>
          <a:avLst/>
          <a:gdLst/>
          <a:ahLst/>
          <a:cxnLst/>
          <a:rect l="0" t="0" r="0" b="0"/>
          <a:pathLst>
            <a:path>
              <a:moveTo>
                <a:pt x="0" y="45720"/>
              </a:moveTo>
              <a:lnTo>
                <a:pt x="47157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2921974" y="655683"/>
        <a:ext cx="25108" cy="5026"/>
      </dsp:txXfrm>
    </dsp:sp>
    <dsp:sp modelId="{241DB195-0664-4895-9B01-365E35B77EAF}">
      <dsp:nvSpPr>
        <dsp:cNvPr id="0" name=""/>
        <dsp:cNvSpPr/>
      </dsp:nvSpPr>
      <dsp:spPr>
        <a:xfrm>
          <a:off x="517167" y="3185"/>
          <a:ext cx="2183373" cy="13100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987" tIns="112302" rIns="106987" bIns="112302" numCol="1" spcCol="1270" anchor="ctr" anchorCtr="0">
          <a:noAutofit/>
        </a:bodyPr>
        <a:lstStyle/>
        <a:p>
          <a:pPr marL="0" lvl="0" indent="0" algn="ctr" defTabSz="533400">
            <a:lnSpc>
              <a:spcPct val="90000"/>
            </a:lnSpc>
            <a:spcBef>
              <a:spcPct val="0"/>
            </a:spcBef>
            <a:spcAft>
              <a:spcPct val="35000"/>
            </a:spcAft>
            <a:buSzPts val="1100"/>
            <a:buFont typeface="Symbol" panose="05050102010706020507" pitchFamily="18" charset="2"/>
            <a:buNone/>
          </a:pPr>
          <a:r>
            <a:rPr lang="en-IE" sz="1200" b="1" kern="1200" dirty="0"/>
            <a:t>Complete bank reconciliation for each bank account to the end of month date preceding the meeting</a:t>
          </a:r>
        </a:p>
      </dsp:txBody>
      <dsp:txXfrm>
        <a:off x="517167" y="3185"/>
        <a:ext cx="2183373" cy="1310024"/>
      </dsp:txXfrm>
    </dsp:sp>
    <dsp:sp modelId="{37C32A45-1C67-4737-AC34-433F128F605F}">
      <dsp:nvSpPr>
        <dsp:cNvPr id="0" name=""/>
        <dsp:cNvSpPr/>
      </dsp:nvSpPr>
      <dsp:spPr>
        <a:xfrm>
          <a:off x="5384290" y="612477"/>
          <a:ext cx="471575" cy="91440"/>
        </a:xfrm>
        <a:custGeom>
          <a:avLst/>
          <a:gdLst/>
          <a:ahLst/>
          <a:cxnLst/>
          <a:rect l="0" t="0" r="0" b="0"/>
          <a:pathLst>
            <a:path>
              <a:moveTo>
                <a:pt x="0" y="45720"/>
              </a:moveTo>
              <a:lnTo>
                <a:pt x="47157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5607524" y="655683"/>
        <a:ext cx="25108" cy="5026"/>
      </dsp:txXfrm>
    </dsp:sp>
    <dsp:sp modelId="{0092A601-39AF-4EEE-8BAC-FF670F427738}">
      <dsp:nvSpPr>
        <dsp:cNvPr id="0" name=""/>
        <dsp:cNvSpPr/>
      </dsp:nvSpPr>
      <dsp:spPr>
        <a:xfrm>
          <a:off x="3202717" y="3185"/>
          <a:ext cx="2183373" cy="13100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987" tIns="112302" rIns="106987" bIns="112302" numCol="1" spcCol="1270" anchor="ctr" anchorCtr="0">
          <a:noAutofit/>
        </a:bodyPr>
        <a:lstStyle/>
        <a:p>
          <a:pPr marL="0" lvl="0" indent="0" algn="ctr" defTabSz="533400">
            <a:lnSpc>
              <a:spcPct val="90000"/>
            </a:lnSpc>
            <a:spcBef>
              <a:spcPct val="0"/>
            </a:spcBef>
            <a:spcAft>
              <a:spcPct val="35000"/>
            </a:spcAft>
            <a:buSzPts val="1100"/>
            <a:buFont typeface="Symbol" panose="05050102010706020507" pitchFamily="18" charset="2"/>
            <a:buNone/>
          </a:pPr>
          <a:r>
            <a:rPr lang="en-IE" sz="1200" b="1" kern="1200" dirty="0"/>
            <a:t>Ensure that there is no difference on each bank reconciliation statement</a:t>
          </a:r>
        </a:p>
      </dsp:txBody>
      <dsp:txXfrm>
        <a:off x="3202717" y="3185"/>
        <a:ext cx="2183373" cy="1310024"/>
      </dsp:txXfrm>
    </dsp:sp>
    <dsp:sp modelId="{493FAB76-9219-46F0-8F86-DC064226CBB9}">
      <dsp:nvSpPr>
        <dsp:cNvPr id="0" name=""/>
        <dsp:cNvSpPr/>
      </dsp:nvSpPr>
      <dsp:spPr>
        <a:xfrm>
          <a:off x="8069839" y="612477"/>
          <a:ext cx="471575" cy="91440"/>
        </a:xfrm>
        <a:custGeom>
          <a:avLst/>
          <a:gdLst/>
          <a:ahLst/>
          <a:cxnLst/>
          <a:rect l="0" t="0" r="0" b="0"/>
          <a:pathLst>
            <a:path>
              <a:moveTo>
                <a:pt x="0" y="45720"/>
              </a:moveTo>
              <a:lnTo>
                <a:pt x="47157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8293073" y="655683"/>
        <a:ext cx="25108" cy="5026"/>
      </dsp:txXfrm>
    </dsp:sp>
    <dsp:sp modelId="{BFBC2A2F-742F-4856-91A6-6E051C26DF44}">
      <dsp:nvSpPr>
        <dsp:cNvPr id="0" name=""/>
        <dsp:cNvSpPr/>
      </dsp:nvSpPr>
      <dsp:spPr>
        <a:xfrm>
          <a:off x="5888266" y="3185"/>
          <a:ext cx="2183373" cy="13100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987" tIns="112302" rIns="106987" bIns="112302" numCol="1" spcCol="1270" anchor="ctr" anchorCtr="0">
          <a:noAutofit/>
        </a:bodyPr>
        <a:lstStyle/>
        <a:p>
          <a:pPr marL="0" lvl="0" indent="0" algn="ctr" defTabSz="533400">
            <a:lnSpc>
              <a:spcPct val="90000"/>
            </a:lnSpc>
            <a:spcBef>
              <a:spcPct val="0"/>
            </a:spcBef>
            <a:spcAft>
              <a:spcPct val="35000"/>
            </a:spcAft>
            <a:buSzPts val="1100"/>
            <a:buFont typeface="Symbol" panose="05050102010706020507" pitchFamily="18" charset="2"/>
            <a:buNone/>
          </a:pPr>
          <a:r>
            <a:rPr lang="en-IE" sz="1200" b="1" kern="1200" dirty="0"/>
            <a:t>Ensure there is a bank reconciliation for each bank account</a:t>
          </a:r>
        </a:p>
      </dsp:txBody>
      <dsp:txXfrm>
        <a:off x="5888266" y="3185"/>
        <a:ext cx="2183373" cy="1310024"/>
      </dsp:txXfrm>
    </dsp:sp>
    <dsp:sp modelId="{C0E49893-E710-4692-9496-27B31984DE7B}">
      <dsp:nvSpPr>
        <dsp:cNvPr id="0" name=""/>
        <dsp:cNvSpPr/>
      </dsp:nvSpPr>
      <dsp:spPr>
        <a:xfrm>
          <a:off x="1608854" y="1311409"/>
          <a:ext cx="8056647" cy="706292"/>
        </a:xfrm>
        <a:custGeom>
          <a:avLst/>
          <a:gdLst/>
          <a:ahLst/>
          <a:cxnLst/>
          <a:rect l="0" t="0" r="0" b="0"/>
          <a:pathLst>
            <a:path>
              <a:moveTo>
                <a:pt x="8056647" y="0"/>
              </a:moveTo>
              <a:lnTo>
                <a:pt x="8056647" y="370246"/>
              </a:lnTo>
              <a:lnTo>
                <a:pt x="0" y="370246"/>
              </a:lnTo>
              <a:lnTo>
                <a:pt x="0" y="706292"/>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5434921" y="1662042"/>
        <a:ext cx="404513" cy="5026"/>
      </dsp:txXfrm>
    </dsp:sp>
    <dsp:sp modelId="{8F96D98A-2A92-4584-87D6-8B813E808520}">
      <dsp:nvSpPr>
        <dsp:cNvPr id="0" name=""/>
        <dsp:cNvSpPr/>
      </dsp:nvSpPr>
      <dsp:spPr>
        <a:xfrm>
          <a:off x="8573815" y="3185"/>
          <a:ext cx="2183373" cy="13100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987" tIns="112302" rIns="106987" bIns="112302" numCol="1" spcCol="1270" anchor="ctr" anchorCtr="0">
          <a:noAutofit/>
        </a:bodyPr>
        <a:lstStyle/>
        <a:p>
          <a:pPr marL="0" lvl="0" indent="0" algn="ctr" defTabSz="533400">
            <a:lnSpc>
              <a:spcPct val="90000"/>
            </a:lnSpc>
            <a:spcBef>
              <a:spcPct val="0"/>
            </a:spcBef>
            <a:spcAft>
              <a:spcPct val="35000"/>
            </a:spcAft>
            <a:buSzPts val="1100"/>
            <a:buFont typeface="Symbol" panose="05050102010706020507" pitchFamily="18" charset="2"/>
            <a:buNone/>
          </a:pPr>
          <a:r>
            <a:rPr lang="en-IE" sz="1200" b="1" kern="1200" dirty="0"/>
            <a:t>Go through the list of payments and receipts and look at backup documentation</a:t>
          </a:r>
        </a:p>
      </dsp:txBody>
      <dsp:txXfrm>
        <a:off x="8573815" y="3185"/>
        <a:ext cx="2183373" cy="1310024"/>
      </dsp:txXfrm>
    </dsp:sp>
    <dsp:sp modelId="{ABE9982E-51D2-4733-80D1-764464F89C3F}">
      <dsp:nvSpPr>
        <dsp:cNvPr id="0" name=""/>
        <dsp:cNvSpPr/>
      </dsp:nvSpPr>
      <dsp:spPr>
        <a:xfrm>
          <a:off x="2698741" y="2659394"/>
          <a:ext cx="471575" cy="91440"/>
        </a:xfrm>
        <a:custGeom>
          <a:avLst/>
          <a:gdLst/>
          <a:ahLst/>
          <a:cxnLst/>
          <a:rect l="0" t="0" r="0" b="0"/>
          <a:pathLst>
            <a:path>
              <a:moveTo>
                <a:pt x="0" y="45720"/>
              </a:moveTo>
              <a:lnTo>
                <a:pt x="47157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2921974" y="2702600"/>
        <a:ext cx="25108" cy="5026"/>
      </dsp:txXfrm>
    </dsp:sp>
    <dsp:sp modelId="{BC5732A9-1D64-431F-BD21-77C66712F82A}">
      <dsp:nvSpPr>
        <dsp:cNvPr id="0" name=""/>
        <dsp:cNvSpPr/>
      </dsp:nvSpPr>
      <dsp:spPr>
        <a:xfrm>
          <a:off x="517167" y="2050101"/>
          <a:ext cx="2183373" cy="13100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987" tIns="112302" rIns="106987" bIns="112302" numCol="1" spcCol="1270" anchor="ctr" anchorCtr="0">
          <a:noAutofit/>
        </a:bodyPr>
        <a:lstStyle/>
        <a:p>
          <a:pPr marL="0" lvl="0" indent="0" algn="ctr" defTabSz="533400">
            <a:lnSpc>
              <a:spcPct val="90000"/>
            </a:lnSpc>
            <a:spcBef>
              <a:spcPct val="0"/>
            </a:spcBef>
            <a:spcAft>
              <a:spcPct val="35000"/>
            </a:spcAft>
            <a:buSzPts val="1100"/>
            <a:buFont typeface="Symbol" panose="05050102010706020507" pitchFamily="18" charset="2"/>
            <a:buNone/>
          </a:pPr>
          <a:r>
            <a:rPr lang="en-IE" sz="1200" b="1" kern="1200" dirty="0"/>
            <a:t>Look at payments to personal names and ensure there is back up</a:t>
          </a:r>
        </a:p>
      </dsp:txBody>
      <dsp:txXfrm>
        <a:off x="517167" y="2050101"/>
        <a:ext cx="2183373" cy="1310024"/>
      </dsp:txXfrm>
    </dsp:sp>
    <dsp:sp modelId="{743AAB16-3580-4CDC-A950-3762A94791CE}">
      <dsp:nvSpPr>
        <dsp:cNvPr id="0" name=""/>
        <dsp:cNvSpPr/>
      </dsp:nvSpPr>
      <dsp:spPr>
        <a:xfrm>
          <a:off x="5384290" y="2659394"/>
          <a:ext cx="471575" cy="91440"/>
        </a:xfrm>
        <a:custGeom>
          <a:avLst/>
          <a:gdLst/>
          <a:ahLst/>
          <a:cxnLst/>
          <a:rect l="0" t="0" r="0" b="0"/>
          <a:pathLst>
            <a:path>
              <a:moveTo>
                <a:pt x="0" y="45720"/>
              </a:moveTo>
              <a:lnTo>
                <a:pt x="47157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5607524" y="2702600"/>
        <a:ext cx="25108" cy="5026"/>
      </dsp:txXfrm>
    </dsp:sp>
    <dsp:sp modelId="{FA79F5AF-0AA0-4C6E-B0E4-2FE6A1860B3C}">
      <dsp:nvSpPr>
        <dsp:cNvPr id="0" name=""/>
        <dsp:cNvSpPr/>
      </dsp:nvSpPr>
      <dsp:spPr>
        <a:xfrm>
          <a:off x="3202717" y="2050101"/>
          <a:ext cx="2183373" cy="13100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987" tIns="112302" rIns="106987" bIns="112302" numCol="1" spcCol="1270" anchor="ctr" anchorCtr="0">
          <a:noAutofit/>
        </a:bodyPr>
        <a:lstStyle/>
        <a:p>
          <a:pPr marL="0" lvl="0" indent="0" algn="ctr" defTabSz="533400">
            <a:lnSpc>
              <a:spcPct val="90000"/>
            </a:lnSpc>
            <a:spcBef>
              <a:spcPct val="0"/>
            </a:spcBef>
            <a:spcAft>
              <a:spcPct val="35000"/>
            </a:spcAft>
            <a:buSzPts val="1100"/>
            <a:buFont typeface="Symbol" panose="05050102010706020507" pitchFamily="18" charset="2"/>
            <a:buNone/>
          </a:pPr>
          <a:r>
            <a:rPr lang="en-IE" sz="1200" b="1" kern="1200" dirty="0"/>
            <a:t>A sample of invoices should be randomly selected and reviewed by the treasurer to the corresponding payment, invoice and delivery docket</a:t>
          </a:r>
        </a:p>
      </dsp:txBody>
      <dsp:txXfrm>
        <a:off x="3202717" y="2050101"/>
        <a:ext cx="2183373" cy="1310024"/>
      </dsp:txXfrm>
    </dsp:sp>
    <dsp:sp modelId="{4BE21F8B-4243-4109-8CB5-1078D7481774}">
      <dsp:nvSpPr>
        <dsp:cNvPr id="0" name=""/>
        <dsp:cNvSpPr/>
      </dsp:nvSpPr>
      <dsp:spPr>
        <a:xfrm>
          <a:off x="8069839" y="2659394"/>
          <a:ext cx="471575" cy="91440"/>
        </a:xfrm>
        <a:custGeom>
          <a:avLst/>
          <a:gdLst/>
          <a:ahLst/>
          <a:cxnLst/>
          <a:rect l="0" t="0" r="0" b="0"/>
          <a:pathLst>
            <a:path>
              <a:moveTo>
                <a:pt x="0" y="45720"/>
              </a:moveTo>
              <a:lnTo>
                <a:pt x="47157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8293073" y="2702600"/>
        <a:ext cx="25108" cy="5026"/>
      </dsp:txXfrm>
    </dsp:sp>
    <dsp:sp modelId="{92751CAD-BD77-461B-A6FB-84A4B41B1184}">
      <dsp:nvSpPr>
        <dsp:cNvPr id="0" name=""/>
        <dsp:cNvSpPr/>
      </dsp:nvSpPr>
      <dsp:spPr>
        <a:xfrm>
          <a:off x="5888266" y="2050101"/>
          <a:ext cx="2183373" cy="13100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987" tIns="112302" rIns="106987" bIns="112302" numCol="1" spcCol="1270" anchor="ctr" anchorCtr="0">
          <a:noAutofit/>
        </a:bodyPr>
        <a:lstStyle/>
        <a:p>
          <a:pPr marL="0" lvl="0" indent="0" algn="ctr" defTabSz="533400">
            <a:lnSpc>
              <a:spcPct val="90000"/>
            </a:lnSpc>
            <a:spcBef>
              <a:spcPct val="0"/>
            </a:spcBef>
            <a:spcAft>
              <a:spcPct val="35000"/>
            </a:spcAft>
            <a:buSzPts val="1100"/>
            <a:buFont typeface="Symbol" panose="05050102010706020507" pitchFamily="18" charset="2"/>
            <a:buNone/>
          </a:pPr>
          <a:r>
            <a:rPr lang="en-IE" sz="1200" b="1" kern="1200" dirty="0"/>
            <a:t>Was all spending approved?</a:t>
          </a:r>
        </a:p>
      </dsp:txBody>
      <dsp:txXfrm>
        <a:off x="5888266" y="2050101"/>
        <a:ext cx="2183373" cy="1310024"/>
      </dsp:txXfrm>
    </dsp:sp>
    <dsp:sp modelId="{907EC8F3-286A-4833-8C94-173280915D46}">
      <dsp:nvSpPr>
        <dsp:cNvPr id="0" name=""/>
        <dsp:cNvSpPr/>
      </dsp:nvSpPr>
      <dsp:spPr>
        <a:xfrm>
          <a:off x="1608854" y="3593043"/>
          <a:ext cx="8056647" cy="471575"/>
        </a:xfrm>
        <a:custGeom>
          <a:avLst/>
          <a:gdLst/>
          <a:ahLst/>
          <a:cxnLst/>
          <a:rect l="0" t="0" r="0" b="0"/>
          <a:pathLst>
            <a:path>
              <a:moveTo>
                <a:pt x="8056647" y="0"/>
              </a:moveTo>
              <a:lnTo>
                <a:pt x="8056647" y="252887"/>
              </a:lnTo>
              <a:lnTo>
                <a:pt x="0" y="252887"/>
              </a:lnTo>
              <a:lnTo>
                <a:pt x="0" y="471575"/>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5435371" y="3826317"/>
        <a:ext cx="403614" cy="5026"/>
      </dsp:txXfrm>
    </dsp:sp>
    <dsp:sp modelId="{4D2D8540-F42C-4E78-9DB8-5E42B15ADE72}">
      <dsp:nvSpPr>
        <dsp:cNvPr id="0" name=""/>
        <dsp:cNvSpPr/>
      </dsp:nvSpPr>
      <dsp:spPr>
        <a:xfrm>
          <a:off x="8573815" y="1815384"/>
          <a:ext cx="2183373" cy="17794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987" tIns="112302" rIns="106987" bIns="112302" numCol="1" spcCol="1270" anchor="ctr" anchorCtr="0">
          <a:noAutofit/>
        </a:bodyPr>
        <a:lstStyle/>
        <a:p>
          <a:pPr marL="0" lvl="0" indent="0" algn="ctr" defTabSz="533400">
            <a:lnSpc>
              <a:spcPct val="90000"/>
            </a:lnSpc>
            <a:spcBef>
              <a:spcPct val="0"/>
            </a:spcBef>
            <a:spcAft>
              <a:spcPct val="35000"/>
            </a:spcAft>
            <a:buSzPts val="1100"/>
            <a:buFont typeface="Symbol" panose="05050102010706020507" pitchFamily="18" charset="2"/>
            <a:buNone/>
          </a:pPr>
          <a:r>
            <a:rPr lang="en-IE" sz="1200" b="1" kern="1200" dirty="0"/>
            <a:t>Are all bank accounts necessary? It is advised that the number of bank accounts be kept to a minimum. The </a:t>
          </a:r>
          <a:r>
            <a:rPr lang="en-IE" sz="1200" b="1"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chart of accounts </a:t>
          </a:r>
          <a:r>
            <a:rPr lang="en-IE" sz="1200" b="1" kern="1200" dirty="0"/>
            <a:t>used by schools allows for income categories to be identified separately even if the different income streams are lodged to the same bank account</a:t>
          </a:r>
        </a:p>
      </dsp:txBody>
      <dsp:txXfrm>
        <a:off x="8573815" y="1815384"/>
        <a:ext cx="2183373" cy="1779458"/>
      </dsp:txXfrm>
    </dsp:sp>
    <dsp:sp modelId="{73C465B0-E6F8-4D12-A496-330566BCF328}">
      <dsp:nvSpPr>
        <dsp:cNvPr id="0" name=""/>
        <dsp:cNvSpPr/>
      </dsp:nvSpPr>
      <dsp:spPr>
        <a:xfrm>
          <a:off x="2698741" y="4706310"/>
          <a:ext cx="471575" cy="91440"/>
        </a:xfrm>
        <a:custGeom>
          <a:avLst/>
          <a:gdLst/>
          <a:ahLst/>
          <a:cxnLst/>
          <a:rect l="0" t="0" r="0" b="0"/>
          <a:pathLst>
            <a:path>
              <a:moveTo>
                <a:pt x="0" y="45720"/>
              </a:moveTo>
              <a:lnTo>
                <a:pt x="47157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2921974" y="4749517"/>
        <a:ext cx="25108" cy="5026"/>
      </dsp:txXfrm>
    </dsp:sp>
    <dsp:sp modelId="{16BE5E36-4DC6-4661-B05F-06DB0F11E543}">
      <dsp:nvSpPr>
        <dsp:cNvPr id="0" name=""/>
        <dsp:cNvSpPr/>
      </dsp:nvSpPr>
      <dsp:spPr>
        <a:xfrm>
          <a:off x="517167" y="4097018"/>
          <a:ext cx="2183373" cy="13100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987" tIns="112302" rIns="106987" bIns="112302" numCol="1" spcCol="1270" anchor="ctr" anchorCtr="0">
          <a:noAutofit/>
        </a:bodyPr>
        <a:lstStyle/>
        <a:p>
          <a:pPr marL="0" lvl="0" indent="0" algn="ctr" defTabSz="533400">
            <a:lnSpc>
              <a:spcPct val="90000"/>
            </a:lnSpc>
            <a:spcBef>
              <a:spcPct val="0"/>
            </a:spcBef>
            <a:spcAft>
              <a:spcPct val="35000"/>
            </a:spcAft>
            <a:buSzPts val="1100"/>
            <a:buFont typeface="Symbol" panose="05050102010706020507" pitchFamily="18" charset="2"/>
            <a:buNone/>
          </a:pPr>
          <a:r>
            <a:rPr lang="en-IE" sz="1200" b="1" kern="1200" dirty="0"/>
            <a:t>Ensure that the treasurer and the chairperson sign and date each bank reconciliation</a:t>
          </a:r>
        </a:p>
      </dsp:txBody>
      <dsp:txXfrm>
        <a:off x="517167" y="4097018"/>
        <a:ext cx="2183373" cy="1310024"/>
      </dsp:txXfrm>
    </dsp:sp>
    <dsp:sp modelId="{555E96F3-5074-455E-B66C-851C0A242522}">
      <dsp:nvSpPr>
        <dsp:cNvPr id="0" name=""/>
        <dsp:cNvSpPr/>
      </dsp:nvSpPr>
      <dsp:spPr>
        <a:xfrm>
          <a:off x="3202717" y="4097018"/>
          <a:ext cx="2183373" cy="13100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987" tIns="112302" rIns="106987" bIns="112302" numCol="1" spcCol="1270" anchor="ctr" anchorCtr="0">
          <a:noAutofit/>
        </a:bodyPr>
        <a:lstStyle/>
        <a:p>
          <a:pPr marL="0" lvl="0" indent="0" algn="ctr" defTabSz="533400">
            <a:lnSpc>
              <a:spcPct val="90000"/>
            </a:lnSpc>
            <a:spcBef>
              <a:spcPct val="0"/>
            </a:spcBef>
            <a:spcAft>
              <a:spcPct val="35000"/>
            </a:spcAft>
            <a:buSzPts val="1100"/>
            <a:buFont typeface="Symbol" panose="05050102010706020507" pitchFamily="18" charset="2"/>
            <a:buNone/>
          </a:pPr>
          <a:r>
            <a:rPr lang="en-IE" sz="1200" b="1" kern="1200" dirty="0"/>
            <a:t>Have all payments been approved by both the treasurer and chairperson? Has the chairperson delegated their signoff to another board member and if so, has this been included in the minutes?</a:t>
          </a:r>
        </a:p>
      </dsp:txBody>
      <dsp:txXfrm>
        <a:off x="3202717" y="4097018"/>
        <a:ext cx="2183373" cy="131002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D88A0-503A-4B5A-A03A-1577E4E43FA3}">
      <dsp:nvSpPr>
        <dsp:cNvPr id="0" name=""/>
        <dsp:cNvSpPr/>
      </dsp:nvSpPr>
      <dsp:spPr>
        <a:xfrm>
          <a:off x="3262651" y="1310514"/>
          <a:ext cx="716971" cy="91440"/>
        </a:xfrm>
        <a:custGeom>
          <a:avLst/>
          <a:gdLst/>
          <a:ahLst/>
          <a:cxnLst/>
          <a:rect l="0" t="0" r="0" b="0"/>
          <a:pathLst>
            <a:path>
              <a:moveTo>
                <a:pt x="0" y="45720"/>
              </a:moveTo>
              <a:lnTo>
                <a:pt x="71697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3602447" y="1352493"/>
        <a:ext cx="37378" cy="7483"/>
      </dsp:txXfrm>
    </dsp:sp>
    <dsp:sp modelId="{BDCA8866-5EF1-44BC-915F-2CD5B0675259}">
      <dsp:nvSpPr>
        <dsp:cNvPr id="0" name=""/>
        <dsp:cNvSpPr/>
      </dsp:nvSpPr>
      <dsp:spPr>
        <a:xfrm>
          <a:off x="14139" y="381141"/>
          <a:ext cx="3250311" cy="19501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268" tIns="167180" rIns="159268" bIns="167180" numCol="1" spcCol="1270" anchor="ctr" anchorCtr="0">
          <a:noAutofit/>
        </a:bodyPr>
        <a:lstStyle/>
        <a:p>
          <a:pPr marL="0" lvl="0" indent="0" algn="ctr" defTabSz="933450">
            <a:lnSpc>
              <a:spcPct val="90000"/>
            </a:lnSpc>
            <a:spcBef>
              <a:spcPct val="0"/>
            </a:spcBef>
            <a:spcAft>
              <a:spcPct val="35000"/>
            </a:spcAft>
            <a:buSzPts val="1100"/>
            <a:buFont typeface="Symbol" panose="05050102010706020507" pitchFamily="18" charset="2"/>
            <a:buNone/>
          </a:pPr>
          <a:r>
            <a:rPr lang="en-IE" sz="2100" b="1" kern="1200" dirty="0">
              <a:effectLst/>
              <a:latin typeface="Arial" panose="020B0604020202020204" pitchFamily="34" charset="0"/>
              <a:ea typeface="Symbol" panose="05050102010706020507" pitchFamily="18" charset="2"/>
              <a:cs typeface="Symbol" panose="05050102010706020507" pitchFamily="18" charset="2"/>
            </a:rPr>
            <a:t>If the board is using electronic banking, are the treasurer and chairperson both approving payments?</a:t>
          </a:r>
          <a:endParaRPr lang="en-IE" sz="2100" b="1" kern="1200" dirty="0"/>
        </a:p>
      </dsp:txBody>
      <dsp:txXfrm>
        <a:off x="14139" y="381141"/>
        <a:ext cx="3250311" cy="1950186"/>
      </dsp:txXfrm>
    </dsp:sp>
    <dsp:sp modelId="{37C32A45-1C67-4737-AC34-433F128F605F}">
      <dsp:nvSpPr>
        <dsp:cNvPr id="0" name=""/>
        <dsp:cNvSpPr/>
      </dsp:nvSpPr>
      <dsp:spPr>
        <a:xfrm>
          <a:off x="7260534" y="1310514"/>
          <a:ext cx="716971" cy="91440"/>
        </a:xfrm>
        <a:custGeom>
          <a:avLst/>
          <a:gdLst/>
          <a:ahLst/>
          <a:cxnLst/>
          <a:rect l="0" t="0" r="0" b="0"/>
          <a:pathLst>
            <a:path>
              <a:moveTo>
                <a:pt x="0" y="45720"/>
              </a:moveTo>
              <a:lnTo>
                <a:pt x="71697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7600330" y="1352493"/>
        <a:ext cx="37378" cy="7483"/>
      </dsp:txXfrm>
    </dsp:sp>
    <dsp:sp modelId="{0092A601-39AF-4EEE-8BAC-FF670F427738}">
      <dsp:nvSpPr>
        <dsp:cNvPr id="0" name=""/>
        <dsp:cNvSpPr/>
      </dsp:nvSpPr>
      <dsp:spPr>
        <a:xfrm>
          <a:off x="4012022" y="381141"/>
          <a:ext cx="3250311" cy="19501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268" tIns="167180" rIns="159268" bIns="167180" numCol="1" spcCol="1270" anchor="ctr" anchorCtr="0">
          <a:noAutofit/>
        </a:bodyPr>
        <a:lstStyle/>
        <a:p>
          <a:pPr marL="0" lvl="0" indent="0" algn="ctr" defTabSz="1066800">
            <a:lnSpc>
              <a:spcPct val="90000"/>
            </a:lnSpc>
            <a:spcBef>
              <a:spcPct val="0"/>
            </a:spcBef>
            <a:spcAft>
              <a:spcPct val="35000"/>
            </a:spcAft>
            <a:buSzPts val="1100"/>
            <a:buFont typeface="Symbol" panose="05050102010706020507" pitchFamily="18" charset="2"/>
            <a:buNone/>
          </a:pPr>
          <a:r>
            <a:rPr lang="en-IE" sz="2400" b="1" kern="1200" dirty="0"/>
            <a:t>Has the credit card statement been approved by the chairperson and treasurer?</a:t>
          </a:r>
        </a:p>
      </dsp:txBody>
      <dsp:txXfrm>
        <a:off x="4012022" y="381141"/>
        <a:ext cx="3250311" cy="1950186"/>
      </dsp:txXfrm>
    </dsp:sp>
    <dsp:sp modelId="{A25552DE-5250-496B-84E0-687D88A70C91}">
      <dsp:nvSpPr>
        <dsp:cNvPr id="0" name=""/>
        <dsp:cNvSpPr/>
      </dsp:nvSpPr>
      <dsp:spPr>
        <a:xfrm>
          <a:off x="1625155" y="2329528"/>
          <a:ext cx="8009905" cy="707142"/>
        </a:xfrm>
        <a:custGeom>
          <a:avLst/>
          <a:gdLst/>
          <a:ahLst/>
          <a:cxnLst/>
          <a:rect l="0" t="0" r="0" b="0"/>
          <a:pathLst>
            <a:path>
              <a:moveTo>
                <a:pt x="8009905" y="0"/>
              </a:moveTo>
              <a:lnTo>
                <a:pt x="8009905" y="370671"/>
              </a:lnTo>
              <a:lnTo>
                <a:pt x="0" y="370671"/>
              </a:lnTo>
              <a:lnTo>
                <a:pt x="0" y="707142"/>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5429013" y="2679358"/>
        <a:ext cx="402190" cy="7483"/>
      </dsp:txXfrm>
    </dsp:sp>
    <dsp:sp modelId="{3E58D16A-F44F-4266-81C5-96313541EAF9}">
      <dsp:nvSpPr>
        <dsp:cNvPr id="0" name=""/>
        <dsp:cNvSpPr/>
      </dsp:nvSpPr>
      <dsp:spPr>
        <a:xfrm>
          <a:off x="8009905" y="381141"/>
          <a:ext cx="3250311" cy="19501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268" tIns="167180" rIns="159268" bIns="167180" numCol="1" spcCol="1270" anchor="ctr" anchorCtr="0">
          <a:noAutofit/>
        </a:bodyPr>
        <a:lstStyle/>
        <a:p>
          <a:pPr marL="0" lvl="0" indent="0" algn="ctr" defTabSz="933450">
            <a:lnSpc>
              <a:spcPct val="90000"/>
            </a:lnSpc>
            <a:spcBef>
              <a:spcPct val="0"/>
            </a:spcBef>
            <a:spcAft>
              <a:spcPct val="35000"/>
            </a:spcAft>
            <a:buSzPts val="1100"/>
            <a:buFont typeface="Symbol" panose="05050102010706020507" pitchFamily="18" charset="2"/>
            <a:buNone/>
          </a:pPr>
          <a:r>
            <a:rPr lang="en-IE" sz="2100" b="1" kern="1200" dirty="0">
              <a:effectLst/>
              <a:latin typeface="Arial" panose="020B0604020202020204" pitchFamily="34" charset="0"/>
              <a:ea typeface="Symbol" panose="05050102010706020507" pitchFamily="18" charset="2"/>
              <a:cs typeface="Symbol" panose="05050102010706020507" pitchFamily="18" charset="2"/>
            </a:rPr>
            <a:t>Are</a:t>
          </a:r>
          <a:r>
            <a:rPr lang="en-IE" sz="2100" b="1" kern="1200" spc="-20" dirty="0">
              <a:effectLst/>
              <a:latin typeface="Arial" panose="020B0604020202020204" pitchFamily="34" charset="0"/>
              <a:ea typeface="Symbol" panose="05050102010706020507" pitchFamily="18" charset="2"/>
              <a:cs typeface="Symbol" panose="05050102010706020507" pitchFamily="18" charset="2"/>
            </a:rPr>
            <a:t> </a:t>
          </a:r>
          <a:r>
            <a:rPr lang="en-IE" sz="2100" b="1" kern="1200" dirty="0">
              <a:effectLst/>
              <a:latin typeface="Arial" panose="020B0604020202020204" pitchFamily="34" charset="0"/>
              <a:ea typeface="Symbol" panose="05050102010706020507" pitchFamily="18" charset="2"/>
              <a:cs typeface="Symbol" panose="05050102010706020507" pitchFamily="18" charset="2"/>
            </a:rPr>
            <a:t>all credit card transactions backed up by a valid receipt? Is spending within the agreed limit?</a:t>
          </a:r>
        </a:p>
      </dsp:txBody>
      <dsp:txXfrm>
        <a:off x="8009905" y="381141"/>
        <a:ext cx="3250311" cy="1950186"/>
      </dsp:txXfrm>
    </dsp:sp>
    <dsp:sp modelId="{A4B571C5-E6D3-46E8-8BA0-2AD278AE5FCF}">
      <dsp:nvSpPr>
        <dsp:cNvPr id="0" name=""/>
        <dsp:cNvSpPr/>
      </dsp:nvSpPr>
      <dsp:spPr>
        <a:xfrm>
          <a:off x="3248511" y="3998444"/>
          <a:ext cx="731111" cy="91440"/>
        </a:xfrm>
        <a:custGeom>
          <a:avLst/>
          <a:gdLst/>
          <a:ahLst/>
          <a:cxnLst/>
          <a:rect l="0" t="0" r="0" b="0"/>
          <a:pathLst>
            <a:path>
              <a:moveTo>
                <a:pt x="0" y="45720"/>
              </a:moveTo>
              <a:lnTo>
                <a:pt x="382655" y="45720"/>
              </a:lnTo>
              <a:lnTo>
                <a:pt x="382655" y="55548"/>
              </a:lnTo>
              <a:lnTo>
                <a:pt x="731111" y="55548"/>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3595022" y="4040422"/>
        <a:ext cx="38088" cy="7483"/>
      </dsp:txXfrm>
    </dsp:sp>
    <dsp:sp modelId="{2F6317E2-57BD-43F6-8EA8-B386334EB8A8}">
      <dsp:nvSpPr>
        <dsp:cNvPr id="0" name=""/>
        <dsp:cNvSpPr/>
      </dsp:nvSpPr>
      <dsp:spPr>
        <a:xfrm>
          <a:off x="0" y="3069070"/>
          <a:ext cx="3250311" cy="19501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268" tIns="167180" rIns="159268" bIns="167180" numCol="1" spcCol="1270" anchor="ctr" anchorCtr="0">
          <a:noAutofit/>
        </a:bodyPr>
        <a:lstStyle/>
        <a:p>
          <a:pPr marL="0" lvl="0" indent="0" algn="ctr" defTabSz="933450">
            <a:lnSpc>
              <a:spcPct val="90000"/>
            </a:lnSpc>
            <a:spcBef>
              <a:spcPct val="0"/>
            </a:spcBef>
            <a:spcAft>
              <a:spcPct val="35000"/>
            </a:spcAft>
            <a:buSzPts val="1100"/>
            <a:buFont typeface="Symbol" panose="05050102010706020507" pitchFamily="18" charset="2"/>
            <a:buNone/>
          </a:pPr>
          <a:r>
            <a:rPr lang="en-IE" sz="2100" b="1" kern="1200" dirty="0">
              <a:effectLst/>
              <a:latin typeface="Arial" panose="020B0604020202020204" pitchFamily="34" charset="0"/>
              <a:ea typeface="Symbol" panose="05050102010706020507" pitchFamily="18" charset="2"/>
              <a:cs typeface="Symbol" panose="05050102010706020507" pitchFamily="18" charset="2"/>
            </a:rPr>
            <a:t>Has</a:t>
          </a:r>
          <a:r>
            <a:rPr lang="en-IE" sz="2100" b="1" kern="1200" spc="-30" dirty="0">
              <a:effectLst/>
              <a:latin typeface="Arial" panose="020B0604020202020204" pitchFamily="34" charset="0"/>
              <a:ea typeface="Symbol" panose="05050102010706020507" pitchFamily="18" charset="2"/>
              <a:cs typeface="Symbol" panose="05050102010706020507" pitchFamily="18" charset="2"/>
            </a:rPr>
            <a:t> </a:t>
          </a:r>
          <a:r>
            <a:rPr lang="en-IE" sz="2100" b="1" kern="1200" dirty="0">
              <a:effectLst/>
              <a:latin typeface="Arial" panose="020B0604020202020204" pitchFamily="34" charset="0"/>
              <a:ea typeface="Symbol" panose="05050102010706020507" pitchFamily="18" charset="2"/>
              <a:cs typeface="Symbol" panose="05050102010706020507" pitchFamily="18" charset="2"/>
            </a:rPr>
            <a:t>all</a:t>
          </a:r>
          <a:r>
            <a:rPr lang="en-IE" sz="2100" b="1" kern="1200" spc="-20" dirty="0">
              <a:effectLst/>
              <a:latin typeface="Arial" panose="020B0604020202020204" pitchFamily="34" charset="0"/>
              <a:ea typeface="Symbol" panose="05050102010706020507" pitchFamily="18" charset="2"/>
              <a:cs typeface="Symbol" panose="05050102010706020507" pitchFamily="18" charset="2"/>
            </a:rPr>
            <a:t> </a:t>
          </a:r>
          <a:r>
            <a:rPr lang="en-IE" sz="2100" b="1" kern="1200" dirty="0">
              <a:effectLst/>
              <a:latin typeface="Arial" panose="020B0604020202020204" pitchFamily="34" charset="0"/>
              <a:ea typeface="Symbol" panose="05050102010706020507" pitchFamily="18" charset="2"/>
              <a:cs typeface="Symbol" panose="05050102010706020507" pitchFamily="18" charset="2"/>
            </a:rPr>
            <a:t>grant</a:t>
          </a:r>
          <a:r>
            <a:rPr lang="en-IE" sz="2100" b="1" kern="1200" spc="-25" dirty="0">
              <a:effectLst/>
              <a:latin typeface="Arial" panose="020B0604020202020204" pitchFamily="34" charset="0"/>
              <a:ea typeface="Symbol" panose="05050102010706020507" pitchFamily="18" charset="2"/>
              <a:cs typeface="Symbol" panose="05050102010706020507" pitchFamily="18" charset="2"/>
            </a:rPr>
            <a:t> </a:t>
          </a:r>
          <a:r>
            <a:rPr lang="en-IE" sz="2100" b="1" kern="1200" dirty="0">
              <a:effectLst/>
              <a:latin typeface="Arial" panose="020B0604020202020204" pitchFamily="34" charset="0"/>
              <a:ea typeface="Symbol" panose="05050102010706020507" pitchFamily="18" charset="2"/>
              <a:cs typeface="Symbol" panose="05050102010706020507" pitchFamily="18" charset="2"/>
            </a:rPr>
            <a:t>income</a:t>
          </a:r>
          <a:r>
            <a:rPr lang="en-IE" sz="2100" b="1" kern="1200" spc="-30" dirty="0">
              <a:effectLst/>
              <a:latin typeface="Arial" panose="020B0604020202020204" pitchFamily="34" charset="0"/>
              <a:ea typeface="Symbol" panose="05050102010706020507" pitchFamily="18" charset="2"/>
              <a:cs typeface="Symbol" panose="05050102010706020507" pitchFamily="18" charset="2"/>
            </a:rPr>
            <a:t> </a:t>
          </a:r>
          <a:r>
            <a:rPr lang="en-IE" sz="2100" b="1" kern="1200" dirty="0">
              <a:effectLst/>
              <a:latin typeface="Arial" panose="020B0604020202020204" pitchFamily="34" charset="0"/>
              <a:ea typeface="Symbol" panose="05050102010706020507" pitchFamily="18" charset="2"/>
              <a:cs typeface="Symbol" panose="05050102010706020507" pitchFamily="18" charset="2"/>
            </a:rPr>
            <a:t>due</a:t>
          </a:r>
          <a:r>
            <a:rPr lang="en-IE" sz="2100" b="1" kern="1200" spc="-30" dirty="0">
              <a:effectLst/>
              <a:latin typeface="Arial" panose="020B0604020202020204" pitchFamily="34" charset="0"/>
              <a:ea typeface="Symbol" panose="05050102010706020507" pitchFamily="18" charset="2"/>
              <a:cs typeface="Symbol" panose="05050102010706020507" pitchFamily="18" charset="2"/>
            </a:rPr>
            <a:t> </a:t>
          </a:r>
          <a:r>
            <a:rPr lang="en-IE" sz="2100" b="1" kern="1200" dirty="0">
              <a:effectLst/>
              <a:latin typeface="Arial" panose="020B0604020202020204" pitchFamily="34" charset="0"/>
              <a:ea typeface="Symbol" panose="05050102010706020507" pitchFamily="18" charset="2"/>
              <a:cs typeface="Symbol" panose="05050102010706020507" pitchFamily="18" charset="2"/>
            </a:rPr>
            <a:t>from</a:t>
          </a:r>
          <a:r>
            <a:rPr lang="en-IE" sz="2100" b="1" kern="1200" spc="-25" dirty="0">
              <a:effectLst/>
              <a:latin typeface="Arial" panose="020B0604020202020204" pitchFamily="34" charset="0"/>
              <a:ea typeface="Symbol" panose="05050102010706020507" pitchFamily="18" charset="2"/>
              <a:cs typeface="Symbol" panose="05050102010706020507" pitchFamily="18" charset="2"/>
            </a:rPr>
            <a:t> </a:t>
          </a:r>
          <a:r>
            <a:rPr lang="en-IE" sz="2100" b="1" kern="1200" dirty="0">
              <a:effectLst/>
              <a:latin typeface="Arial" panose="020B0604020202020204" pitchFamily="34" charset="0"/>
              <a:ea typeface="Symbol" panose="05050102010706020507" pitchFamily="18" charset="2"/>
              <a:cs typeface="Symbol" panose="05050102010706020507" pitchFamily="18" charset="2"/>
            </a:rPr>
            <a:t>the</a:t>
          </a:r>
          <a:r>
            <a:rPr lang="en-IE" sz="2100" b="1" kern="1200" spc="-30" dirty="0">
              <a:effectLst/>
              <a:latin typeface="Arial" panose="020B0604020202020204" pitchFamily="34" charset="0"/>
              <a:ea typeface="Symbol" panose="05050102010706020507" pitchFamily="18" charset="2"/>
              <a:cs typeface="Symbol" panose="05050102010706020507" pitchFamily="18" charset="2"/>
            </a:rPr>
            <a:t> </a:t>
          </a:r>
          <a:r>
            <a:rPr lang="en-IE" sz="2100" b="1" kern="1200" dirty="0">
              <a:effectLst/>
              <a:latin typeface="Arial" panose="020B0604020202020204" pitchFamily="34" charset="0"/>
              <a:ea typeface="Symbol" panose="05050102010706020507" pitchFamily="18" charset="2"/>
              <a:cs typeface="Symbol" panose="05050102010706020507" pitchFamily="18" charset="2"/>
            </a:rPr>
            <a:t>Department</a:t>
          </a:r>
          <a:r>
            <a:rPr lang="en-IE" sz="2100" b="1" kern="1200" spc="-10" dirty="0">
              <a:effectLst/>
              <a:latin typeface="Arial" panose="020B0604020202020204" pitchFamily="34" charset="0"/>
              <a:ea typeface="Symbol" panose="05050102010706020507" pitchFamily="18" charset="2"/>
              <a:cs typeface="Symbol" panose="05050102010706020507" pitchFamily="18" charset="2"/>
            </a:rPr>
            <a:t> </a:t>
          </a:r>
          <a:r>
            <a:rPr lang="en-IE" sz="2100" b="1" kern="1200" dirty="0">
              <a:effectLst/>
              <a:latin typeface="Arial" panose="020B0604020202020204" pitchFamily="34" charset="0"/>
              <a:ea typeface="Symbol" panose="05050102010706020507" pitchFamily="18" charset="2"/>
              <a:cs typeface="Symbol" panose="05050102010706020507" pitchFamily="18" charset="2"/>
            </a:rPr>
            <a:t>of</a:t>
          </a:r>
          <a:r>
            <a:rPr lang="en-IE" sz="2100" b="1" kern="1200" spc="-25" dirty="0">
              <a:effectLst/>
              <a:latin typeface="Arial" panose="020B0604020202020204" pitchFamily="34" charset="0"/>
              <a:ea typeface="Symbol" panose="05050102010706020507" pitchFamily="18" charset="2"/>
              <a:cs typeface="Symbol" panose="05050102010706020507" pitchFamily="18" charset="2"/>
            </a:rPr>
            <a:t> </a:t>
          </a:r>
          <a:r>
            <a:rPr lang="en-IE" sz="2100" b="1" kern="1200" dirty="0">
              <a:effectLst/>
              <a:latin typeface="Arial" panose="020B0604020202020204" pitchFamily="34" charset="0"/>
              <a:ea typeface="Symbol" panose="05050102010706020507" pitchFamily="18" charset="2"/>
              <a:cs typeface="Symbol" panose="05050102010706020507" pitchFamily="18" charset="2"/>
            </a:rPr>
            <a:t>Education</a:t>
          </a:r>
          <a:r>
            <a:rPr lang="en-IE" sz="2100" b="1" kern="1200" spc="-20" dirty="0">
              <a:effectLst/>
              <a:latin typeface="Arial" panose="020B0604020202020204" pitchFamily="34" charset="0"/>
              <a:ea typeface="Symbol" panose="05050102010706020507" pitchFamily="18" charset="2"/>
              <a:cs typeface="Symbol" panose="05050102010706020507" pitchFamily="18" charset="2"/>
            </a:rPr>
            <a:t> </a:t>
          </a:r>
          <a:r>
            <a:rPr lang="en-IE" sz="2100" b="1" kern="1200" dirty="0">
              <a:effectLst/>
              <a:latin typeface="Arial" panose="020B0604020202020204" pitchFamily="34" charset="0"/>
              <a:ea typeface="Symbol" panose="05050102010706020507" pitchFamily="18" charset="2"/>
              <a:cs typeface="Symbol" panose="05050102010706020507" pitchFamily="18" charset="2"/>
            </a:rPr>
            <a:t>been</a:t>
          </a:r>
          <a:r>
            <a:rPr lang="en-IE" sz="2100" b="1" kern="1200" spc="-25" dirty="0">
              <a:effectLst/>
              <a:latin typeface="Arial" panose="020B0604020202020204" pitchFamily="34" charset="0"/>
              <a:ea typeface="Symbol" panose="05050102010706020507" pitchFamily="18" charset="2"/>
              <a:cs typeface="Symbol" panose="05050102010706020507" pitchFamily="18" charset="2"/>
            </a:rPr>
            <a:t> </a:t>
          </a:r>
          <a:r>
            <a:rPr lang="en-IE" sz="2100" b="1" kern="1200" spc="-10" dirty="0">
              <a:effectLst/>
              <a:latin typeface="Arial" panose="020B0604020202020204" pitchFamily="34" charset="0"/>
              <a:ea typeface="Symbol" panose="05050102010706020507" pitchFamily="18" charset="2"/>
              <a:cs typeface="Symbol" panose="05050102010706020507" pitchFamily="18" charset="2"/>
            </a:rPr>
            <a:t>received?</a:t>
          </a:r>
          <a:endParaRPr lang="en-IE" sz="2100" b="1" kern="1200" dirty="0">
            <a:effectLst/>
            <a:latin typeface="Arial" panose="020B0604020202020204" pitchFamily="34" charset="0"/>
            <a:ea typeface="Symbol" panose="05050102010706020507" pitchFamily="18" charset="2"/>
            <a:cs typeface="Symbol" panose="05050102010706020507" pitchFamily="18" charset="2"/>
          </a:endParaRPr>
        </a:p>
      </dsp:txBody>
      <dsp:txXfrm>
        <a:off x="0" y="3069070"/>
        <a:ext cx="3250311" cy="1950186"/>
      </dsp:txXfrm>
    </dsp:sp>
    <dsp:sp modelId="{89A552BE-A323-4832-98CC-A3E57B5F2473}">
      <dsp:nvSpPr>
        <dsp:cNvPr id="0" name=""/>
        <dsp:cNvSpPr/>
      </dsp:nvSpPr>
      <dsp:spPr>
        <a:xfrm>
          <a:off x="4012022" y="3078899"/>
          <a:ext cx="3250311" cy="19501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268" tIns="167180" rIns="159268" bIns="167180" numCol="1" spcCol="1270" anchor="ctr" anchorCtr="0">
          <a:noAutofit/>
        </a:bodyPr>
        <a:lstStyle/>
        <a:p>
          <a:pPr marL="0" lvl="0" indent="0" algn="ctr" defTabSz="933450">
            <a:lnSpc>
              <a:spcPct val="90000"/>
            </a:lnSpc>
            <a:spcBef>
              <a:spcPct val="0"/>
            </a:spcBef>
            <a:spcAft>
              <a:spcPct val="35000"/>
            </a:spcAft>
            <a:buSzPts val="1100"/>
            <a:buFont typeface="Symbol" panose="05050102010706020507" pitchFamily="18" charset="2"/>
            <a:buNone/>
          </a:pPr>
          <a:r>
            <a:rPr lang="en-IE" sz="2100" b="1" kern="1200" dirty="0">
              <a:effectLst/>
              <a:latin typeface="Arial" panose="020B0604020202020204" pitchFamily="34" charset="0"/>
              <a:ea typeface="Symbol" panose="05050102010706020507" pitchFamily="18" charset="2"/>
              <a:cs typeface="Symbol" panose="05050102010706020507" pitchFamily="18" charset="2"/>
            </a:rPr>
            <a:t>Has</a:t>
          </a:r>
          <a:r>
            <a:rPr lang="en-IE" sz="2100" b="1" kern="1200" spc="-10" dirty="0">
              <a:effectLst/>
              <a:latin typeface="Arial" panose="020B0604020202020204" pitchFamily="34" charset="0"/>
              <a:ea typeface="Symbol" panose="05050102010706020507" pitchFamily="18" charset="2"/>
              <a:cs typeface="Symbol" panose="05050102010706020507" pitchFamily="18" charset="2"/>
            </a:rPr>
            <a:t> </a:t>
          </a:r>
          <a:r>
            <a:rPr lang="en-IE" sz="2100" b="1" kern="1200" dirty="0">
              <a:effectLst/>
              <a:latin typeface="Arial" panose="020B0604020202020204" pitchFamily="34" charset="0"/>
              <a:ea typeface="Symbol" panose="05050102010706020507" pitchFamily="18" charset="2"/>
              <a:cs typeface="Symbol" panose="05050102010706020507" pitchFamily="18" charset="2"/>
            </a:rPr>
            <a:t>ringfenced</a:t>
          </a:r>
          <a:r>
            <a:rPr lang="en-IE" sz="2100" b="1" kern="1200" spc="-20" dirty="0">
              <a:effectLst/>
              <a:latin typeface="Arial" panose="020B0604020202020204" pitchFamily="34" charset="0"/>
              <a:ea typeface="Symbol" panose="05050102010706020507" pitchFamily="18" charset="2"/>
              <a:cs typeface="Symbol" panose="05050102010706020507" pitchFamily="18" charset="2"/>
            </a:rPr>
            <a:t> </a:t>
          </a:r>
          <a:r>
            <a:rPr lang="en-IE" sz="2100" b="1" kern="1200" dirty="0">
              <a:effectLst/>
              <a:latin typeface="Arial" panose="020B0604020202020204" pitchFamily="34" charset="0"/>
              <a:ea typeface="Symbol" panose="05050102010706020507" pitchFamily="18" charset="2"/>
              <a:cs typeface="Symbol" panose="05050102010706020507" pitchFamily="18" charset="2"/>
            </a:rPr>
            <a:t>income</a:t>
          </a:r>
          <a:r>
            <a:rPr lang="en-IE" sz="2100" b="1" kern="1200" spc="-15" dirty="0">
              <a:effectLst/>
              <a:latin typeface="Arial" panose="020B0604020202020204" pitchFamily="34" charset="0"/>
              <a:ea typeface="Symbol" panose="05050102010706020507" pitchFamily="18" charset="2"/>
              <a:cs typeface="Symbol" panose="05050102010706020507" pitchFamily="18" charset="2"/>
            </a:rPr>
            <a:t> </a:t>
          </a:r>
          <a:r>
            <a:rPr lang="en-IE" sz="2100" b="1" kern="1200" dirty="0">
              <a:effectLst/>
              <a:latin typeface="Arial" panose="020B0604020202020204" pitchFamily="34" charset="0"/>
              <a:ea typeface="Symbol" panose="05050102010706020507" pitchFamily="18" charset="2"/>
              <a:cs typeface="Symbol" panose="05050102010706020507" pitchFamily="18" charset="2"/>
            </a:rPr>
            <a:t>been</a:t>
          </a:r>
          <a:r>
            <a:rPr lang="en-IE" sz="2100" b="1" kern="1200" spc="-10" dirty="0">
              <a:effectLst/>
              <a:latin typeface="Arial" panose="020B0604020202020204" pitchFamily="34" charset="0"/>
              <a:ea typeface="Symbol" panose="05050102010706020507" pitchFamily="18" charset="2"/>
              <a:cs typeface="Symbol" panose="05050102010706020507" pitchFamily="18" charset="2"/>
            </a:rPr>
            <a:t> </a:t>
          </a:r>
          <a:r>
            <a:rPr lang="en-IE" sz="2100" b="1" kern="1200" dirty="0">
              <a:effectLst/>
              <a:latin typeface="Arial" panose="020B0604020202020204" pitchFamily="34" charset="0"/>
              <a:ea typeface="Symbol" panose="05050102010706020507" pitchFamily="18" charset="2"/>
              <a:cs typeface="Symbol" panose="05050102010706020507" pitchFamily="18" charset="2"/>
            </a:rPr>
            <a:t>spent</a:t>
          </a:r>
          <a:r>
            <a:rPr lang="en-IE" sz="2100" b="1" kern="1200" spc="-15" dirty="0">
              <a:effectLst/>
              <a:latin typeface="Arial" panose="020B0604020202020204" pitchFamily="34" charset="0"/>
              <a:ea typeface="Symbol" panose="05050102010706020507" pitchFamily="18" charset="2"/>
              <a:cs typeface="Symbol" panose="05050102010706020507" pitchFamily="18" charset="2"/>
            </a:rPr>
            <a:t> </a:t>
          </a:r>
          <a:r>
            <a:rPr lang="en-IE" sz="2100" b="1" kern="1200" dirty="0">
              <a:effectLst/>
              <a:latin typeface="Arial" panose="020B0604020202020204" pitchFamily="34" charset="0"/>
              <a:ea typeface="Symbol" panose="05050102010706020507" pitchFamily="18" charset="2"/>
              <a:cs typeface="Symbol" panose="05050102010706020507" pitchFamily="18" charset="2"/>
            </a:rPr>
            <a:t>only</a:t>
          </a:r>
          <a:r>
            <a:rPr lang="en-IE" sz="2100" b="1" kern="1200" spc="-5" dirty="0">
              <a:effectLst/>
              <a:latin typeface="Arial" panose="020B0604020202020204" pitchFamily="34" charset="0"/>
              <a:ea typeface="Symbol" panose="05050102010706020507" pitchFamily="18" charset="2"/>
              <a:cs typeface="Symbol" panose="05050102010706020507" pitchFamily="18" charset="2"/>
            </a:rPr>
            <a:t> </a:t>
          </a:r>
          <a:r>
            <a:rPr lang="en-IE" sz="2100" b="1" kern="1200" dirty="0">
              <a:effectLst/>
              <a:latin typeface="Arial" panose="020B0604020202020204" pitchFamily="34" charset="0"/>
              <a:ea typeface="Symbol" panose="05050102010706020507" pitchFamily="18" charset="2"/>
              <a:cs typeface="Symbol" panose="05050102010706020507" pitchFamily="18" charset="2"/>
            </a:rPr>
            <a:t>on</a:t>
          </a:r>
          <a:r>
            <a:rPr lang="en-IE" sz="2100" b="1" kern="1200" spc="-20" dirty="0">
              <a:effectLst/>
              <a:latin typeface="Arial" panose="020B0604020202020204" pitchFamily="34" charset="0"/>
              <a:ea typeface="Symbol" panose="05050102010706020507" pitchFamily="18" charset="2"/>
              <a:cs typeface="Symbol" panose="05050102010706020507" pitchFamily="18" charset="2"/>
            </a:rPr>
            <a:t> </a:t>
          </a:r>
          <a:r>
            <a:rPr lang="en-IE" sz="2100" b="1" kern="1200" dirty="0">
              <a:effectLst/>
              <a:latin typeface="Arial" panose="020B0604020202020204" pitchFamily="34" charset="0"/>
              <a:ea typeface="Symbol" panose="05050102010706020507" pitchFamily="18" charset="2"/>
              <a:cs typeface="Symbol" panose="05050102010706020507" pitchFamily="18" charset="2"/>
            </a:rPr>
            <a:t>the</a:t>
          </a:r>
          <a:r>
            <a:rPr lang="en-IE" sz="2100" b="1" kern="1200" spc="-20" dirty="0">
              <a:effectLst/>
              <a:latin typeface="Arial" panose="020B0604020202020204" pitchFamily="34" charset="0"/>
              <a:ea typeface="Symbol" panose="05050102010706020507" pitchFamily="18" charset="2"/>
              <a:cs typeface="Symbol" panose="05050102010706020507" pitchFamily="18" charset="2"/>
            </a:rPr>
            <a:t> </a:t>
          </a:r>
          <a:r>
            <a:rPr lang="en-IE" sz="2100" b="1" kern="1200" dirty="0">
              <a:effectLst/>
              <a:latin typeface="Arial" panose="020B0604020202020204" pitchFamily="34" charset="0"/>
              <a:ea typeface="Symbol" panose="05050102010706020507" pitchFamily="18" charset="2"/>
              <a:cs typeface="Symbol" panose="05050102010706020507" pitchFamily="18" charset="2"/>
            </a:rPr>
            <a:t>purpose</a:t>
          </a:r>
          <a:r>
            <a:rPr lang="en-IE" sz="2100" b="1" kern="1200" spc="-5" dirty="0">
              <a:effectLst/>
              <a:latin typeface="Arial" panose="020B0604020202020204" pitchFamily="34" charset="0"/>
              <a:ea typeface="Symbol" panose="05050102010706020507" pitchFamily="18" charset="2"/>
              <a:cs typeface="Symbol" panose="05050102010706020507" pitchFamily="18" charset="2"/>
            </a:rPr>
            <a:t> </a:t>
          </a:r>
          <a:r>
            <a:rPr lang="en-IE" sz="2100" b="1" kern="1200" dirty="0">
              <a:effectLst/>
              <a:latin typeface="Arial" panose="020B0604020202020204" pitchFamily="34" charset="0"/>
              <a:ea typeface="Symbol" panose="05050102010706020507" pitchFamily="18" charset="2"/>
              <a:cs typeface="Symbol" panose="05050102010706020507" pitchFamily="18" charset="2"/>
            </a:rPr>
            <a:t>intended?</a:t>
          </a:r>
          <a:r>
            <a:rPr lang="en-IE" sz="2100" b="1" kern="1200" spc="-20" dirty="0">
              <a:effectLst/>
              <a:latin typeface="Arial" panose="020B0604020202020204" pitchFamily="34" charset="0"/>
              <a:ea typeface="Symbol" panose="05050102010706020507" pitchFamily="18" charset="2"/>
              <a:cs typeface="Symbol" panose="05050102010706020507" pitchFamily="18" charset="2"/>
            </a:rPr>
            <a:t> </a:t>
          </a:r>
          <a:r>
            <a:rPr lang="en-IE" sz="2100" b="1" kern="1200" dirty="0">
              <a:effectLst/>
              <a:latin typeface="Arial" panose="020B0604020202020204" pitchFamily="34" charset="0"/>
              <a:ea typeface="Symbol" panose="05050102010706020507" pitchFamily="18" charset="2"/>
              <a:cs typeface="Symbol" panose="05050102010706020507" pitchFamily="18" charset="2"/>
            </a:rPr>
            <a:t>For</a:t>
          </a:r>
          <a:r>
            <a:rPr lang="en-IE" sz="2100" b="1" kern="1200" spc="-5" dirty="0">
              <a:effectLst/>
              <a:latin typeface="Arial" panose="020B0604020202020204" pitchFamily="34" charset="0"/>
              <a:ea typeface="Symbol" panose="05050102010706020507" pitchFamily="18" charset="2"/>
              <a:cs typeface="Symbol" panose="05050102010706020507" pitchFamily="18" charset="2"/>
            </a:rPr>
            <a:t> </a:t>
          </a:r>
          <a:r>
            <a:rPr lang="en-IE" sz="2100" b="1" kern="1200" dirty="0">
              <a:effectLst/>
              <a:latin typeface="Arial" panose="020B0604020202020204" pitchFamily="34" charset="0"/>
              <a:ea typeface="Symbol" panose="05050102010706020507" pitchFamily="18" charset="2"/>
              <a:cs typeface="Symbol" panose="05050102010706020507" pitchFamily="18" charset="2"/>
            </a:rPr>
            <a:t>example,</a:t>
          </a:r>
          <a:r>
            <a:rPr lang="en-IE" sz="2100" b="1" kern="1200" spc="-15" dirty="0">
              <a:effectLst/>
              <a:latin typeface="Arial" panose="020B0604020202020204" pitchFamily="34" charset="0"/>
              <a:ea typeface="Symbol" panose="05050102010706020507" pitchFamily="18" charset="2"/>
              <a:cs typeface="Symbol" panose="05050102010706020507" pitchFamily="18" charset="2"/>
            </a:rPr>
            <a:t> </a:t>
          </a:r>
          <a:r>
            <a:rPr lang="en-IE" sz="2100" b="1" kern="1200" dirty="0">
              <a:effectLst/>
              <a:latin typeface="Arial" panose="020B0604020202020204" pitchFamily="34" charset="0"/>
              <a:ea typeface="Symbol" panose="05050102010706020507" pitchFamily="18" charset="2"/>
              <a:cs typeface="Symbol" panose="05050102010706020507" pitchFamily="18" charset="2"/>
            </a:rPr>
            <a:t>the Book </a:t>
          </a:r>
          <a:r>
            <a:rPr lang="en-IE" sz="2100" b="1" kern="1200" spc="-10" dirty="0">
              <a:effectLst/>
              <a:latin typeface="Arial" panose="020B0604020202020204" pitchFamily="34" charset="0"/>
              <a:ea typeface="Symbol" panose="05050102010706020507" pitchFamily="18" charset="2"/>
              <a:cs typeface="Symbol" panose="05050102010706020507" pitchFamily="18" charset="2"/>
            </a:rPr>
            <a:t>Grant.</a:t>
          </a:r>
          <a:endParaRPr lang="en-IE" sz="2100" b="1" kern="1200" dirty="0">
            <a:effectLst/>
            <a:latin typeface="Arial" panose="020B0604020202020204" pitchFamily="34" charset="0"/>
            <a:ea typeface="Symbol" panose="05050102010706020507" pitchFamily="18" charset="2"/>
            <a:cs typeface="Symbol" panose="05050102010706020507" pitchFamily="18" charset="2"/>
          </a:endParaRPr>
        </a:p>
      </dsp:txBody>
      <dsp:txXfrm>
        <a:off x="4012022" y="3078899"/>
        <a:ext cx="3250311" cy="195018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6C60E-D87C-44AC-B67E-FF707E8AFA86}">
      <dsp:nvSpPr>
        <dsp:cNvPr id="0" name=""/>
        <dsp:cNvSpPr/>
      </dsp:nvSpPr>
      <dsp:spPr>
        <a:xfrm>
          <a:off x="1759442" y="-328918"/>
          <a:ext cx="1399342"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449652-0797-4A45-9890-423EF73707F9}">
      <dsp:nvSpPr>
        <dsp:cNvPr id="0" name=""/>
        <dsp:cNvSpPr/>
      </dsp:nvSpPr>
      <dsp:spPr>
        <a:xfrm>
          <a:off x="3242746" y="-446427"/>
          <a:ext cx="160924" cy="302258"/>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AEE94A-C203-4921-8060-CA86D06A7267}">
      <dsp:nvSpPr>
        <dsp:cNvPr id="0" name=""/>
        <dsp:cNvSpPr/>
      </dsp:nvSpPr>
      <dsp:spPr>
        <a:xfrm>
          <a:off x="1116607" y="-358699"/>
          <a:ext cx="1415916" cy="120628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945" tIns="54945" rIns="54945" bIns="54945" numCol="1" spcCol="1270" anchor="ctr" anchorCtr="0">
          <a:noAutofit/>
        </a:bodyPr>
        <a:lstStyle/>
        <a:p>
          <a:pPr marL="0" lvl="0" indent="0" algn="ctr" defTabSz="2355850">
            <a:lnSpc>
              <a:spcPct val="90000"/>
            </a:lnSpc>
            <a:spcBef>
              <a:spcPct val="0"/>
            </a:spcBef>
            <a:spcAft>
              <a:spcPct val="35000"/>
            </a:spcAft>
            <a:buNone/>
          </a:pPr>
          <a:r>
            <a:rPr lang="en-US" sz="5300" kern="1200"/>
            <a:t>1</a:t>
          </a:r>
          <a:endParaRPr lang="en-US" sz="5300" kern="1200" dirty="0"/>
        </a:p>
      </dsp:txBody>
      <dsp:txXfrm>
        <a:off x="1323963" y="-182043"/>
        <a:ext cx="1001204" cy="852974"/>
      </dsp:txXfrm>
    </dsp:sp>
    <dsp:sp modelId="{90D9920F-CE5B-4041-BFCD-452D40A1511A}">
      <dsp:nvSpPr>
        <dsp:cNvPr id="0" name=""/>
        <dsp:cNvSpPr/>
      </dsp:nvSpPr>
      <dsp:spPr>
        <a:xfrm>
          <a:off x="10264" y="618677"/>
          <a:ext cx="3148521" cy="418114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359" tIns="165100" rIns="248359" bIns="165100" numCol="1" spcCol="1270" anchor="t" anchorCtr="0">
          <a:noAutofit/>
        </a:bodyPr>
        <a:lstStyle/>
        <a:p>
          <a:pPr marL="0" lvl="0" indent="0" algn="l" defTabSz="711200">
            <a:lnSpc>
              <a:spcPct val="90000"/>
            </a:lnSpc>
            <a:spcBef>
              <a:spcPct val="0"/>
            </a:spcBef>
            <a:spcAft>
              <a:spcPct val="35000"/>
            </a:spcAft>
            <a:buNone/>
          </a:pPr>
          <a:r>
            <a:rPr lang="en-IE" sz="1600" b="1" kern="1200" dirty="0"/>
            <a:t>In order for the board to be able to anticipate future cashflow and have a true view of the current financial situation, it is important to list invoices that have been received and are not yet paid or invoices that are due to be received. This list can be compiled each month by retaining all such invoices and a list of invoices due to be received, in a separate folder.</a:t>
          </a:r>
          <a:endParaRPr lang="en-US" sz="1600" b="1" kern="1200" dirty="0"/>
        </a:p>
      </dsp:txBody>
      <dsp:txXfrm>
        <a:off x="10264" y="1248381"/>
        <a:ext cx="3148521" cy="3551436"/>
      </dsp:txXfrm>
    </dsp:sp>
    <dsp:sp modelId="{778D1D2C-A743-4EA3-ACC3-DD0EAADF83AB}">
      <dsp:nvSpPr>
        <dsp:cNvPr id="0" name=""/>
        <dsp:cNvSpPr/>
      </dsp:nvSpPr>
      <dsp:spPr>
        <a:xfrm>
          <a:off x="3508621" y="-303764"/>
          <a:ext cx="3148521"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9F8F93-E0E6-4ECA-AAE1-C1B9B85E7772}">
      <dsp:nvSpPr>
        <dsp:cNvPr id="0" name=""/>
        <dsp:cNvSpPr/>
      </dsp:nvSpPr>
      <dsp:spPr>
        <a:xfrm>
          <a:off x="6741103" y="-421273"/>
          <a:ext cx="160924" cy="302258"/>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6DC34C-7654-4514-B98A-0EE15BB47792}">
      <dsp:nvSpPr>
        <dsp:cNvPr id="0" name=""/>
        <dsp:cNvSpPr/>
      </dsp:nvSpPr>
      <dsp:spPr>
        <a:xfrm>
          <a:off x="4340630" y="-673565"/>
          <a:ext cx="1415916" cy="141591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945" tIns="54945" rIns="54945" bIns="54945" numCol="1" spcCol="1270" anchor="ctr" anchorCtr="0">
          <a:noAutofit/>
        </a:bodyPr>
        <a:lstStyle/>
        <a:p>
          <a:pPr marL="0" lvl="0" indent="0" algn="ctr" defTabSz="2355850">
            <a:lnSpc>
              <a:spcPct val="90000"/>
            </a:lnSpc>
            <a:spcBef>
              <a:spcPct val="0"/>
            </a:spcBef>
            <a:spcAft>
              <a:spcPct val="35000"/>
            </a:spcAft>
            <a:buNone/>
          </a:pPr>
          <a:r>
            <a:rPr lang="en-US" sz="5300" kern="1200"/>
            <a:t>2</a:t>
          </a:r>
          <a:endParaRPr lang="en-US" sz="5300" kern="1200" dirty="0"/>
        </a:p>
      </dsp:txBody>
      <dsp:txXfrm>
        <a:off x="4547986" y="-466209"/>
        <a:ext cx="1001204" cy="1001204"/>
      </dsp:txXfrm>
    </dsp:sp>
    <dsp:sp modelId="{9D1F3081-EF09-4712-B5A3-19A526EDF95F}">
      <dsp:nvSpPr>
        <dsp:cNvPr id="0" name=""/>
        <dsp:cNvSpPr/>
      </dsp:nvSpPr>
      <dsp:spPr>
        <a:xfrm>
          <a:off x="3508621" y="176820"/>
          <a:ext cx="3148521" cy="5235051"/>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359" tIns="165100" rIns="248359" bIns="165100" numCol="1" spcCol="1270" anchor="t" anchorCtr="0">
          <a:noAutofit/>
        </a:bodyPr>
        <a:lstStyle/>
        <a:p>
          <a:pPr marL="0" lvl="0" indent="0" algn="l" defTabSz="889000">
            <a:lnSpc>
              <a:spcPct val="90000"/>
            </a:lnSpc>
            <a:spcBef>
              <a:spcPct val="0"/>
            </a:spcBef>
            <a:spcAft>
              <a:spcPct val="35000"/>
            </a:spcAft>
            <a:buNone/>
          </a:pPr>
          <a:r>
            <a:rPr lang="en-IE" sz="2000" b="1" kern="1200" dirty="0"/>
            <a:t>Similarly, the board should be aware of any income that has come into the bank account in the current school year, but which actually relates to the next school year. This can happen in the last term, for example, where book rental money for next year may be collected before the end of the current school year.</a:t>
          </a:r>
          <a:endParaRPr lang="en-US" sz="2000" b="1" kern="1200" dirty="0"/>
        </a:p>
      </dsp:txBody>
      <dsp:txXfrm>
        <a:off x="3508621" y="806524"/>
        <a:ext cx="3148521" cy="4605347"/>
      </dsp:txXfrm>
    </dsp:sp>
    <dsp:sp modelId="{29863E00-C5D6-4EA9-B5C5-4BD924893D82}">
      <dsp:nvSpPr>
        <dsp:cNvPr id="0" name=""/>
        <dsp:cNvSpPr/>
      </dsp:nvSpPr>
      <dsp:spPr>
        <a:xfrm>
          <a:off x="7006978" y="-303764"/>
          <a:ext cx="1574260"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8779E4-0F8E-4B80-B83A-E7901E76D041}">
      <dsp:nvSpPr>
        <dsp:cNvPr id="0" name=""/>
        <dsp:cNvSpPr/>
      </dsp:nvSpPr>
      <dsp:spPr>
        <a:xfrm>
          <a:off x="7964721" y="-701883"/>
          <a:ext cx="1415916" cy="141591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945" tIns="54945" rIns="54945" bIns="54945" numCol="1" spcCol="1270" anchor="ctr" anchorCtr="0">
          <a:noAutofit/>
        </a:bodyPr>
        <a:lstStyle/>
        <a:p>
          <a:pPr marL="0" lvl="0" indent="0" algn="ctr" defTabSz="2355850">
            <a:lnSpc>
              <a:spcPct val="90000"/>
            </a:lnSpc>
            <a:spcBef>
              <a:spcPct val="0"/>
            </a:spcBef>
            <a:spcAft>
              <a:spcPct val="35000"/>
            </a:spcAft>
            <a:buNone/>
          </a:pPr>
          <a:r>
            <a:rPr lang="en-US" sz="5300" kern="1200"/>
            <a:t>3</a:t>
          </a:r>
          <a:endParaRPr lang="en-US" sz="5300" kern="1200" dirty="0"/>
        </a:p>
      </dsp:txBody>
      <dsp:txXfrm>
        <a:off x="8172077" y="-494527"/>
        <a:ext cx="1001204" cy="1001204"/>
      </dsp:txXfrm>
    </dsp:sp>
    <dsp:sp modelId="{FB989422-0B70-4402-96CE-6EF42AFDC322}">
      <dsp:nvSpPr>
        <dsp:cNvPr id="0" name=""/>
        <dsp:cNvSpPr/>
      </dsp:nvSpPr>
      <dsp:spPr>
        <a:xfrm>
          <a:off x="6972691" y="193371"/>
          <a:ext cx="3148521" cy="4460273"/>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359" tIns="165100" rIns="248359" bIns="165100" numCol="1" spcCol="1270" anchor="t" anchorCtr="0">
          <a:noAutofit/>
        </a:bodyPr>
        <a:lstStyle/>
        <a:p>
          <a:pPr marL="0" lvl="0" indent="0" algn="l" defTabSz="755650">
            <a:lnSpc>
              <a:spcPct val="90000"/>
            </a:lnSpc>
            <a:spcBef>
              <a:spcPct val="0"/>
            </a:spcBef>
            <a:spcAft>
              <a:spcPct val="35000"/>
            </a:spcAft>
            <a:buNone/>
          </a:pPr>
          <a:r>
            <a:rPr lang="en-IE" sz="1700" b="1" i="1" kern="1200" dirty="0">
              <a:solidFill>
                <a:schemeClr val="accent2">
                  <a:lumMod val="75000"/>
                </a:schemeClr>
              </a:solidFill>
            </a:rPr>
            <a:t>Review actions:</a:t>
          </a:r>
          <a:endParaRPr lang="en-US" sz="1700" i="1" kern="1200" dirty="0">
            <a:solidFill>
              <a:schemeClr val="accent2">
                <a:lumMod val="75000"/>
              </a:schemeClr>
            </a:solidFill>
          </a:endParaRPr>
        </a:p>
        <a:p>
          <a:pPr marL="171450" lvl="1" indent="-171450" algn="l" defTabSz="800100">
            <a:lnSpc>
              <a:spcPct val="90000"/>
            </a:lnSpc>
            <a:spcBef>
              <a:spcPct val="0"/>
            </a:spcBef>
            <a:spcAft>
              <a:spcPct val="15000"/>
            </a:spcAft>
            <a:buChar char="•"/>
          </a:pPr>
          <a:r>
            <a:rPr lang="en-IE" sz="1800" b="1" kern="1200" dirty="0">
              <a:solidFill>
                <a:schemeClr val="accent2">
                  <a:lumMod val="75000"/>
                </a:schemeClr>
              </a:solidFill>
            </a:rPr>
            <a:t>Are the invoices addressed properly to the board?</a:t>
          </a:r>
          <a:endParaRPr lang="en-US" sz="1800" b="1" kern="1200" dirty="0">
            <a:solidFill>
              <a:schemeClr val="accent2">
                <a:lumMod val="75000"/>
              </a:schemeClr>
            </a:solidFill>
          </a:endParaRPr>
        </a:p>
        <a:p>
          <a:pPr marL="171450" lvl="1" indent="-171450" algn="l" defTabSz="800100">
            <a:lnSpc>
              <a:spcPct val="90000"/>
            </a:lnSpc>
            <a:spcBef>
              <a:spcPct val="0"/>
            </a:spcBef>
            <a:spcAft>
              <a:spcPct val="15000"/>
            </a:spcAft>
            <a:buChar char="•"/>
          </a:pPr>
          <a:r>
            <a:rPr lang="en-IE" sz="1800" b="1" kern="1200" dirty="0">
              <a:solidFill>
                <a:schemeClr val="accent2">
                  <a:lumMod val="75000"/>
                </a:schemeClr>
              </a:solidFill>
            </a:rPr>
            <a:t>Has the work been completed satisfactorily?</a:t>
          </a:r>
          <a:endParaRPr lang="en-US" sz="1800" b="1" kern="1200" dirty="0">
            <a:solidFill>
              <a:schemeClr val="accent2">
                <a:lumMod val="75000"/>
              </a:schemeClr>
            </a:solidFill>
          </a:endParaRPr>
        </a:p>
        <a:p>
          <a:pPr marL="171450" lvl="1" indent="-171450" algn="l" defTabSz="800100">
            <a:lnSpc>
              <a:spcPct val="90000"/>
            </a:lnSpc>
            <a:spcBef>
              <a:spcPct val="0"/>
            </a:spcBef>
            <a:spcAft>
              <a:spcPct val="15000"/>
            </a:spcAft>
            <a:buChar char="•"/>
          </a:pPr>
          <a:r>
            <a:rPr lang="en-IE" sz="1800" b="1" kern="1200" dirty="0">
              <a:solidFill>
                <a:schemeClr val="accent2">
                  <a:lumMod val="75000"/>
                </a:schemeClr>
              </a:solidFill>
            </a:rPr>
            <a:t>Have the anticipated costs been approved by the board?</a:t>
          </a:r>
          <a:endParaRPr lang="en-US" sz="1800" b="1" kern="1200" dirty="0">
            <a:solidFill>
              <a:schemeClr val="accent2">
                <a:lumMod val="75000"/>
              </a:schemeClr>
            </a:solidFill>
          </a:endParaRPr>
        </a:p>
        <a:p>
          <a:pPr marL="171450" lvl="1" indent="-171450" algn="l" defTabSz="800100">
            <a:lnSpc>
              <a:spcPct val="90000"/>
            </a:lnSpc>
            <a:spcBef>
              <a:spcPct val="0"/>
            </a:spcBef>
            <a:spcAft>
              <a:spcPct val="15000"/>
            </a:spcAft>
            <a:buChar char="•"/>
          </a:pPr>
          <a:r>
            <a:rPr lang="en-IE" sz="1800" b="1" kern="1200" dirty="0">
              <a:solidFill>
                <a:schemeClr val="accent2">
                  <a:lumMod val="75000"/>
                </a:schemeClr>
              </a:solidFill>
            </a:rPr>
            <a:t>Has all income received in advance been separated into its own code?</a:t>
          </a:r>
          <a:endParaRPr lang="en-US" sz="1800" b="1" kern="1200" dirty="0">
            <a:solidFill>
              <a:schemeClr val="accent2">
                <a:lumMod val="75000"/>
              </a:schemeClr>
            </a:solidFill>
          </a:endParaRPr>
        </a:p>
      </dsp:txBody>
      <dsp:txXfrm>
        <a:off x="6972691" y="823075"/>
        <a:ext cx="3148521" cy="383056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4E1B9-A72F-4218-8128-AEE1FB1A2DAD}">
      <dsp:nvSpPr>
        <dsp:cNvPr id="0" name=""/>
        <dsp:cNvSpPr/>
      </dsp:nvSpPr>
      <dsp:spPr>
        <a:xfrm>
          <a:off x="559" y="186857"/>
          <a:ext cx="4821361" cy="39776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IE" sz="2000" kern="1200"/>
            <a:t>The ’Gross to Net’ report from the payroll system of the school should be reviewed and signed off by the Principal and the treasurer. This report details the gross pay of each employee and shows what has been deducted for tax, PRSI, USC and any other deductions, leading to the net amount, which is the amount that the employee receives.</a:t>
          </a:r>
          <a:endParaRPr lang="en-US" sz="2000" kern="1200"/>
        </a:p>
      </dsp:txBody>
      <dsp:txXfrm>
        <a:off x="559" y="186857"/>
        <a:ext cx="4821361" cy="3977623"/>
      </dsp:txXfrm>
    </dsp:sp>
    <dsp:sp modelId="{7CAE6176-1307-41A6-9D2B-6F884B01F0D8}">
      <dsp:nvSpPr>
        <dsp:cNvPr id="0" name=""/>
        <dsp:cNvSpPr/>
      </dsp:nvSpPr>
      <dsp:spPr>
        <a:xfrm>
          <a:off x="4896197" y="2054169"/>
          <a:ext cx="723204"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4ADBE8-7522-44A7-8432-4D3B191F8B82}">
      <dsp:nvSpPr>
        <dsp:cNvPr id="0" name=""/>
        <dsp:cNvSpPr/>
      </dsp:nvSpPr>
      <dsp:spPr>
        <a:xfrm>
          <a:off x="5693678" y="186857"/>
          <a:ext cx="4821361" cy="39776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889000">
            <a:lnSpc>
              <a:spcPct val="90000"/>
            </a:lnSpc>
            <a:spcBef>
              <a:spcPct val="0"/>
            </a:spcBef>
            <a:spcAft>
              <a:spcPct val="35000"/>
            </a:spcAft>
            <a:buNone/>
          </a:pPr>
          <a:r>
            <a:rPr lang="en-IE" sz="2000" b="1" kern="1200" dirty="0">
              <a:solidFill>
                <a:srgbClr val="FFC000"/>
              </a:solidFill>
            </a:rPr>
            <a:t>Review actions:</a:t>
          </a:r>
          <a:endParaRPr lang="en-US" sz="2000" b="1" kern="1200" dirty="0">
            <a:solidFill>
              <a:srgbClr val="FFC000"/>
            </a:solidFill>
          </a:endParaRPr>
        </a:p>
        <a:p>
          <a:pPr marL="228600" lvl="1" indent="-228600" algn="l" defTabSz="889000">
            <a:lnSpc>
              <a:spcPct val="90000"/>
            </a:lnSpc>
            <a:spcBef>
              <a:spcPct val="0"/>
            </a:spcBef>
            <a:spcAft>
              <a:spcPct val="15000"/>
            </a:spcAft>
            <a:buChar char="•"/>
          </a:pPr>
          <a:r>
            <a:rPr lang="en-IE" sz="2000" b="1" kern="1200" dirty="0">
              <a:solidFill>
                <a:srgbClr val="FFC000"/>
              </a:solidFill>
            </a:rPr>
            <a:t>Are all board paid employees listed on the payroll reports?</a:t>
          </a:r>
          <a:endParaRPr lang="en-US" sz="2000" b="1" kern="1200" dirty="0">
            <a:solidFill>
              <a:srgbClr val="FFC000"/>
            </a:solidFill>
          </a:endParaRPr>
        </a:p>
        <a:p>
          <a:pPr marL="228600" lvl="1" indent="-228600" algn="l" defTabSz="889000">
            <a:lnSpc>
              <a:spcPct val="90000"/>
            </a:lnSpc>
            <a:spcBef>
              <a:spcPct val="0"/>
            </a:spcBef>
            <a:spcAft>
              <a:spcPct val="15000"/>
            </a:spcAft>
            <a:buChar char="•"/>
          </a:pPr>
          <a:r>
            <a:rPr lang="en-IE" sz="2000" b="1" kern="1200" dirty="0">
              <a:solidFill>
                <a:srgbClr val="FFC000"/>
              </a:solidFill>
            </a:rPr>
            <a:t>Have any changes to pay rates been approved by the board?</a:t>
          </a:r>
          <a:endParaRPr lang="en-US" sz="2000" b="1" kern="1200" dirty="0">
            <a:solidFill>
              <a:srgbClr val="FFC000"/>
            </a:solidFill>
          </a:endParaRPr>
        </a:p>
        <a:p>
          <a:pPr marL="228600" lvl="1" indent="-228600" algn="l" defTabSz="889000">
            <a:lnSpc>
              <a:spcPct val="90000"/>
            </a:lnSpc>
            <a:spcBef>
              <a:spcPct val="0"/>
            </a:spcBef>
            <a:spcAft>
              <a:spcPct val="15000"/>
            </a:spcAft>
            <a:buChar char="•"/>
          </a:pPr>
          <a:r>
            <a:rPr lang="en-IE" sz="2000" b="1" kern="1200" dirty="0">
              <a:solidFill>
                <a:srgbClr val="FFC000"/>
              </a:solidFill>
            </a:rPr>
            <a:t>Have payments to selection committee members been processed through payroll?</a:t>
          </a:r>
          <a:endParaRPr lang="en-US" sz="2000" b="1" kern="1200" dirty="0">
            <a:solidFill>
              <a:srgbClr val="FFC000"/>
            </a:solidFill>
          </a:endParaRPr>
        </a:p>
        <a:p>
          <a:pPr marL="228600" lvl="1" indent="-228600" algn="l" defTabSz="889000">
            <a:lnSpc>
              <a:spcPct val="90000"/>
            </a:lnSpc>
            <a:spcBef>
              <a:spcPct val="0"/>
            </a:spcBef>
            <a:spcAft>
              <a:spcPct val="15000"/>
            </a:spcAft>
            <a:buChar char="•"/>
          </a:pPr>
          <a:r>
            <a:rPr lang="en-IE" sz="2000" b="1" kern="1200" dirty="0">
              <a:solidFill>
                <a:srgbClr val="FFC000"/>
              </a:solidFill>
            </a:rPr>
            <a:t>Do all employees have a contract of employment?</a:t>
          </a:r>
          <a:endParaRPr lang="en-US" sz="2000" b="1" kern="1200" dirty="0">
            <a:solidFill>
              <a:srgbClr val="FFC000"/>
            </a:solidFill>
          </a:endParaRPr>
        </a:p>
        <a:p>
          <a:pPr marL="228600" lvl="1" indent="-228600" algn="l" defTabSz="889000">
            <a:lnSpc>
              <a:spcPct val="90000"/>
            </a:lnSpc>
            <a:spcBef>
              <a:spcPct val="0"/>
            </a:spcBef>
            <a:spcAft>
              <a:spcPct val="15000"/>
            </a:spcAft>
            <a:buChar char="•"/>
          </a:pPr>
          <a:r>
            <a:rPr lang="en-IE" sz="2000" b="1" kern="1200" dirty="0">
              <a:solidFill>
                <a:srgbClr val="FFC000"/>
              </a:solidFill>
            </a:rPr>
            <a:t>Has the PAYE/PRSI/USC been paid over to Revenue?</a:t>
          </a:r>
          <a:endParaRPr lang="en-US" sz="2000" b="1" kern="1200" dirty="0">
            <a:solidFill>
              <a:srgbClr val="FFC000"/>
            </a:solidFill>
          </a:endParaRPr>
        </a:p>
      </dsp:txBody>
      <dsp:txXfrm>
        <a:off x="5693678" y="186857"/>
        <a:ext cx="4821361" cy="397762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13578-DD8D-4EA5-8BF8-3539FDC0B363}">
      <dsp:nvSpPr>
        <dsp:cNvPr id="0" name=""/>
        <dsp:cNvSpPr/>
      </dsp:nvSpPr>
      <dsp:spPr>
        <a:xfrm>
          <a:off x="0" y="66994"/>
          <a:ext cx="11029334" cy="599625"/>
        </a:xfrm>
        <a:prstGeom prst="round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Introduction</a:t>
          </a:r>
          <a:endParaRPr lang="en-US" sz="2500" b="1" kern="1200" dirty="0"/>
        </a:p>
      </dsp:txBody>
      <dsp:txXfrm>
        <a:off x="29271" y="96265"/>
        <a:ext cx="10970792" cy="541083"/>
      </dsp:txXfrm>
    </dsp:sp>
    <dsp:sp modelId="{BDFB097C-4EB2-4B65-B4FD-179D99E36D16}">
      <dsp:nvSpPr>
        <dsp:cNvPr id="0" name=""/>
        <dsp:cNvSpPr/>
      </dsp:nvSpPr>
      <dsp:spPr>
        <a:xfrm>
          <a:off x="0" y="732587"/>
          <a:ext cx="11029334" cy="599625"/>
        </a:xfrm>
        <a:prstGeom prst="round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Most important controls to have in place</a:t>
          </a:r>
          <a:endParaRPr lang="en-US" sz="2500" b="1" kern="1200" dirty="0"/>
        </a:p>
      </dsp:txBody>
      <dsp:txXfrm>
        <a:off x="29271" y="761858"/>
        <a:ext cx="10970792" cy="541083"/>
      </dsp:txXfrm>
    </dsp:sp>
    <dsp:sp modelId="{F0E6F2B3-9541-430C-BF6A-0EADDB7AC563}">
      <dsp:nvSpPr>
        <dsp:cNvPr id="0" name=""/>
        <dsp:cNvSpPr/>
      </dsp:nvSpPr>
      <dsp:spPr>
        <a:xfrm>
          <a:off x="0" y="1404212"/>
          <a:ext cx="11029334" cy="599625"/>
        </a:xfrm>
        <a:prstGeom prst="round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Budget preparation</a:t>
          </a:r>
          <a:endParaRPr lang="en-US" sz="2500" b="1" kern="1200" dirty="0"/>
        </a:p>
      </dsp:txBody>
      <dsp:txXfrm>
        <a:off x="29271" y="1433483"/>
        <a:ext cx="10970792" cy="541083"/>
      </dsp:txXfrm>
    </dsp:sp>
    <dsp:sp modelId="{083268FF-86AA-447E-BBFE-C799D0B2DBB6}">
      <dsp:nvSpPr>
        <dsp:cNvPr id="0" name=""/>
        <dsp:cNvSpPr/>
      </dsp:nvSpPr>
      <dsp:spPr>
        <a:xfrm>
          <a:off x="0" y="2075837"/>
          <a:ext cx="11029334" cy="599625"/>
        </a:xfrm>
        <a:prstGeom prst="round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Treasurers report for the board meeting</a:t>
          </a:r>
          <a:endParaRPr lang="en-US" sz="2500" b="1" kern="1200" dirty="0"/>
        </a:p>
      </dsp:txBody>
      <dsp:txXfrm>
        <a:off x="29271" y="2105108"/>
        <a:ext cx="10970792" cy="541083"/>
      </dsp:txXfrm>
    </dsp:sp>
    <dsp:sp modelId="{0912F95B-E6AD-41A9-89BE-8B1B9C330569}">
      <dsp:nvSpPr>
        <dsp:cNvPr id="0" name=""/>
        <dsp:cNvSpPr/>
      </dsp:nvSpPr>
      <dsp:spPr>
        <a:xfrm>
          <a:off x="0" y="2747462"/>
          <a:ext cx="11029334" cy="599625"/>
        </a:xfrm>
        <a:prstGeom prst="roundRect">
          <a:avLst/>
        </a:prstGeom>
        <a:solidFill>
          <a:schemeClr val="accent6"/>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Annual accounts submission</a:t>
          </a:r>
          <a:endParaRPr lang="en-US" sz="2500" b="1" kern="1200" dirty="0"/>
        </a:p>
      </dsp:txBody>
      <dsp:txXfrm>
        <a:off x="29271" y="2776733"/>
        <a:ext cx="10970792" cy="541083"/>
      </dsp:txXfrm>
    </dsp:sp>
    <dsp:sp modelId="{7307C333-FCD8-4151-A373-0620E8F6FF4A}">
      <dsp:nvSpPr>
        <dsp:cNvPr id="0" name=""/>
        <dsp:cNvSpPr/>
      </dsp:nvSpPr>
      <dsp:spPr>
        <a:xfrm>
          <a:off x="0" y="3419087"/>
          <a:ext cx="11029334"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Fixed Assets Register </a:t>
          </a:r>
          <a:endParaRPr lang="en-US" sz="2500" b="1" kern="1200" dirty="0"/>
        </a:p>
      </dsp:txBody>
      <dsp:txXfrm>
        <a:off x="29271" y="3448358"/>
        <a:ext cx="10970792" cy="541083"/>
      </dsp:txXfrm>
    </dsp:sp>
    <dsp:sp modelId="{3FB3BE16-FA6E-4C43-B181-3ACB1516E822}">
      <dsp:nvSpPr>
        <dsp:cNvPr id="0" name=""/>
        <dsp:cNvSpPr/>
      </dsp:nvSpPr>
      <dsp:spPr>
        <a:xfrm>
          <a:off x="0" y="4090712"/>
          <a:ext cx="11029334"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Other Internal Controls</a:t>
          </a:r>
          <a:endParaRPr lang="en-US" sz="2500" b="1" kern="1200" dirty="0"/>
        </a:p>
      </dsp:txBody>
      <dsp:txXfrm>
        <a:off x="29271" y="4119983"/>
        <a:ext cx="10970792" cy="541083"/>
      </dsp:txXfrm>
    </dsp:sp>
    <dsp:sp modelId="{CBA67955-E18A-4C4B-8314-5E01A02FBE7E}">
      <dsp:nvSpPr>
        <dsp:cNvPr id="0" name=""/>
        <dsp:cNvSpPr/>
      </dsp:nvSpPr>
      <dsp:spPr>
        <a:xfrm>
          <a:off x="0" y="4762337"/>
          <a:ext cx="11029334"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Other functions </a:t>
          </a:r>
          <a:endParaRPr lang="en-US" sz="2500" b="1" kern="1200" dirty="0"/>
        </a:p>
      </dsp:txBody>
      <dsp:txXfrm>
        <a:off x="29271" y="4791608"/>
        <a:ext cx="10970792" cy="54108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A35EC6-436B-43EF-BBB0-EC3A1737E32E}">
      <dsp:nvSpPr>
        <dsp:cNvPr id="0" name=""/>
        <dsp:cNvSpPr/>
      </dsp:nvSpPr>
      <dsp:spPr>
        <a:xfrm>
          <a:off x="0" y="9641"/>
          <a:ext cx="8059047"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IE" sz="3300" b="1" i="0" kern="1200"/>
            <a:t>Annual Accounts </a:t>
          </a:r>
          <a:endParaRPr lang="en-US" sz="3300" kern="1200"/>
        </a:p>
      </dsp:txBody>
      <dsp:txXfrm>
        <a:off x="38638" y="48279"/>
        <a:ext cx="7981771" cy="714229"/>
      </dsp:txXfrm>
    </dsp:sp>
    <dsp:sp modelId="{B264F709-BE0C-4AE3-B266-4DE471D632FC}">
      <dsp:nvSpPr>
        <dsp:cNvPr id="0" name=""/>
        <dsp:cNvSpPr/>
      </dsp:nvSpPr>
      <dsp:spPr>
        <a:xfrm>
          <a:off x="0" y="801146"/>
          <a:ext cx="8059047" cy="3005640"/>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55875"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IE" sz="2600" b="0" i="0" kern="1200" dirty="0"/>
            <a:t>Deadline </a:t>
          </a:r>
          <a:r>
            <a:rPr lang="en-IE" sz="2600" b="1" i="0" kern="1200" dirty="0"/>
            <a:t>28th Feb </a:t>
          </a:r>
          <a:r>
            <a:rPr lang="en-IE" sz="2600" b="1" kern="1200" dirty="0"/>
            <a:t>annually</a:t>
          </a:r>
          <a:r>
            <a:rPr lang="en-IE" sz="2600" b="1" i="0" kern="1200" dirty="0"/>
            <a:t> </a:t>
          </a:r>
          <a:endParaRPr lang="en-US" sz="2600" kern="1200" dirty="0"/>
        </a:p>
        <a:p>
          <a:pPr marL="228600" lvl="1" indent="-228600" algn="l" defTabSz="1155700">
            <a:lnSpc>
              <a:spcPct val="90000"/>
            </a:lnSpc>
            <a:spcBef>
              <a:spcPct val="0"/>
            </a:spcBef>
            <a:spcAft>
              <a:spcPct val="20000"/>
            </a:spcAft>
            <a:buChar char="•"/>
          </a:pPr>
          <a:r>
            <a:rPr lang="en-IE" sz="2600" b="0" i="0" kern="1200" dirty="0"/>
            <a:t>Accounts signed by the chairperson </a:t>
          </a:r>
          <a:r>
            <a:rPr lang="en-IE" sz="2600" b="1" i="0" kern="1200" dirty="0"/>
            <a:t>and</a:t>
          </a:r>
          <a:r>
            <a:rPr lang="en-IE" sz="2600" b="0" i="0" kern="1200" dirty="0"/>
            <a:t> another member of the board </a:t>
          </a:r>
          <a:r>
            <a:rPr lang="en-US" sz="2600" b="0" i="0" kern="1200" dirty="0"/>
            <a:t>​</a:t>
          </a:r>
          <a:endParaRPr lang="en-US" sz="2600" kern="1200" dirty="0"/>
        </a:p>
        <a:p>
          <a:pPr marL="228600" lvl="1" indent="-228600" algn="l" defTabSz="1155700">
            <a:lnSpc>
              <a:spcPct val="90000"/>
            </a:lnSpc>
            <a:spcBef>
              <a:spcPct val="0"/>
            </a:spcBef>
            <a:spcAft>
              <a:spcPct val="20000"/>
            </a:spcAft>
            <a:buChar char="•"/>
          </a:pPr>
          <a:r>
            <a:rPr lang="en-US" sz="2600" kern="1200" dirty="0"/>
            <a:t>Patron/trustee</a:t>
          </a:r>
        </a:p>
        <a:p>
          <a:pPr marL="228600" lvl="1" indent="-228600" algn="l" defTabSz="1155700">
            <a:lnSpc>
              <a:spcPct val="90000"/>
            </a:lnSpc>
            <a:spcBef>
              <a:spcPct val="0"/>
            </a:spcBef>
            <a:spcAft>
              <a:spcPct val="20000"/>
            </a:spcAft>
            <a:buChar char="•"/>
          </a:pPr>
          <a:r>
            <a:rPr lang="en-IE" sz="2600" b="0" i="0" kern="1200" dirty="0"/>
            <a:t>External </a:t>
          </a:r>
          <a:r>
            <a:rPr lang="en-IE" sz="2600" kern="1200" dirty="0"/>
            <a:t>accountant to c</a:t>
          </a:r>
          <a:r>
            <a:rPr lang="en-IE" sz="2600" b="0" i="0" kern="1200" dirty="0"/>
            <a:t>omplete the online submission to the FSSU</a:t>
          </a:r>
          <a:r>
            <a:rPr lang="en-US" sz="2600" b="0" i="0" kern="1200" dirty="0"/>
            <a:t>​</a:t>
          </a:r>
          <a:r>
            <a:rPr lang="en-IE" sz="2600" b="0" i="0" kern="1200" dirty="0"/>
            <a:t> </a:t>
          </a:r>
          <a:endParaRPr lang="en-US" sz="2600" kern="1200" dirty="0"/>
        </a:p>
        <a:p>
          <a:pPr marL="228600" lvl="1" indent="-228600" algn="l" defTabSz="1155700">
            <a:lnSpc>
              <a:spcPct val="90000"/>
            </a:lnSpc>
            <a:spcBef>
              <a:spcPct val="0"/>
            </a:spcBef>
            <a:spcAft>
              <a:spcPct val="20000"/>
            </a:spcAft>
            <a:buChar char="•"/>
          </a:pPr>
          <a:r>
            <a:rPr lang="en-IE" sz="2600" b="0" i="0" kern="1200" dirty="0"/>
            <a:t>BOM Authorisation Letter</a:t>
          </a:r>
          <a:endParaRPr lang="en-US" sz="2600" kern="1200" dirty="0"/>
        </a:p>
      </dsp:txBody>
      <dsp:txXfrm>
        <a:off x="0" y="801146"/>
        <a:ext cx="8059047" cy="30056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13578-DD8D-4EA5-8BF8-3539FDC0B363}">
      <dsp:nvSpPr>
        <dsp:cNvPr id="0" name=""/>
        <dsp:cNvSpPr/>
      </dsp:nvSpPr>
      <dsp:spPr>
        <a:xfrm>
          <a:off x="0" y="66994"/>
          <a:ext cx="11029334" cy="599625"/>
        </a:xfrm>
        <a:prstGeom prst="roundRect">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Introduction</a:t>
          </a:r>
          <a:endParaRPr lang="en-US" sz="2500" b="1" kern="1200" dirty="0"/>
        </a:p>
      </dsp:txBody>
      <dsp:txXfrm>
        <a:off x="29271" y="96265"/>
        <a:ext cx="10970792" cy="541083"/>
      </dsp:txXfrm>
    </dsp:sp>
    <dsp:sp modelId="{BDFB097C-4EB2-4B65-B4FD-179D99E36D16}">
      <dsp:nvSpPr>
        <dsp:cNvPr id="0" name=""/>
        <dsp:cNvSpPr/>
      </dsp:nvSpPr>
      <dsp:spPr>
        <a:xfrm>
          <a:off x="0" y="732587"/>
          <a:ext cx="11029334"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Most important controls to have in place</a:t>
          </a:r>
          <a:endParaRPr lang="en-US" sz="2500" b="1" kern="1200" dirty="0"/>
        </a:p>
      </dsp:txBody>
      <dsp:txXfrm>
        <a:off x="29271" y="761858"/>
        <a:ext cx="10970792" cy="541083"/>
      </dsp:txXfrm>
    </dsp:sp>
    <dsp:sp modelId="{F0E6F2B3-9541-430C-BF6A-0EADDB7AC563}">
      <dsp:nvSpPr>
        <dsp:cNvPr id="0" name=""/>
        <dsp:cNvSpPr/>
      </dsp:nvSpPr>
      <dsp:spPr>
        <a:xfrm>
          <a:off x="0" y="1404212"/>
          <a:ext cx="11029334"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Budget preparation</a:t>
          </a:r>
          <a:endParaRPr lang="en-US" sz="2500" b="1" kern="1200" dirty="0"/>
        </a:p>
      </dsp:txBody>
      <dsp:txXfrm>
        <a:off x="29271" y="1433483"/>
        <a:ext cx="10970792" cy="541083"/>
      </dsp:txXfrm>
    </dsp:sp>
    <dsp:sp modelId="{083268FF-86AA-447E-BBFE-C799D0B2DBB6}">
      <dsp:nvSpPr>
        <dsp:cNvPr id="0" name=""/>
        <dsp:cNvSpPr/>
      </dsp:nvSpPr>
      <dsp:spPr>
        <a:xfrm>
          <a:off x="0" y="2075837"/>
          <a:ext cx="11029334"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Treasurers report for the board meeting</a:t>
          </a:r>
          <a:endParaRPr lang="en-US" sz="2500" b="1" kern="1200" dirty="0"/>
        </a:p>
      </dsp:txBody>
      <dsp:txXfrm>
        <a:off x="29271" y="2105108"/>
        <a:ext cx="10970792" cy="541083"/>
      </dsp:txXfrm>
    </dsp:sp>
    <dsp:sp modelId="{0912F95B-E6AD-41A9-89BE-8B1B9C330569}">
      <dsp:nvSpPr>
        <dsp:cNvPr id="0" name=""/>
        <dsp:cNvSpPr/>
      </dsp:nvSpPr>
      <dsp:spPr>
        <a:xfrm>
          <a:off x="0" y="2747462"/>
          <a:ext cx="11029334"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Annual accounts submission</a:t>
          </a:r>
          <a:endParaRPr lang="en-US" sz="2500" b="1" kern="1200" dirty="0"/>
        </a:p>
      </dsp:txBody>
      <dsp:txXfrm>
        <a:off x="29271" y="2776733"/>
        <a:ext cx="10970792" cy="541083"/>
      </dsp:txXfrm>
    </dsp:sp>
    <dsp:sp modelId="{7307C333-FCD8-4151-A373-0620E8F6FF4A}">
      <dsp:nvSpPr>
        <dsp:cNvPr id="0" name=""/>
        <dsp:cNvSpPr/>
      </dsp:nvSpPr>
      <dsp:spPr>
        <a:xfrm>
          <a:off x="0" y="3419087"/>
          <a:ext cx="11029334"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Fixed Assets Register </a:t>
          </a:r>
          <a:endParaRPr lang="en-US" sz="2500" b="1" kern="1200" dirty="0"/>
        </a:p>
      </dsp:txBody>
      <dsp:txXfrm>
        <a:off x="29271" y="3448358"/>
        <a:ext cx="10970792" cy="541083"/>
      </dsp:txXfrm>
    </dsp:sp>
    <dsp:sp modelId="{3FB3BE16-FA6E-4C43-B181-3ACB1516E822}">
      <dsp:nvSpPr>
        <dsp:cNvPr id="0" name=""/>
        <dsp:cNvSpPr/>
      </dsp:nvSpPr>
      <dsp:spPr>
        <a:xfrm>
          <a:off x="0" y="4090712"/>
          <a:ext cx="11029334"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Other Internal Controls</a:t>
          </a:r>
          <a:endParaRPr lang="en-US" sz="2500" b="1" kern="1200" dirty="0"/>
        </a:p>
      </dsp:txBody>
      <dsp:txXfrm>
        <a:off x="29271" y="4119983"/>
        <a:ext cx="10970792" cy="541083"/>
      </dsp:txXfrm>
    </dsp:sp>
    <dsp:sp modelId="{CBA67955-E18A-4C4B-8314-5E01A02FBE7E}">
      <dsp:nvSpPr>
        <dsp:cNvPr id="0" name=""/>
        <dsp:cNvSpPr/>
      </dsp:nvSpPr>
      <dsp:spPr>
        <a:xfrm>
          <a:off x="0" y="4762337"/>
          <a:ext cx="11029334"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Other functions </a:t>
          </a:r>
          <a:endParaRPr lang="en-US" sz="2500" b="1" kern="1200" dirty="0"/>
        </a:p>
      </dsp:txBody>
      <dsp:txXfrm>
        <a:off x="29271" y="4791608"/>
        <a:ext cx="10970792" cy="54108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13578-DD8D-4EA5-8BF8-3539FDC0B363}">
      <dsp:nvSpPr>
        <dsp:cNvPr id="0" name=""/>
        <dsp:cNvSpPr/>
      </dsp:nvSpPr>
      <dsp:spPr>
        <a:xfrm>
          <a:off x="0" y="66994"/>
          <a:ext cx="11029334" cy="599625"/>
        </a:xfrm>
        <a:prstGeom prst="round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Introduction</a:t>
          </a:r>
          <a:endParaRPr lang="en-US" sz="2500" b="1" kern="1200" dirty="0"/>
        </a:p>
      </dsp:txBody>
      <dsp:txXfrm>
        <a:off x="29271" y="96265"/>
        <a:ext cx="10970792" cy="541083"/>
      </dsp:txXfrm>
    </dsp:sp>
    <dsp:sp modelId="{BDFB097C-4EB2-4B65-B4FD-179D99E36D16}">
      <dsp:nvSpPr>
        <dsp:cNvPr id="0" name=""/>
        <dsp:cNvSpPr/>
      </dsp:nvSpPr>
      <dsp:spPr>
        <a:xfrm>
          <a:off x="0" y="732587"/>
          <a:ext cx="11029334" cy="599625"/>
        </a:xfrm>
        <a:prstGeom prst="round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Most important controls to have in place</a:t>
          </a:r>
          <a:endParaRPr lang="en-US" sz="2500" b="1" kern="1200" dirty="0"/>
        </a:p>
      </dsp:txBody>
      <dsp:txXfrm>
        <a:off x="29271" y="761858"/>
        <a:ext cx="10970792" cy="541083"/>
      </dsp:txXfrm>
    </dsp:sp>
    <dsp:sp modelId="{F0E6F2B3-9541-430C-BF6A-0EADDB7AC563}">
      <dsp:nvSpPr>
        <dsp:cNvPr id="0" name=""/>
        <dsp:cNvSpPr/>
      </dsp:nvSpPr>
      <dsp:spPr>
        <a:xfrm>
          <a:off x="0" y="1404212"/>
          <a:ext cx="11029334" cy="599625"/>
        </a:xfrm>
        <a:prstGeom prst="round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Budget preparation</a:t>
          </a:r>
          <a:endParaRPr lang="en-US" sz="2500" b="1" kern="1200" dirty="0"/>
        </a:p>
      </dsp:txBody>
      <dsp:txXfrm>
        <a:off x="29271" y="1433483"/>
        <a:ext cx="10970792" cy="541083"/>
      </dsp:txXfrm>
    </dsp:sp>
    <dsp:sp modelId="{083268FF-86AA-447E-BBFE-C799D0B2DBB6}">
      <dsp:nvSpPr>
        <dsp:cNvPr id="0" name=""/>
        <dsp:cNvSpPr/>
      </dsp:nvSpPr>
      <dsp:spPr>
        <a:xfrm>
          <a:off x="0" y="2075837"/>
          <a:ext cx="11029334" cy="599625"/>
        </a:xfrm>
        <a:prstGeom prst="round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Treasurers report for the board meeting</a:t>
          </a:r>
          <a:endParaRPr lang="en-US" sz="2500" b="1" kern="1200" dirty="0"/>
        </a:p>
      </dsp:txBody>
      <dsp:txXfrm>
        <a:off x="29271" y="2105108"/>
        <a:ext cx="10970792" cy="541083"/>
      </dsp:txXfrm>
    </dsp:sp>
    <dsp:sp modelId="{0912F95B-E6AD-41A9-89BE-8B1B9C330569}">
      <dsp:nvSpPr>
        <dsp:cNvPr id="0" name=""/>
        <dsp:cNvSpPr/>
      </dsp:nvSpPr>
      <dsp:spPr>
        <a:xfrm>
          <a:off x="0" y="2747462"/>
          <a:ext cx="11029334" cy="599625"/>
        </a:xfrm>
        <a:prstGeom prst="round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Annual accounts submission</a:t>
          </a:r>
          <a:endParaRPr lang="en-US" sz="2500" b="1" kern="1200" dirty="0"/>
        </a:p>
      </dsp:txBody>
      <dsp:txXfrm>
        <a:off x="29271" y="2776733"/>
        <a:ext cx="10970792" cy="541083"/>
      </dsp:txXfrm>
    </dsp:sp>
    <dsp:sp modelId="{7307C333-FCD8-4151-A373-0620E8F6FF4A}">
      <dsp:nvSpPr>
        <dsp:cNvPr id="0" name=""/>
        <dsp:cNvSpPr/>
      </dsp:nvSpPr>
      <dsp:spPr>
        <a:xfrm>
          <a:off x="0" y="3419087"/>
          <a:ext cx="11029334" cy="599625"/>
        </a:xfrm>
        <a:prstGeom prst="roundRect">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Fixed Assets Register </a:t>
          </a:r>
          <a:endParaRPr lang="en-US" sz="2500" b="1" kern="1200" dirty="0"/>
        </a:p>
      </dsp:txBody>
      <dsp:txXfrm>
        <a:off x="29271" y="3448358"/>
        <a:ext cx="10970792" cy="541083"/>
      </dsp:txXfrm>
    </dsp:sp>
    <dsp:sp modelId="{3FB3BE16-FA6E-4C43-B181-3ACB1516E822}">
      <dsp:nvSpPr>
        <dsp:cNvPr id="0" name=""/>
        <dsp:cNvSpPr/>
      </dsp:nvSpPr>
      <dsp:spPr>
        <a:xfrm>
          <a:off x="0" y="4090712"/>
          <a:ext cx="11029334"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Other Internal Controls</a:t>
          </a:r>
          <a:endParaRPr lang="en-US" sz="2500" b="1" kern="1200" dirty="0"/>
        </a:p>
      </dsp:txBody>
      <dsp:txXfrm>
        <a:off x="29271" y="4119983"/>
        <a:ext cx="10970792" cy="541083"/>
      </dsp:txXfrm>
    </dsp:sp>
    <dsp:sp modelId="{CBA67955-E18A-4C4B-8314-5E01A02FBE7E}">
      <dsp:nvSpPr>
        <dsp:cNvPr id="0" name=""/>
        <dsp:cNvSpPr/>
      </dsp:nvSpPr>
      <dsp:spPr>
        <a:xfrm>
          <a:off x="0" y="4762337"/>
          <a:ext cx="11029334"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Other functions </a:t>
          </a:r>
          <a:endParaRPr lang="en-US" sz="2500" b="1" kern="1200" dirty="0"/>
        </a:p>
      </dsp:txBody>
      <dsp:txXfrm>
        <a:off x="29271" y="4791608"/>
        <a:ext cx="10970792" cy="54108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13578-DD8D-4EA5-8BF8-3539FDC0B363}">
      <dsp:nvSpPr>
        <dsp:cNvPr id="0" name=""/>
        <dsp:cNvSpPr/>
      </dsp:nvSpPr>
      <dsp:spPr>
        <a:xfrm>
          <a:off x="0" y="66994"/>
          <a:ext cx="11029334" cy="599625"/>
        </a:xfrm>
        <a:prstGeom prst="round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Introduction</a:t>
          </a:r>
          <a:endParaRPr lang="en-US" sz="2500" b="1" kern="1200" dirty="0"/>
        </a:p>
      </dsp:txBody>
      <dsp:txXfrm>
        <a:off x="29271" y="96265"/>
        <a:ext cx="10970792" cy="541083"/>
      </dsp:txXfrm>
    </dsp:sp>
    <dsp:sp modelId="{BDFB097C-4EB2-4B65-B4FD-179D99E36D16}">
      <dsp:nvSpPr>
        <dsp:cNvPr id="0" name=""/>
        <dsp:cNvSpPr/>
      </dsp:nvSpPr>
      <dsp:spPr>
        <a:xfrm>
          <a:off x="0" y="732587"/>
          <a:ext cx="11029334" cy="599625"/>
        </a:xfrm>
        <a:prstGeom prst="round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Most important controls to have in place</a:t>
          </a:r>
          <a:endParaRPr lang="en-US" sz="2500" b="1" kern="1200" dirty="0"/>
        </a:p>
      </dsp:txBody>
      <dsp:txXfrm>
        <a:off x="29271" y="761858"/>
        <a:ext cx="10970792" cy="541083"/>
      </dsp:txXfrm>
    </dsp:sp>
    <dsp:sp modelId="{F0E6F2B3-9541-430C-BF6A-0EADDB7AC563}">
      <dsp:nvSpPr>
        <dsp:cNvPr id="0" name=""/>
        <dsp:cNvSpPr/>
      </dsp:nvSpPr>
      <dsp:spPr>
        <a:xfrm>
          <a:off x="0" y="1404212"/>
          <a:ext cx="11029334" cy="599625"/>
        </a:xfrm>
        <a:prstGeom prst="round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Budget preparation</a:t>
          </a:r>
          <a:endParaRPr lang="en-US" sz="2500" b="1" kern="1200" dirty="0"/>
        </a:p>
      </dsp:txBody>
      <dsp:txXfrm>
        <a:off x="29271" y="1433483"/>
        <a:ext cx="10970792" cy="541083"/>
      </dsp:txXfrm>
    </dsp:sp>
    <dsp:sp modelId="{083268FF-86AA-447E-BBFE-C799D0B2DBB6}">
      <dsp:nvSpPr>
        <dsp:cNvPr id="0" name=""/>
        <dsp:cNvSpPr/>
      </dsp:nvSpPr>
      <dsp:spPr>
        <a:xfrm>
          <a:off x="0" y="2075837"/>
          <a:ext cx="11029334" cy="599625"/>
        </a:xfrm>
        <a:prstGeom prst="round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Treasurers report for the board meeting</a:t>
          </a:r>
          <a:endParaRPr lang="en-US" sz="2500" b="1" kern="1200" dirty="0"/>
        </a:p>
      </dsp:txBody>
      <dsp:txXfrm>
        <a:off x="29271" y="2105108"/>
        <a:ext cx="10970792" cy="541083"/>
      </dsp:txXfrm>
    </dsp:sp>
    <dsp:sp modelId="{0912F95B-E6AD-41A9-89BE-8B1B9C330569}">
      <dsp:nvSpPr>
        <dsp:cNvPr id="0" name=""/>
        <dsp:cNvSpPr/>
      </dsp:nvSpPr>
      <dsp:spPr>
        <a:xfrm>
          <a:off x="0" y="2747462"/>
          <a:ext cx="11029334" cy="599625"/>
        </a:xfrm>
        <a:prstGeom prst="round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Annual accounts submission</a:t>
          </a:r>
          <a:endParaRPr lang="en-US" sz="2500" b="1" kern="1200" dirty="0"/>
        </a:p>
      </dsp:txBody>
      <dsp:txXfrm>
        <a:off x="29271" y="2776733"/>
        <a:ext cx="10970792" cy="541083"/>
      </dsp:txXfrm>
    </dsp:sp>
    <dsp:sp modelId="{7307C333-FCD8-4151-A373-0620E8F6FF4A}">
      <dsp:nvSpPr>
        <dsp:cNvPr id="0" name=""/>
        <dsp:cNvSpPr/>
      </dsp:nvSpPr>
      <dsp:spPr>
        <a:xfrm>
          <a:off x="0" y="3419087"/>
          <a:ext cx="11029334" cy="599625"/>
        </a:xfrm>
        <a:prstGeom prst="round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Fixed Assets Register </a:t>
          </a:r>
          <a:endParaRPr lang="en-US" sz="2500" b="1" kern="1200" dirty="0"/>
        </a:p>
      </dsp:txBody>
      <dsp:txXfrm>
        <a:off x="29271" y="3448358"/>
        <a:ext cx="10970792" cy="541083"/>
      </dsp:txXfrm>
    </dsp:sp>
    <dsp:sp modelId="{3FB3BE16-FA6E-4C43-B181-3ACB1516E822}">
      <dsp:nvSpPr>
        <dsp:cNvPr id="0" name=""/>
        <dsp:cNvSpPr/>
      </dsp:nvSpPr>
      <dsp:spPr>
        <a:xfrm>
          <a:off x="0" y="4090712"/>
          <a:ext cx="11029334" cy="599625"/>
        </a:xfrm>
        <a:prstGeom prst="roundRect">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Other Internal Controls</a:t>
          </a:r>
          <a:endParaRPr lang="en-US" sz="2500" b="1" kern="1200" dirty="0"/>
        </a:p>
      </dsp:txBody>
      <dsp:txXfrm>
        <a:off x="29271" y="4119983"/>
        <a:ext cx="10970792" cy="541083"/>
      </dsp:txXfrm>
    </dsp:sp>
    <dsp:sp modelId="{CBA67955-E18A-4C4B-8314-5E01A02FBE7E}">
      <dsp:nvSpPr>
        <dsp:cNvPr id="0" name=""/>
        <dsp:cNvSpPr/>
      </dsp:nvSpPr>
      <dsp:spPr>
        <a:xfrm>
          <a:off x="0" y="4762337"/>
          <a:ext cx="11029334"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Other functions </a:t>
          </a:r>
          <a:endParaRPr lang="en-US" sz="2500" b="1" kern="1200" dirty="0"/>
        </a:p>
      </dsp:txBody>
      <dsp:txXfrm>
        <a:off x="29271" y="4791608"/>
        <a:ext cx="10970792" cy="54108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13578-DD8D-4EA5-8BF8-3539FDC0B363}">
      <dsp:nvSpPr>
        <dsp:cNvPr id="0" name=""/>
        <dsp:cNvSpPr/>
      </dsp:nvSpPr>
      <dsp:spPr>
        <a:xfrm>
          <a:off x="0" y="66994"/>
          <a:ext cx="11029334" cy="599625"/>
        </a:xfrm>
        <a:prstGeom prst="round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Introduction</a:t>
          </a:r>
          <a:endParaRPr lang="en-US" sz="2500" b="1" kern="1200" dirty="0"/>
        </a:p>
      </dsp:txBody>
      <dsp:txXfrm>
        <a:off x="29271" y="96265"/>
        <a:ext cx="10970792" cy="541083"/>
      </dsp:txXfrm>
    </dsp:sp>
    <dsp:sp modelId="{BDFB097C-4EB2-4B65-B4FD-179D99E36D16}">
      <dsp:nvSpPr>
        <dsp:cNvPr id="0" name=""/>
        <dsp:cNvSpPr/>
      </dsp:nvSpPr>
      <dsp:spPr>
        <a:xfrm>
          <a:off x="0" y="732587"/>
          <a:ext cx="11029334" cy="599625"/>
        </a:xfrm>
        <a:prstGeom prst="round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Most important controls to have in place</a:t>
          </a:r>
          <a:endParaRPr lang="en-US" sz="2500" b="1" kern="1200" dirty="0"/>
        </a:p>
      </dsp:txBody>
      <dsp:txXfrm>
        <a:off x="29271" y="761858"/>
        <a:ext cx="10970792" cy="541083"/>
      </dsp:txXfrm>
    </dsp:sp>
    <dsp:sp modelId="{F0E6F2B3-9541-430C-BF6A-0EADDB7AC563}">
      <dsp:nvSpPr>
        <dsp:cNvPr id="0" name=""/>
        <dsp:cNvSpPr/>
      </dsp:nvSpPr>
      <dsp:spPr>
        <a:xfrm>
          <a:off x="0" y="1404212"/>
          <a:ext cx="11029334" cy="599625"/>
        </a:xfrm>
        <a:prstGeom prst="round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Budget preparation</a:t>
          </a:r>
          <a:endParaRPr lang="en-US" sz="2500" b="1" kern="1200" dirty="0"/>
        </a:p>
      </dsp:txBody>
      <dsp:txXfrm>
        <a:off x="29271" y="1433483"/>
        <a:ext cx="10970792" cy="541083"/>
      </dsp:txXfrm>
    </dsp:sp>
    <dsp:sp modelId="{083268FF-86AA-447E-BBFE-C799D0B2DBB6}">
      <dsp:nvSpPr>
        <dsp:cNvPr id="0" name=""/>
        <dsp:cNvSpPr/>
      </dsp:nvSpPr>
      <dsp:spPr>
        <a:xfrm>
          <a:off x="0" y="2075837"/>
          <a:ext cx="11029334" cy="599625"/>
        </a:xfrm>
        <a:prstGeom prst="round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Treasurers report for the board meeting</a:t>
          </a:r>
          <a:endParaRPr lang="en-US" sz="2500" b="1" kern="1200" dirty="0"/>
        </a:p>
      </dsp:txBody>
      <dsp:txXfrm>
        <a:off x="29271" y="2105108"/>
        <a:ext cx="10970792" cy="541083"/>
      </dsp:txXfrm>
    </dsp:sp>
    <dsp:sp modelId="{0912F95B-E6AD-41A9-89BE-8B1B9C330569}">
      <dsp:nvSpPr>
        <dsp:cNvPr id="0" name=""/>
        <dsp:cNvSpPr/>
      </dsp:nvSpPr>
      <dsp:spPr>
        <a:xfrm>
          <a:off x="0" y="2747462"/>
          <a:ext cx="11029334" cy="599625"/>
        </a:xfrm>
        <a:prstGeom prst="round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Annual accounts submission</a:t>
          </a:r>
          <a:endParaRPr lang="en-US" sz="2500" b="1" kern="1200" dirty="0"/>
        </a:p>
      </dsp:txBody>
      <dsp:txXfrm>
        <a:off x="29271" y="2776733"/>
        <a:ext cx="10970792" cy="541083"/>
      </dsp:txXfrm>
    </dsp:sp>
    <dsp:sp modelId="{7307C333-FCD8-4151-A373-0620E8F6FF4A}">
      <dsp:nvSpPr>
        <dsp:cNvPr id="0" name=""/>
        <dsp:cNvSpPr/>
      </dsp:nvSpPr>
      <dsp:spPr>
        <a:xfrm>
          <a:off x="0" y="3419087"/>
          <a:ext cx="11029334" cy="599625"/>
        </a:xfrm>
        <a:prstGeom prst="round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Fixed Assets Register </a:t>
          </a:r>
          <a:endParaRPr lang="en-US" sz="2500" b="1" kern="1200" dirty="0"/>
        </a:p>
      </dsp:txBody>
      <dsp:txXfrm>
        <a:off x="29271" y="3448358"/>
        <a:ext cx="10970792" cy="541083"/>
      </dsp:txXfrm>
    </dsp:sp>
    <dsp:sp modelId="{3FB3BE16-FA6E-4C43-B181-3ACB1516E822}">
      <dsp:nvSpPr>
        <dsp:cNvPr id="0" name=""/>
        <dsp:cNvSpPr/>
      </dsp:nvSpPr>
      <dsp:spPr>
        <a:xfrm>
          <a:off x="0" y="4067811"/>
          <a:ext cx="11029334" cy="599625"/>
        </a:xfrm>
        <a:prstGeom prst="round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Other Internal Controls</a:t>
          </a:r>
          <a:endParaRPr lang="en-US" sz="2500" b="1" kern="1200" dirty="0"/>
        </a:p>
      </dsp:txBody>
      <dsp:txXfrm>
        <a:off x="29271" y="4097082"/>
        <a:ext cx="10970792" cy="541083"/>
      </dsp:txXfrm>
    </dsp:sp>
    <dsp:sp modelId="{CBA67955-E18A-4C4B-8314-5E01A02FBE7E}">
      <dsp:nvSpPr>
        <dsp:cNvPr id="0" name=""/>
        <dsp:cNvSpPr/>
      </dsp:nvSpPr>
      <dsp:spPr>
        <a:xfrm>
          <a:off x="0" y="4762337"/>
          <a:ext cx="11029334" cy="599625"/>
        </a:xfrm>
        <a:prstGeom prst="roundRect">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Other functions </a:t>
          </a:r>
          <a:endParaRPr lang="en-US" sz="2500" b="1" kern="1200" dirty="0"/>
        </a:p>
      </dsp:txBody>
      <dsp:txXfrm>
        <a:off x="29271" y="4791608"/>
        <a:ext cx="10970792" cy="5410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4EAAD-4ABA-48BD-B116-6B867B68EC8E}">
      <dsp:nvSpPr>
        <dsp:cNvPr id="0" name=""/>
        <dsp:cNvSpPr/>
      </dsp:nvSpPr>
      <dsp:spPr>
        <a:xfrm>
          <a:off x="0" y="1407"/>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5BF221-0C6F-4B8F-96E5-99AD2FA247E2}">
      <dsp:nvSpPr>
        <dsp:cNvPr id="0" name=""/>
        <dsp:cNvSpPr/>
      </dsp:nvSpPr>
      <dsp:spPr>
        <a:xfrm>
          <a:off x="181438" y="136361"/>
          <a:ext cx="329887" cy="3298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0B7572-8953-443A-A246-52E25B66BB6F}">
      <dsp:nvSpPr>
        <dsp:cNvPr id="0" name=""/>
        <dsp:cNvSpPr/>
      </dsp:nvSpPr>
      <dsp:spPr>
        <a:xfrm>
          <a:off x="692764" y="1407"/>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IE" sz="1900" b="1" kern="1200" dirty="0"/>
            <a:t>Charities Act 2009</a:t>
          </a:r>
          <a:endParaRPr lang="en-US" sz="1900" b="1" kern="1200" dirty="0"/>
        </a:p>
      </dsp:txBody>
      <dsp:txXfrm>
        <a:off x="692764" y="1407"/>
        <a:ext cx="9822835" cy="599796"/>
      </dsp:txXfrm>
    </dsp:sp>
    <dsp:sp modelId="{28C60498-FCE0-4788-B01D-47F376FCFBE2}">
      <dsp:nvSpPr>
        <dsp:cNvPr id="0" name=""/>
        <dsp:cNvSpPr/>
      </dsp:nvSpPr>
      <dsp:spPr>
        <a:xfrm>
          <a:off x="0" y="751152"/>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9F6BFC-CB6D-45AC-B0D6-CAB78CF39F3A}">
      <dsp:nvSpPr>
        <dsp:cNvPr id="0" name=""/>
        <dsp:cNvSpPr/>
      </dsp:nvSpPr>
      <dsp:spPr>
        <a:xfrm>
          <a:off x="181438" y="886107"/>
          <a:ext cx="329887" cy="3298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46BB08-47F8-49DF-92E1-246AA3DCACCD}">
      <dsp:nvSpPr>
        <dsp:cNvPr id="0" name=""/>
        <dsp:cNvSpPr/>
      </dsp:nvSpPr>
      <dsp:spPr>
        <a:xfrm>
          <a:off x="692764" y="751152"/>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IE" sz="1900" b="1" kern="1200" dirty="0"/>
            <a:t>All schools are registered charities</a:t>
          </a:r>
          <a:endParaRPr lang="en-US" sz="1900" b="1" kern="1200" dirty="0"/>
        </a:p>
      </dsp:txBody>
      <dsp:txXfrm>
        <a:off x="692764" y="751152"/>
        <a:ext cx="9822835" cy="599796"/>
      </dsp:txXfrm>
    </dsp:sp>
    <dsp:sp modelId="{C2DBFBC1-3F39-4937-856B-823CD0F73B97}">
      <dsp:nvSpPr>
        <dsp:cNvPr id="0" name=""/>
        <dsp:cNvSpPr/>
      </dsp:nvSpPr>
      <dsp:spPr>
        <a:xfrm>
          <a:off x="0" y="1500898"/>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5C0928-3B07-4219-AABF-789430FC4EF7}">
      <dsp:nvSpPr>
        <dsp:cNvPr id="0" name=""/>
        <dsp:cNvSpPr/>
      </dsp:nvSpPr>
      <dsp:spPr>
        <a:xfrm>
          <a:off x="181438" y="1635852"/>
          <a:ext cx="329887" cy="3298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7FE1A4-C294-4DDE-AE38-882CF3687E2A}">
      <dsp:nvSpPr>
        <dsp:cNvPr id="0" name=""/>
        <dsp:cNvSpPr/>
      </dsp:nvSpPr>
      <dsp:spPr>
        <a:xfrm>
          <a:off x="692764" y="1500898"/>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IE" sz="1900" b="1" kern="1200" dirty="0"/>
            <a:t>Registered Charity Number</a:t>
          </a:r>
          <a:endParaRPr lang="en-US" sz="1900" b="1" kern="1200" dirty="0"/>
        </a:p>
      </dsp:txBody>
      <dsp:txXfrm>
        <a:off x="692764" y="1500898"/>
        <a:ext cx="9822835" cy="599796"/>
      </dsp:txXfrm>
    </dsp:sp>
    <dsp:sp modelId="{FADEF430-B27F-4314-9CB6-78BD75890CE4}">
      <dsp:nvSpPr>
        <dsp:cNvPr id="0" name=""/>
        <dsp:cNvSpPr/>
      </dsp:nvSpPr>
      <dsp:spPr>
        <a:xfrm>
          <a:off x="0" y="2250643"/>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D2DB78-E368-49D0-AE01-61C288B659BD}">
      <dsp:nvSpPr>
        <dsp:cNvPr id="0" name=""/>
        <dsp:cNvSpPr/>
      </dsp:nvSpPr>
      <dsp:spPr>
        <a:xfrm>
          <a:off x="181438" y="2385597"/>
          <a:ext cx="329887" cy="3298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961886-2607-4E18-B798-AC73CB38DAEB}">
      <dsp:nvSpPr>
        <dsp:cNvPr id="0" name=""/>
        <dsp:cNvSpPr/>
      </dsp:nvSpPr>
      <dsp:spPr>
        <a:xfrm>
          <a:off x="692764" y="2250643"/>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IE" sz="1900" b="1" kern="1200" dirty="0"/>
            <a:t>Fundraising</a:t>
          </a:r>
          <a:endParaRPr lang="en-US" sz="1900" b="1" kern="1200" dirty="0"/>
        </a:p>
      </dsp:txBody>
      <dsp:txXfrm>
        <a:off x="692764" y="2250643"/>
        <a:ext cx="9822835" cy="599796"/>
      </dsp:txXfrm>
    </dsp:sp>
    <dsp:sp modelId="{1D137DCE-EF2B-4D2D-9C8C-7901CA1F0194}">
      <dsp:nvSpPr>
        <dsp:cNvPr id="0" name=""/>
        <dsp:cNvSpPr/>
      </dsp:nvSpPr>
      <dsp:spPr>
        <a:xfrm>
          <a:off x="0" y="3000388"/>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F56A8F-4F38-48EE-950E-F8CFDF44956C}">
      <dsp:nvSpPr>
        <dsp:cNvPr id="0" name=""/>
        <dsp:cNvSpPr/>
      </dsp:nvSpPr>
      <dsp:spPr>
        <a:xfrm>
          <a:off x="181438" y="3135342"/>
          <a:ext cx="329887" cy="32988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59184F-E036-4E34-A2FE-7B44FD3A7944}">
      <dsp:nvSpPr>
        <dsp:cNvPr id="0" name=""/>
        <dsp:cNvSpPr/>
      </dsp:nvSpPr>
      <dsp:spPr>
        <a:xfrm>
          <a:off x="692764" y="3000388"/>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IE" sz="1900" b="1" kern="1200" dirty="0"/>
            <a:t>Annual Return</a:t>
          </a:r>
          <a:endParaRPr lang="en-US" sz="1900" b="1" kern="1200" dirty="0"/>
        </a:p>
      </dsp:txBody>
      <dsp:txXfrm>
        <a:off x="692764" y="3000388"/>
        <a:ext cx="9822835" cy="599796"/>
      </dsp:txXfrm>
    </dsp:sp>
    <dsp:sp modelId="{3DF9B8C4-A50B-447A-BD63-5CF722E33AD7}">
      <dsp:nvSpPr>
        <dsp:cNvPr id="0" name=""/>
        <dsp:cNvSpPr/>
      </dsp:nvSpPr>
      <dsp:spPr>
        <a:xfrm>
          <a:off x="0" y="3750134"/>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B45D50-2105-4140-82A0-76B4FCF16030}">
      <dsp:nvSpPr>
        <dsp:cNvPr id="0" name=""/>
        <dsp:cNvSpPr/>
      </dsp:nvSpPr>
      <dsp:spPr>
        <a:xfrm>
          <a:off x="181438" y="3885088"/>
          <a:ext cx="329887" cy="32988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1CD69E-84E8-4276-BB5B-AE1C68E1474F}">
      <dsp:nvSpPr>
        <dsp:cNvPr id="0" name=""/>
        <dsp:cNvSpPr/>
      </dsp:nvSpPr>
      <dsp:spPr>
        <a:xfrm>
          <a:off x="692764" y="3750134"/>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IE" sz="1900" b="1" kern="1200"/>
            <a:t>Updating Board of Management Members details</a:t>
          </a:r>
          <a:endParaRPr lang="en-US" sz="1900" kern="1200"/>
        </a:p>
      </dsp:txBody>
      <dsp:txXfrm>
        <a:off x="692764" y="3750134"/>
        <a:ext cx="9822835" cy="5997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3E972-4353-4CAB-A43B-3274263E8280}">
      <dsp:nvSpPr>
        <dsp:cNvPr id="0" name=""/>
        <dsp:cNvSpPr/>
      </dsp:nvSpPr>
      <dsp:spPr>
        <a:xfrm>
          <a:off x="151669" y="226"/>
          <a:ext cx="3853222" cy="2311933"/>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E" sz="1900" kern="1200" dirty="0"/>
            <a:t>It is critical that schools carry out all fundraising in an open, transparent, honest, respectful and accountable manner.</a:t>
          </a:r>
          <a:endParaRPr lang="en-US" sz="1900" kern="1200" dirty="0"/>
        </a:p>
      </dsp:txBody>
      <dsp:txXfrm>
        <a:off x="151669" y="226"/>
        <a:ext cx="3853222" cy="2311933"/>
      </dsp:txXfrm>
    </dsp:sp>
    <dsp:sp modelId="{5255882C-1008-4302-8F95-0E5CE040E727}">
      <dsp:nvSpPr>
        <dsp:cNvPr id="0" name=""/>
        <dsp:cNvSpPr/>
      </dsp:nvSpPr>
      <dsp:spPr>
        <a:xfrm>
          <a:off x="4390213" y="226"/>
          <a:ext cx="3853222" cy="2311933"/>
        </a:xfrm>
        <a:prstGeom prst="rect">
          <a:avLst/>
        </a:prstGeom>
        <a:gradFill rotWithShape="0">
          <a:gsLst>
            <a:gs pos="0">
              <a:schemeClr val="accent1">
                <a:shade val="80000"/>
                <a:hueOff val="116428"/>
                <a:satOff val="-2085"/>
                <a:lumOff val="8862"/>
                <a:alphaOff val="0"/>
                <a:satMod val="103000"/>
                <a:lumMod val="102000"/>
                <a:tint val="94000"/>
              </a:schemeClr>
            </a:gs>
            <a:gs pos="50000">
              <a:schemeClr val="accent1">
                <a:shade val="80000"/>
                <a:hueOff val="116428"/>
                <a:satOff val="-2085"/>
                <a:lumOff val="8862"/>
                <a:alphaOff val="0"/>
                <a:satMod val="110000"/>
                <a:lumMod val="100000"/>
                <a:shade val="100000"/>
              </a:schemeClr>
            </a:gs>
            <a:gs pos="100000">
              <a:schemeClr val="accent1">
                <a:shade val="80000"/>
                <a:hueOff val="116428"/>
                <a:satOff val="-2085"/>
                <a:lumOff val="886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IE" sz="1600" b="1" kern="1200" dirty="0"/>
            <a:t>Funds given to charities can include money but can also include property and assets of any sort. The funds provided to charities will usually fall into one of the following three categories:</a:t>
          </a:r>
          <a:endParaRPr lang="en-US" sz="1600" b="1" kern="1200" dirty="0"/>
        </a:p>
        <a:p>
          <a:pPr marL="171450" lvl="1" indent="-171450" algn="l" defTabSz="711200">
            <a:lnSpc>
              <a:spcPct val="90000"/>
            </a:lnSpc>
            <a:spcBef>
              <a:spcPct val="0"/>
            </a:spcBef>
            <a:spcAft>
              <a:spcPct val="15000"/>
            </a:spcAft>
            <a:buChar char="•"/>
          </a:pPr>
          <a:r>
            <a:rPr lang="en-IE" sz="1600" b="1" kern="1200" dirty="0"/>
            <a:t>Restricted funds</a:t>
          </a:r>
          <a:endParaRPr lang="en-US" sz="1600" b="1" kern="1200" dirty="0"/>
        </a:p>
        <a:p>
          <a:pPr marL="171450" lvl="1" indent="-171450" algn="l" defTabSz="711200">
            <a:lnSpc>
              <a:spcPct val="90000"/>
            </a:lnSpc>
            <a:spcBef>
              <a:spcPct val="0"/>
            </a:spcBef>
            <a:spcAft>
              <a:spcPct val="15000"/>
            </a:spcAft>
            <a:buChar char="•"/>
          </a:pPr>
          <a:r>
            <a:rPr lang="en-IE" sz="1600" b="1" kern="1200" dirty="0"/>
            <a:t>Unrestricted funds</a:t>
          </a:r>
          <a:endParaRPr lang="en-US" sz="1600" b="1" kern="1200" dirty="0"/>
        </a:p>
        <a:p>
          <a:pPr marL="171450" lvl="1" indent="-171450" algn="l" defTabSz="711200">
            <a:lnSpc>
              <a:spcPct val="90000"/>
            </a:lnSpc>
            <a:spcBef>
              <a:spcPct val="0"/>
            </a:spcBef>
            <a:spcAft>
              <a:spcPct val="15000"/>
            </a:spcAft>
            <a:buChar char="•"/>
          </a:pPr>
          <a:r>
            <a:rPr lang="en-IE" sz="1600" b="1" kern="1200" dirty="0"/>
            <a:t>Designated funds.</a:t>
          </a:r>
          <a:endParaRPr lang="en-US" sz="1600" b="1" kern="1200" dirty="0"/>
        </a:p>
      </dsp:txBody>
      <dsp:txXfrm>
        <a:off x="4390213" y="226"/>
        <a:ext cx="3853222" cy="2311933"/>
      </dsp:txXfrm>
    </dsp:sp>
    <dsp:sp modelId="{5FDD8D35-11FE-4BE3-B47D-FCEE6CFB1690}">
      <dsp:nvSpPr>
        <dsp:cNvPr id="0" name=""/>
        <dsp:cNvSpPr/>
      </dsp:nvSpPr>
      <dsp:spPr>
        <a:xfrm>
          <a:off x="151669" y="2697481"/>
          <a:ext cx="3853222" cy="2311933"/>
        </a:xfrm>
        <a:prstGeom prst="rect">
          <a:avLst/>
        </a:prstGeom>
        <a:gradFill rotWithShape="0">
          <a:gsLst>
            <a:gs pos="0">
              <a:schemeClr val="accent1">
                <a:shade val="80000"/>
                <a:hueOff val="232855"/>
                <a:satOff val="-4171"/>
                <a:lumOff val="17723"/>
                <a:alphaOff val="0"/>
                <a:satMod val="103000"/>
                <a:lumMod val="102000"/>
                <a:tint val="94000"/>
              </a:schemeClr>
            </a:gs>
            <a:gs pos="50000">
              <a:schemeClr val="accent1">
                <a:shade val="80000"/>
                <a:hueOff val="232855"/>
                <a:satOff val="-4171"/>
                <a:lumOff val="17723"/>
                <a:alphaOff val="0"/>
                <a:satMod val="110000"/>
                <a:lumMod val="100000"/>
                <a:shade val="100000"/>
              </a:schemeClr>
            </a:gs>
            <a:gs pos="100000">
              <a:schemeClr val="accent1">
                <a:shade val="80000"/>
                <a:hueOff val="232855"/>
                <a:satOff val="-4171"/>
                <a:lumOff val="1772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E" sz="1900" kern="1200" dirty="0"/>
            <a:t>The board must adequately identify, distinguish and report upon unrestricted, restricted &amp; designated income to enable adequate reporting upon both income and reserves. The external school accountant will code these items at year end but will need to be made aware of them.</a:t>
          </a:r>
          <a:endParaRPr lang="en-US" sz="1900" kern="1200" dirty="0"/>
        </a:p>
      </dsp:txBody>
      <dsp:txXfrm>
        <a:off x="151669" y="2697481"/>
        <a:ext cx="3853222" cy="2311933"/>
      </dsp:txXfrm>
    </dsp:sp>
    <dsp:sp modelId="{DAB24E17-F718-46C9-B721-AEE075E09501}">
      <dsp:nvSpPr>
        <dsp:cNvPr id="0" name=""/>
        <dsp:cNvSpPr/>
      </dsp:nvSpPr>
      <dsp:spPr>
        <a:xfrm>
          <a:off x="4390213" y="2697481"/>
          <a:ext cx="3853222" cy="2311933"/>
        </a:xfrm>
        <a:prstGeom prst="rect">
          <a:avLst/>
        </a:prstGeom>
        <a:gradFill rotWithShape="0">
          <a:gsLst>
            <a:gs pos="0">
              <a:schemeClr val="accent1">
                <a:shade val="80000"/>
                <a:hueOff val="349283"/>
                <a:satOff val="-6256"/>
                <a:lumOff val="26585"/>
                <a:alphaOff val="0"/>
                <a:satMod val="103000"/>
                <a:lumMod val="102000"/>
                <a:tint val="94000"/>
              </a:schemeClr>
            </a:gs>
            <a:gs pos="50000">
              <a:schemeClr val="accent1">
                <a:shade val="80000"/>
                <a:hueOff val="349283"/>
                <a:satOff val="-6256"/>
                <a:lumOff val="26585"/>
                <a:alphaOff val="0"/>
                <a:satMod val="110000"/>
                <a:lumMod val="100000"/>
                <a:shade val="100000"/>
              </a:schemeClr>
            </a:gs>
            <a:gs pos="100000">
              <a:schemeClr val="accent1">
                <a:shade val="80000"/>
                <a:hueOff val="349283"/>
                <a:satOff val="-6256"/>
                <a:lumOff val="2658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E" sz="1900" kern="1200" dirty="0"/>
            <a:t>The CRA has issued a detailed guideline for charities - </a:t>
          </a:r>
          <a:r>
            <a:rPr lang="en-IE" sz="1900" i="1" u="sng" kern="1200" dirty="0">
              <a:hlinkClick xmlns:r="http://schemas.openxmlformats.org/officeDocument/2006/relationships" r:id="rId1"/>
            </a:rPr>
            <a:t>Guidelines for Charitable Organisations on</a:t>
          </a:r>
          <a:r>
            <a:rPr lang="en-IE" sz="1900" i="1" kern="1200" dirty="0"/>
            <a:t> </a:t>
          </a:r>
          <a:r>
            <a:rPr lang="en-IE" sz="1900" i="1" u="sng" kern="1200" dirty="0">
              <a:hlinkClick xmlns:r="http://schemas.openxmlformats.org/officeDocument/2006/relationships" r:id="rId1"/>
            </a:rPr>
            <a:t>Fundraising from the Public</a:t>
          </a:r>
          <a:r>
            <a:rPr lang="en-IE" sz="1900" u="sng" kern="1200" dirty="0">
              <a:hlinkClick xmlns:r="http://schemas.openxmlformats.org/officeDocument/2006/relationships" r:id="rId1"/>
            </a:rPr>
            <a:t>.</a:t>
          </a:r>
          <a:endParaRPr lang="en-US" sz="1900" kern="1200" dirty="0"/>
        </a:p>
      </dsp:txBody>
      <dsp:txXfrm>
        <a:off x="4390213" y="2697481"/>
        <a:ext cx="3853222" cy="23119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13578-DD8D-4EA5-8BF8-3539FDC0B363}">
      <dsp:nvSpPr>
        <dsp:cNvPr id="0" name=""/>
        <dsp:cNvSpPr/>
      </dsp:nvSpPr>
      <dsp:spPr>
        <a:xfrm>
          <a:off x="0" y="66994"/>
          <a:ext cx="11029334" cy="599625"/>
        </a:xfrm>
        <a:prstGeom prst="round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Introduction</a:t>
          </a:r>
          <a:endParaRPr lang="en-US" sz="2500" b="1" kern="1200" dirty="0"/>
        </a:p>
      </dsp:txBody>
      <dsp:txXfrm>
        <a:off x="29271" y="96265"/>
        <a:ext cx="10970792" cy="541083"/>
      </dsp:txXfrm>
    </dsp:sp>
    <dsp:sp modelId="{BDFB097C-4EB2-4B65-B4FD-179D99E36D16}">
      <dsp:nvSpPr>
        <dsp:cNvPr id="0" name=""/>
        <dsp:cNvSpPr/>
      </dsp:nvSpPr>
      <dsp:spPr>
        <a:xfrm>
          <a:off x="0" y="732587"/>
          <a:ext cx="11029334" cy="599625"/>
        </a:xfrm>
        <a:prstGeom prst="roundRect">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Most important controls to have in place</a:t>
          </a:r>
          <a:endParaRPr lang="en-US" sz="2500" b="1" kern="1200" dirty="0"/>
        </a:p>
      </dsp:txBody>
      <dsp:txXfrm>
        <a:off x="29271" y="761858"/>
        <a:ext cx="10970792" cy="541083"/>
      </dsp:txXfrm>
    </dsp:sp>
    <dsp:sp modelId="{F0E6F2B3-9541-430C-BF6A-0EADDB7AC563}">
      <dsp:nvSpPr>
        <dsp:cNvPr id="0" name=""/>
        <dsp:cNvSpPr/>
      </dsp:nvSpPr>
      <dsp:spPr>
        <a:xfrm>
          <a:off x="0" y="1404212"/>
          <a:ext cx="11029334"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Budget preparation</a:t>
          </a:r>
          <a:endParaRPr lang="en-US" sz="2500" b="1" kern="1200" dirty="0"/>
        </a:p>
      </dsp:txBody>
      <dsp:txXfrm>
        <a:off x="29271" y="1433483"/>
        <a:ext cx="10970792" cy="541083"/>
      </dsp:txXfrm>
    </dsp:sp>
    <dsp:sp modelId="{083268FF-86AA-447E-BBFE-C799D0B2DBB6}">
      <dsp:nvSpPr>
        <dsp:cNvPr id="0" name=""/>
        <dsp:cNvSpPr/>
      </dsp:nvSpPr>
      <dsp:spPr>
        <a:xfrm>
          <a:off x="0" y="2075837"/>
          <a:ext cx="11029334"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Treasurers report for the board meeting</a:t>
          </a:r>
          <a:endParaRPr lang="en-US" sz="2500" b="1" kern="1200" dirty="0"/>
        </a:p>
      </dsp:txBody>
      <dsp:txXfrm>
        <a:off x="29271" y="2105108"/>
        <a:ext cx="10970792" cy="541083"/>
      </dsp:txXfrm>
    </dsp:sp>
    <dsp:sp modelId="{0912F95B-E6AD-41A9-89BE-8B1B9C330569}">
      <dsp:nvSpPr>
        <dsp:cNvPr id="0" name=""/>
        <dsp:cNvSpPr/>
      </dsp:nvSpPr>
      <dsp:spPr>
        <a:xfrm>
          <a:off x="0" y="2747462"/>
          <a:ext cx="11029334"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Annual accounts submission</a:t>
          </a:r>
          <a:endParaRPr lang="en-US" sz="2500" b="1" kern="1200" dirty="0"/>
        </a:p>
      </dsp:txBody>
      <dsp:txXfrm>
        <a:off x="29271" y="2776733"/>
        <a:ext cx="10970792" cy="541083"/>
      </dsp:txXfrm>
    </dsp:sp>
    <dsp:sp modelId="{7307C333-FCD8-4151-A373-0620E8F6FF4A}">
      <dsp:nvSpPr>
        <dsp:cNvPr id="0" name=""/>
        <dsp:cNvSpPr/>
      </dsp:nvSpPr>
      <dsp:spPr>
        <a:xfrm>
          <a:off x="0" y="3419087"/>
          <a:ext cx="11029334"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Fixed Assets Register </a:t>
          </a:r>
          <a:endParaRPr lang="en-US" sz="2500" b="1" kern="1200" dirty="0"/>
        </a:p>
      </dsp:txBody>
      <dsp:txXfrm>
        <a:off x="29271" y="3448358"/>
        <a:ext cx="10970792" cy="541083"/>
      </dsp:txXfrm>
    </dsp:sp>
    <dsp:sp modelId="{3FB3BE16-FA6E-4C43-B181-3ACB1516E822}">
      <dsp:nvSpPr>
        <dsp:cNvPr id="0" name=""/>
        <dsp:cNvSpPr/>
      </dsp:nvSpPr>
      <dsp:spPr>
        <a:xfrm>
          <a:off x="0" y="4090712"/>
          <a:ext cx="11029334"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Other Internal Controls</a:t>
          </a:r>
          <a:endParaRPr lang="en-US" sz="2500" b="1" kern="1200" dirty="0"/>
        </a:p>
      </dsp:txBody>
      <dsp:txXfrm>
        <a:off x="29271" y="4119983"/>
        <a:ext cx="10970792" cy="541083"/>
      </dsp:txXfrm>
    </dsp:sp>
    <dsp:sp modelId="{CBA67955-E18A-4C4B-8314-5E01A02FBE7E}">
      <dsp:nvSpPr>
        <dsp:cNvPr id="0" name=""/>
        <dsp:cNvSpPr/>
      </dsp:nvSpPr>
      <dsp:spPr>
        <a:xfrm>
          <a:off x="0" y="4762337"/>
          <a:ext cx="11029334"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Other functions </a:t>
          </a:r>
          <a:endParaRPr lang="en-US" sz="2500" b="1" kern="1200" dirty="0"/>
        </a:p>
      </dsp:txBody>
      <dsp:txXfrm>
        <a:off x="29271" y="4791608"/>
        <a:ext cx="10970792" cy="5410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3D8D90-E3F1-4FDF-88E5-DFA3EF9298E8}">
      <dsp:nvSpPr>
        <dsp:cNvPr id="0" name=""/>
        <dsp:cNvSpPr/>
      </dsp:nvSpPr>
      <dsp:spPr>
        <a:xfrm>
          <a:off x="8044585" y="1129180"/>
          <a:ext cx="2400009" cy="24001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6391F3-3BC6-4F6F-A0F8-BA5A5DDC0E5F}">
      <dsp:nvSpPr>
        <dsp:cNvPr id="0" name=""/>
        <dsp:cNvSpPr/>
      </dsp:nvSpPr>
      <dsp:spPr>
        <a:xfrm>
          <a:off x="8124860" y="1209199"/>
          <a:ext cx="2240489" cy="22400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E" sz="1800" b="1" i="1" kern="1200" dirty="0"/>
            <a:t>“Boards of Management – Relevant Contracts Tax/Value Added Tax”</a:t>
          </a:r>
          <a:endParaRPr lang="en-US" sz="1800" kern="1200" dirty="0"/>
        </a:p>
      </dsp:txBody>
      <dsp:txXfrm>
        <a:off x="8444930" y="1529273"/>
        <a:ext cx="1600349" cy="1599948"/>
      </dsp:txXfrm>
    </dsp:sp>
    <dsp:sp modelId="{F1776209-6B97-4546-9F3A-EBA3C5DBFAC8}">
      <dsp:nvSpPr>
        <dsp:cNvPr id="0" name=""/>
        <dsp:cNvSpPr/>
      </dsp:nvSpPr>
      <dsp:spPr>
        <a:xfrm>
          <a:off x="8215846" y="3576073"/>
          <a:ext cx="2240489" cy="1315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IE" sz="1600" b="1" kern="1200" dirty="0">
              <a:solidFill>
                <a:srgbClr val="FF0000"/>
              </a:solidFill>
            </a:rPr>
            <a:t>File RCT / VAT via ROS and make payments to Revenue</a:t>
          </a:r>
          <a:endParaRPr lang="en-US" sz="1600" b="1" kern="1200" dirty="0">
            <a:solidFill>
              <a:srgbClr val="FF0000"/>
            </a:solidFill>
          </a:endParaRPr>
        </a:p>
        <a:p>
          <a:pPr marL="171450" lvl="1" indent="-171450" algn="l" defTabSz="711200">
            <a:lnSpc>
              <a:spcPct val="90000"/>
            </a:lnSpc>
            <a:spcBef>
              <a:spcPct val="0"/>
            </a:spcBef>
            <a:spcAft>
              <a:spcPct val="15000"/>
            </a:spcAft>
            <a:buChar char="•"/>
          </a:pPr>
          <a:r>
            <a:rPr lang="en-IE" sz="1600" b="1" kern="1200" dirty="0">
              <a:solidFill>
                <a:srgbClr val="FF0000"/>
              </a:solidFill>
            </a:rPr>
            <a:t>Schools are subject to Revenue Audits </a:t>
          </a:r>
          <a:endParaRPr lang="en-US" sz="1600" b="1" kern="1200" dirty="0">
            <a:solidFill>
              <a:srgbClr val="FF0000"/>
            </a:solidFill>
          </a:endParaRPr>
        </a:p>
        <a:p>
          <a:pPr marL="171450" lvl="1" indent="-171450" algn="l" defTabSz="711200">
            <a:lnSpc>
              <a:spcPct val="90000"/>
            </a:lnSpc>
            <a:spcBef>
              <a:spcPct val="0"/>
            </a:spcBef>
            <a:spcAft>
              <a:spcPct val="15000"/>
            </a:spcAft>
            <a:buChar char="•"/>
          </a:pPr>
          <a:r>
            <a:rPr lang="en-IE" sz="1600" b="1" kern="1200" dirty="0">
              <a:solidFill>
                <a:srgbClr val="FF0000"/>
              </a:solidFill>
            </a:rPr>
            <a:t>All employees of the board must be paid through payroll system</a:t>
          </a:r>
          <a:endParaRPr lang="en-US" sz="1600" b="1" kern="1200" dirty="0">
            <a:solidFill>
              <a:srgbClr val="FF0000"/>
            </a:solidFill>
          </a:endParaRPr>
        </a:p>
      </dsp:txBody>
      <dsp:txXfrm>
        <a:off x="8215846" y="3576073"/>
        <a:ext cx="2240489" cy="1315671"/>
      </dsp:txXfrm>
    </dsp:sp>
    <dsp:sp modelId="{EFD72189-6A82-4CF4-B48F-9578DFF739AD}">
      <dsp:nvSpPr>
        <dsp:cNvPr id="0" name=""/>
        <dsp:cNvSpPr/>
      </dsp:nvSpPr>
      <dsp:spPr>
        <a:xfrm rot="2700000">
          <a:off x="5553989" y="1129011"/>
          <a:ext cx="2400049" cy="2400049"/>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B744E0-8899-48C4-9822-47DAE2229AAE}">
      <dsp:nvSpPr>
        <dsp:cNvPr id="0" name=""/>
        <dsp:cNvSpPr/>
      </dsp:nvSpPr>
      <dsp:spPr>
        <a:xfrm>
          <a:off x="5644575" y="1209199"/>
          <a:ext cx="2240489" cy="22400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E" sz="1800" b="1" kern="1200" dirty="0"/>
            <a:t>Revenue Guidance Note</a:t>
          </a:r>
        </a:p>
        <a:p>
          <a:pPr marL="0" lvl="0" indent="0" algn="ctr" defTabSz="800100">
            <a:lnSpc>
              <a:spcPct val="90000"/>
            </a:lnSpc>
            <a:spcBef>
              <a:spcPct val="0"/>
            </a:spcBef>
            <a:spcAft>
              <a:spcPct val="35000"/>
            </a:spcAft>
            <a:buNone/>
          </a:pPr>
          <a:r>
            <a:rPr lang="en-IE" sz="2200" b="1" i="1" kern="1200" dirty="0">
              <a:solidFill>
                <a:srgbClr val="C00000"/>
              </a:solidFill>
              <a:hlinkClick xmlns:r="http://schemas.openxmlformats.org/officeDocument/2006/relationships" r:id="rId1">
                <a:extLst>
                  <a:ext uri="{A12FA001-AC4F-418D-AE19-62706E023703}">
                    <ahyp:hlinkClr xmlns:ahyp="http://schemas.microsoft.com/office/drawing/2018/hyperlinkcolor" val="tx"/>
                  </a:ext>
                </a:extLst>
              </a:hlinkClick>
            </a:rPr>
            <a:t>More Info</a:t>
          </a:r>
          <a:endParaRPr lang="en-IE" sz="2200" b="1" i="1" kern="1200" dirty="0">
            <a:solidFill>
              <a:srgbClr val="C00000"/>
            </a:solidFill>
          </a:endParaRPr>
        </a:p>
      </dsp:txBody>
      <dsp:txXfrm>
        <a:off x="5964645" y="1529273"/>
        <a:ext cx="1600349" cy="1599948"/>
      </dsp:txXfrm>
    </dsp:sp>
    <dsp:sp modelId="{13B6EAA7-7ADF-4868-8001-3C5534476C4E}">
      <dsp:nvSpPr>
        <dsp:cNvPr id="0" name=""/>
        <dsp:cNvSpPr/>
      </dsp:nvSpPr>
      <dsp:spPr>
        <a:xfrm rot="2700000">
          <a:off x="3083996" y="1129011"/>
          <a:ext cx="2400049" cy="2400049"/>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0C427E-7402-467C-8FEC-13C4F510CB4E}">
      <dsp:nvSpPr>
        <dsp:cNvPr id="0" name=""/>
        <dsp:cNvSpPr/>
      </dsp:nvSpPr>
      <dsp:spPr>
        <a:xfrm>
          <a:off x="3164291" y="1209199"/>
          <a:ext cx="2240489" cy="22400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E" sz="1800" b="1" kern="1200" dirty="0"/>
            <a:t>Public Body – are not allowed to claim a VAT input credit </a:t>
          </a:r>
          <a:endParaRPr lang="en-US" sz="1800" b="1" kern="1200" dirty="0"/>
        </a:p>
      </dsp:txBody>
      <dsp:txXfrm>
        <a:off x="3484361" y="1529273"/>
        <a:ext cx="1600349" cy="1599948"/>
      </dsp:txXfrm>
    </dsp:sp>
    <dsp:sp modelId="{09A70276-0C6E-4E93-A5EA-9A8D519FB61A}">
      <dsp:nvSpPr>
        <dsp:cNvPr id="0" name=""/>
        <dsp:cNvSpPr/>
      </dsp:nvSpPr>
      <dsp:spPr>
        <a:xfrm rot="2700000">
          <a:off x="603712" y="1129011"/>
          <a:ext cx="2400049" cy="2400049"/>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B44198-9FC5-4136-BD33-36115F94262F}">
      <dsp:nvSpPr>
        <dsp:cNvPr id="0" name=""/>
        <dsp:cNvSpPr/>
      </dsp:nvSpPr>
      <dsp:spPr>
        <a:xfrm>
          <a:off x="684006" y="1209199"/>
          <a:ext cx="2240489" cy="22400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E" sz="1800" b="1" kern="1200" dirty="0"/>
            <a:t>The board is obliged to register for RCT / VAT</a:t>
          </a:r>
          <a:endParaRPr lang="en-US" sz="1800" b="1" kern="1200" dirty="0"/>
        </a:p>
      </dsp:txBody>
      <dsp:txXfrm>
        <a:off x="1004076" y="1529273"/>
        <a:ext cx="1600349" cy="15999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C77A7-0560-4974-9293-29839AEFCC45}">
      <dsp:nvSpPr>
        <dsp:cNvPr id="0" name=""/>
        <dsp:cNvSpPr/>
      </dsp:nvSpPr>
      <dsp:spPr>
        <a:xfrm>
          <a:off x="305850" y="1975992"/>
          <a:ext cx="940596" cy="94059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0C7BFF-C406-49EA-8594-BADA93E01BE7}">
      <dsp:nvSpPr>
        <dsp:cNvPr id="0" name=""/>
        <dsp:cNvSpPr/>
      </dsp:nvSpPr>
      <dsp:spPr>
        <a:xfrm>
          <a:off x="503375" y="2173517"/>
          <a:ext cx="545546" cy="5455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8A579C-0160-400C-94F0-2D15BA22942D}">
      <dsp:nvSpPr>
        <dsp:cNvPr id="0" name=""/>
        <dsp:cNvSpPr/>
      </dsp:nvSpPr>
      <dsp:spPr>
        <a:xfrm>
          <a:off x="1448003" y="1975992"/>
          <a:ext cx="2217121" cy="940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100000"/>
            </a:lnSpc>
            <a:spcBef>
              <a:spcPct val="0"/>
            </a:spcBef>
            <a:spcAft>
              <a:spcPct val="35000"/>
            </a:spcAft>
            <a:buNone/>
          </a:pPr>
          <a:r>
            <a:rPr lang="en-IE" sz="2800" b="1" kern="1200" dirty="0">
              <a:solidFill>
                <a:schemeClr val="accent1">
                  <a:lumMod val="75000"/>
                </a:schemeClr>
              </a:solidFill>
            </a:rPr>
            <a:t>Ensure there is a system in place to record income and expenditure -Excel based FSSU system or software package </a:t>
          </a:r>
          <a:endParaRPr lang="en-US" sz="2800" b="1" kern="1200" dirty="0">
            <a:solidFill>
              <a:schemeClr val="accent1">
                <a:lumMod val="75000"/>
              </a:schemeClr>
            </a:solidFill>
          </a:endParaRPr>
        </a:p>
      </dsp:txBody>
      <dsp:txXfrm>
        <a:off x="1448003" y="1975992"/>
        <a:ext cx="2217121" cy="940596"/>
      </dsp:txXfrm>
    </dsp:sp>
    <dsp:sp modelId="{8AA46AC8-9F05-4F5D-A1BA-96EFEF723F12}">
      <dsp:nvSpPr>
        <dsp:cNvPr id="0" name=""/>
        <dsp:cNvSpPr/>
      </dsp:nvSpPr>
      <dsp:spPr>
        <a:xfrm>
          <a:off x="4051441" y="1975992"/>
          <a:ext cx="940596" cy="94059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797A30-5128-46C1-AD85-8F0CA36B32D5}">
      <dsp:nvSpPr>
        <dsp:cNvPr id="0" name=""/>
        <dsp:cNvSpPr/>
      </dsp:nvSpPr>
      <dsp:spPr>
        <a:xfrm>
          <a:off x="4158176" y="2218672"/>
          <a:ext cx="545546" cy="5455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369D3C-A342-46AF-B060-9E198B7C4FBD}">
      <dsp:nvSpPr>
        <dsp:cNvPr id="0" name=""/>
        <dsp:cNvSpPr/>
      </dsp:nvSpPr>
      <dsp:spPr>
        <a:xfrm>
          <a:off x="5071331" y="1975992"/>
          <a:ext cx="2461647" cy="940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100000"/>
            </a:lnSpc>
            <a:spcBef>
              <a:spcPct val="0"/>
            </a:spcBef>
            <a:spcAft>
              <a:spcPct val="35000"/>
            </a:spcAft>
            <a:buNone/>
          </a:pPr>
          <a:r>
            <a:rPr lang="en-IE" sz="2800" b="1" kern="1200" dirty="0">
              <a:solidFill>
                <a:schemeClr val="accent1">
                  <a:lumMod val="75000"/>
                </a:schemeClr>
              </a:solidFill>
            </a:rPr>
            <a:t>Bank Reconciliations </a:t>
          </a:r>
          <a:endParaRPr lang="en-US" sz="1900" b="1" kern="1200" dirty="0">
            <a:solidFill>
              <a:schemeClr val="accent1">
                <a:lumMod val="75000"/>
              </a:schemeClr>
            </a:solidFill>
          </a:endParaRPr>
        </a:p>
      </dsp:txBody>
      <dsp:txXfrm>
        <a:off x="5071331" y="1975992"/>
        <a:ext cx="2461647" cy="940596"/>
      </dsp:txXfrm>
    </dsp:sp>
    <dsp:sp modelId="{93305C5A-81E0-4E90-A4AF-B71C09CDD733}">
      <dsp:nvSpPr>
        <dsp:cNvPr id="0" name=""/>
        <dsp:cNvSpPr/>
      </dsp:nvSpPr>
      <dsp:spPr>
        <a:xfrm>
          <a:off x="7919295" y="1975992"/>
          <a:ext cx="940596" cy="94059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8EBF9D-E777-4455-AF56-52321E50F558}">
      <dsp:nvSpPr>
        <dsp:cNvPr id="0" name=""/>
        <dsp:cNvSpPr/>
      </dsp:nvSpPr>
      <dsp:spPr>
        <a:xfrm>
          <a:off x="8116820" y="2173517"/>
          <a:ext cx="545546" cy="5455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0E906F-4CE9-4807-89DE-2A01FC099C4A}">
      <dsp:nvSpPr>
        <dsp:cNvPr id="0" name=""/>
        <dsp:cNvSpPr/>
      </dsp:nvSpPr>
      <dsp:spPr>
        <a:xfrm>
          <a:off x="8891672" y="1975992"/>
          <a:ext cx="2556673" cy="940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100000"/>
            </a:lnSpc>
            <a:spcBef>
              <a:spcPct val="0"/>
            </a:spcBef>
            <a:spcAft>
              <a:spcPct val="35000"/>
            </a:spcAft>
            <a:buNone/>
          </a:pPr>
          <a:r>
            <a:rPr lang="en-IE" sz="2800" b="1" kern="1200" dirty="0">
              <a:solidFill>
                <a:schemeClr val="accent1">
                  <a:lumMod val="75000"/>
                </a:schemeClr>
              </a:solidFill>
            </a:rPr>
            <a:t>Recommended reports – timely, accurate and reviewed</a:t>
          </a:r>
          <a:endParaRPr lang="en-US" sz="2800" b="1" kern="1200" dirty="0">
            <a:solidFill>
              <a:schemeClr val="accent1">
                <a:lumMod val="75000"/>
              </a:schemeClr>
            </a:solidFill>
          </a:endParaRPr>
        </a:p>
      </dsp:txBody>
      <dsp:txXfrm>
        <a:off x="8891672" y="1975992"/>
        <a:ext cx="2556673" cy="9405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1B994-D285-48EA-B80D-7DC856A99540}">
      <dsp:nvSpPr>
        <dsp:cNvPr id="0" name=""/>
        <dsp:cNvSpPr/>
      </dsp:nvSpPr>
      <dsp:spPr>
        <a:xfrm>
          <a:off x="679050" y="307182"/>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84E94F-127D-4D25-9854-B7BD17BE5A0C}">
      <dsp:nvSpPr>
        <dsp:cNvPr id="0" name=""/>
        <dsp:cNvSpPr/>
      </dsp:nvSpPr>
      <dsp:spPr>
        <a:xfrm>
          <a:off x="1081237" y="709369"/>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937B66-D0BF-4236-BF43-54CFA9EC9218}">
      <dsp:nvSpPr>
        <dsp:cNvPr id="0" name=""/>
        <dsp:cNvSpPr/>
      </dsp:nvSpPr>
      <dsp:spPr>
        <a:xfrm>
          <a:off x="75768" y="278218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b="1" kern="1200"/>
            <a:t>Receipts</a:t>
          </a:r>
          <a:endParaRPr lang="en-US" sz="1900" kern="1200"/>
        </a:p>
      </dsp:txBody>
      <dsp:txXfrm>
        <a:off x="75768" y="2782182"/>
        <a:ext cx="3093750" cy="720000"/>
      </dsp:txXfrm>
    </dsp:sp>
    <dsp:sp modelId="{5BEB0AC5-052C-4A11-80B8-B70C8835CA93}">
      <dsp:nvSpPr>
        <dsp:cNvPr id="0" name=""/>
        <dsp:cNvSpPr/>
      </dsp:nvSpPr>
      <dsp:spPr>
        <a:xfrm>
          <a:off x="4314206" y="307182"/>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D8A7FD-B824-4013-A99F-547F1BB65E8C}">
      <dsp:nvSpPr>
        <dsp:cNvPr id="0" name=""/>
        <dsp:cNvSpPr/>
      </dsp:nvSpPr>
      <dsp:spPr>
        <a:xfrm>
          <a:off x="4716393" y="709369"/>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D72414-52AD-4823-8508-DD53B85E5008}">
      <dsp:nvSpPr>
        <dsp:cNvPr id="0" name=""/>
        <dsp:cNvSpPr/>
      </dsp:nvSpPr>
      <dsp:spPr>
        <a:xfrm>
          <a:off x="3710925" y="278218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b="1" kern="1200"/>
            <a:t>Cash collection process – at least 2 people involved</a:t>
          </a:r>
          <a:endParaRPr lang="en-US" sz="1900" kern="1200"/>
        </a:p>
      </dsp:txBody>
      <dsp:txXfrm>
        <a:off x="3710925" y="2782182"/>
        <a:ext cx="3093750" cy="720000"/>
      </dsp:txXfrm>
    </dsp:sp>
    <dsp:sp modelId="{0473889C-7715-4E7F-826C-4E5DDFFE4CE5}">
      <dsp:nvSpPr>
        <dsp:cNvPr id="0" name=""/>
        <dsp:cNvSpPr/>
      </dsp:nvSpPr>
      <dsp:spPr>
        <a:xfrm>
          <a:off x="7949362" y="307182"/>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264F98-3467-4E19-91D3-78CDC05E45E9}">
      <dsp:nvSpPr>
        <dsp:cNvPr id="0" name=""/>
        <dsp:cNvSpPr/>
      </dsp:nvSpPr>
      <dsp:spPr>
        <a:xfrm>
          <a:off x="8351550" y="709369"/>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462119-8389-45ED-9A9A-90D3D54FDCC1}">
      <dsp:nvSpPr>
        <dsp:cNvPr id="0" name=""/>
        <dsp:cNvSpPr/>
      </dsp:nvSpPr>
      <dsp:spPr>
        <a:xfrm>
          <a:off x="7346081" y="278218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b="1" kern="1200"/>
            <a:t>Electronic collection systems</a:t>
          </a:r>
          <a:endParaRPr lang="en-US" sz="1900" kern="1200"/>
        </a:p>
      </dsp:txBody>
      <dsp:txXfrm>
        <a:off x="7346081" y="2782182"/>
        <a:ext cx="3093750" cy="720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13578-DD8D-4EA5-8BF8-3539FDC0B363}">
      <dsp:nvSpPr>
        <dsp:cNvPr id="0" name=""/>
        <dsp:cNvSpPr/>
      </dsp:nvSpPr>
      <dsp:spPr>
        <a:xfrm>
          <a:off x="0" y="66994"/>
          <a:ext cx="11029334" cy="599625"/>
        </a:xfrm>
        <a:prstGeom prst="round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Introduction</a:t>
          </a:r>
          <a:endParaRPr lang="en-US" sz="2500" b="1" kern="1200" dirty="0"/>
        </a:p>
      </dsp:txBody>
      <dsp:txXfrm>
        <a:off x="29271" y="96265"/>
        <a:ext cx="10970792" cy="541083"/>
      </dsp:txXfrm>
    </dsp:sp>
    <dsp:sp modelId="{BDFB097C-4EB2-4B65-B4FD-179D99E36D16}">
      <dsp:nvSpPr>
        <dsp:cNvPr id="0" name=""/>
        <dsp:cNvSpPr/>
      </dsp:nvSpPr>
      <dsp:spPr>
        <a:xfrm>
          <a:off x="0" y="732587"/>
          <a:ext cx="11029334" cy="599625"/>
        </a:xfrm>
        <a:prstGeom prst="round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Most important controls to have in place</a:t>
          </a:r>
          <a:endParaRPr lang="en-US" sz="2500" b="1" kern="1200" dirty="0"/>
        </a:p>
      </dsp:txBody>
      <dsp:txXfrm>
        <a:off x="29271" y="761858"/>
        <a:ext cx="10970792" cy="541083"/>
      </dsp:txXfrm>
    </dsp:sp>
    <dsp:sp modelId="{F0E6F2B3-9541-430C-BF6A-0EADDB7AC563}">
      <dsp:nvSpPr>
        <dsp:cNvPr id="0" name=""/>
        <dsp:cNvSpPr/>
      </dsp:nvSpPr>
      <dsp:spPr>
        <a:xfrm>
          <a:off x="0" y="1404212"/>
          <a:ext cx="11029334" cy="599625"/>
        </a:xfrm>
        <a:prstGeom prst="roundRect">
          <a:avLst/>
        </a:prstGeom>
        <a:solidFill>
          <a:schemeClr val="accent6"/>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Budget preparation</a:t>
          </a:r>
          <a:endParaRPr lang="en-US" sz="2500" b="1" kern="1200" dirty="0"/>
        </a:p>
      </dsp:txBody>
      <dsp:txXfrm>
        <a:off x="29271" y="1433483"/>
        <a:ext cx="10970792" cy="541083"/>
      </dsp:txXfrm>
    </dsp:sp>
    <dsp:sp modelId="{083268FF-86AA-447E-BBFE-C799D0B2DBB6}">
      <dsp:nvSpPr>
        <dsp:cNvPr id="0" name=""/>
        <dsp:cNvSpPr/>
      </dsp:nvSpPr>
      <dsp:spPr>
        <a:xfrm>
          <a:off x="0" y="2075837"/>
          <a:ext cx="11029334"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Treasurers report for the board meeting</a:t>
          </a:r>
          <a:endParaRPr lang="en-US" sz="2500" b="1" kern="1200" dirty="0"/>
        </a:p>
      </dsp:txBody>
      <dsp:txXfrm>
        <a:off x="29271" y="2105108"/>
        <a:ext cx="10970792" cy="541083"/>
      </dsp:txXfrm>
    </dsp:sp>
    <dsp:sp modelId="{0912F95B-E6AD-41A9-89BE-8B1B9C330569}">
      <dsp:nvSpPr>
        <dsp:cNvPr id="0" name=""/>
        <dsp:cNvSpPr/>
      </dsp:nvSpPr>
      <dsp:spPr>
        <a:xfrm>
          <a:off x="0" y="2747462"/>
          <a:ext cx="11029334"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Annual accounts submission</a:t>
          </a:r>
          <a:endParaRPr lang="en-US" sz="2500" b="1" kern="1200" dirty="0"/>
        </a:p>
      </dsp:txBody>
      <dsp:txXfrm>
        <a:off x="29271" y="2776733"/>
        <a:ext cx="10970792" cy="541083"/>
      </dsp:txXfrm>
    </dsp:sp>
    <dsp:sp modelId="{7307C333-FCD8-4151-A373-0620E8F6FF4A}">
      <dsp:nvSpPr>
        <dsp:cNvPr id="0" name=""/>
        <dsp:cNvSpPr/>
      </dsp:nvSpPr>
      <dsp:spPr>
        <a:xfrm>
          <a:off x="0" y="3419087"/>
          <a:ext cx="11029334"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Fixed Assets Register </a:t>
          </a:r>
          <a:endParaRPr lang="en-US" sz="2500" b="1" kern="1200" dirty="0"/>
        </a:p>
      </dsp:txBody>
      <dsp:txXfrm>
        <a:off x="29271" y="3448358"/>
        <a:ext cx="10970792" cy="541083"/>
      </dsp:txXfrm>
    </dsp:sp>
    <dsp:sp modelId="{3FB3BE16-FA6E-4C43-B181-3ACB1516E822}">
      <dsp:nvSpPr>
        <dsp:cNvPr id="0" name=""/>
        <dsp:cNvSpPr/>
      </dsp:nvSpPr>
      <dsp:spPr>
        <a:xfrm>
          <a:off x="0" y="4090712"/>
          <a:ext cx="11029334"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Other Internal Controls</a:t>
          </a:r>
          <a:endParaRPr lang="en-US" sz="2500" b="1" kern="1200" dirty="0"/>
        </a:p>
      </dsp:txBody>
      <dsp:txXfrm>
        <a:off x="29271" y="4119983"/>
        <a:ext cx="10970792" cy="541083"/>
      </dsp:txXfrm>
    </dsp:sp>
    <dsp:sp modelId="{CBA67955-E18A-4C4B-8314-5E01A02FBE7E}">
      <dsp:nvSpPr>
        <dsp:cNvPr id="0" name=""/>
        <dsp:cNvSpPr/>
      </dsp:nvSpPr>
      <dsp:spPr>
        <a:xfrm>
          <a:off x="0" y="4762337"/>
          <a:ext cx="11029334"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Other functions </a:t>
          </a:r>
          <a:endParaRPr lang="en-US" sz="2500" b="1" kern="1200" dirty="0"/>
        </a:p>
      </dsp:txBody>
      <dsp:txXfrm>
        <a:off x="29271" y="4791608"/>
        <a:ext cx="10970792" cy="54108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7.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node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DDB08C9C-9CB8-4FF4-9C11-A48C212AED8A}" type="datetimeFigureOut">
              <a:rPr lang="en-IE" smtClean="0"/>
              <a:t>09/06/2022</a:t>
            </a:fld>
            <a:endParaRPr lang="en-IE" dirty="0"/>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B3E63C7A-B40B-4A80-8077-3319D0CE4FB9}" type="slidenum">
              <a:rPr lang="en-IE" smtClean="0"/>
              <a:t>‹#›</a:t>
            </a:fld>
            <a:endParaRPr lang="en-IE" dirty="0"/>
          </a:p>
        </p:txBody>
      </p:sp>
    </p:spTree>
    <p:extLst>
      <p:ext uri="{BB962C8B-B14F-4D97-AF65-F5344CB8AC3E}">
        <p14:creationId xmlns:p14="http://schemas.microsoft.com/office/powerpoint/2010/main" val="959669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haritiesregulator.ie/media/1265/guidance-for-fundraising-english.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fssu.ie/primary/external-accountants-auditors/school-accounts/chart-of-accounts/"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8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3E63C7A-B40B-4A80-8077-3319D0CE4FB9}" type="slidenum">
              <a:rPr lang="en-IE" smtClean="0"/>
              <a:t>1</a:t>
            </a:fld>
            <a:endParaRPr lang="en-IE" dirty="0"/>
          </a:p>
        </p:txBody>
      </p:sp>
    </p:spTree>
    <p:extLst>
      <p:ext uri="{BB962C8B-B14F-4D97-AF65-F5344CB8AC3E}">
        <p14:creationId xmlns:p14="http://schemas.microsoft.com/office/powerpoint/2010/main" val="2098623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IE" dirty="0"/>
              <a:t> </a:t>
            </a:r>
          </a:p>
          <a:p>
            <a:r>
              <a:rPr lang="en-IE" b="1" dirty="0"/>
              <a:t>Under the Charities Act of 2009, all schools are charities and the board of management are the trustees of the charity. Resulting from this, all boards must register the school with the CRA and obtain a registered charity number (RCN). Most schools have done this as it is essential to have this number in order to be able to complete submission of annual accounts to the FSSU every year. Obtaining an RCN only needs to be done once, the RCN issued remains the RCN of the school for the period of its existence. Every year in August, Schools must log into their CRA account annually and confirm that the data is correct. The data you will be confirming is the data submitted to us by your external accountant. Where a board member changes or when a new board is put in place every 4 years, the school must update the board details on the CRA account.</a:t>
            </a:r>
          </a:p>
        </p:txBody>
      </p:sp>
      <p:sp>
        <p:nvSpPr>
          <p:cNvPr id="4" name="Slide Number Placeholder 3"/>
          <p:cNvSpPr>
            <a:spLocks noGrp="1"/>
          </p:cNvSpPr>
          <p:nvPr>
            <p:ph type="sldNum" sz="quarter" idx="5"/>
          </p:nvPr>
        </p:nvSpPr>
        <p:spPr/>
        <p:txBody>
          <a:bodyPr/>
          <a:lstStyle/>
          <a:p>
            <a:fld id="{B3E63C7A-B40B-4A80-8077-3319D0CE4FB9}" type="slidenum">
              <a:rPr lang="en-IE" smtClean="0"/>
              <a:t>10</a:t>
            </a:fld>
            <a:endParaRPr lang="en-IE" dirty="0"/>
          </a:p>
        </p:txBody>
      </p:sp>
    </p:spTree>
    <p:extLst>
      <p:ext uri="{BB962C8B-B14F-4D97-AF65-F5344CB8AC3E}">
        <p14:creationId xmlns:p14="http://schemas.microsoft.com/office/powerpoint/2010/main" val="1319845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IE" sz="2800" b="1" dirty="0"/>
              <a:t>Just looking at fundraising in a bit more detail. The Charities Regulator sets down provisions for fundraising by charities. As registered charities, it is critical that schools carry out all fundraising in an open, transparent, honest, respectful and accountable manner. </a:t>
            </a:r>
          </a:p>
          <a:p>
            <a:pPr lvl="0"/>
            <a:r>
              <a:rPr lang="en-IE" sz="1600" b="1" dirty="0"/>
              <a:t>Funds given to charities can include money but can also include property and assets of any sort. The funds provided to charities will usually fall into one of the following three categories:</a:t>
            </a:r>
            <a:endParaRPr lang="en-US" sz="1600" b="1" dirty="0"/>
          </a:p>
          <a:p>
            <a:pPr lvl="1"/>
            <a:r>
              <a:rPr lang="en-IE" sz="1600" b="1" dirty="0"/>
              <a:t>Restricted funds</a:t>
            </a:r>
            <a:endParaRPr lang="en-US" sz="1600" b="1" dirty="0"/>
          </a:p>
          <a:p>
            <a:pPr lvl="1"/>
            <a:r>
              <a:rPr lang="en-IE" sz="1600" b="1" dirty="0"/>
              <a:t>Unrestricted funds</a:t>
            </a:r>
            <a:endParaRPr lang="en-US" sz="1600" b="1" dirty="0"/>
          </a:p>
          <a:p>
            <a:pPr lvl="1"/>
            <a:r>
              <a:rPr lang="en-IE" sz="1600" b="1" dirty="0"/>
              <a:t>Designated funds.</a:t>
            </a:r>
          </a:p>
          <a:p>
            <a:pPr lvl="1"/>
            <a:r>
              <a:rPr lang="en-IE" sz="1600" b="1" dirty="0"/>
              <a:t>Restricted funds are where fundraising takes place for a specific purpose </a:t>
            </a:r>
            <a:r>
              <a:rPr lang="en-IE" sz="1600" b="1" dirty="0" err="1"/>
              <a:t>eg</a:t>
            </a:r>
            <a:r>
              <a:rPr lang="en-IE" sz="1600" b="1" dirty="0"/>
              <a:t> a cake sale to fund the bus for the school tour. The funds generated in this case can only be used to fund the school tour</a:t>
            </a:r>
          </a:p>
          <a:p>
            <a:pPr lvl="1"/>
            <a:r>
              <a:rPr lang="en-IE" sz="1600" b="1" dirty="0"/>
              <a:t>Unrestricted fundraising is where for example a no uniform day is held for the school – these funds can be used as the board sees fit for the needs of the school</a:t>
            </a:r>
          </a:p>
          <a:p>
            <a:pPr lvl="1"/>
            <a:r>
              <a:rPr lang="en-IE" sz="1600" b="1" dirty="0"/>
              <a:t>Designated funds are where the board sets aside funds for a particular reason </a:t>
            </a:r>
            <a:r>
              <a:rPr lang="en-IE" sz="1600" b="1" dirty="0" err="1"/>
              <a:t>eg</a:t>
            </a:r>
            <a:r>
              <a:rPr lang="en-IE" sz="1600" b="1" dirty="0"/>
              <a:t> development of an Astro pitch</a:t>
            </a:r>
            <a:endParaRPr lang="en-US" sz="1600" b="1" dirty="0"/>
          </a:p>
          <a:p>
            <a:pPr marL="0" marR="0" lvl="0" indent="0" algn="l" defTabSz="914400" rtl="0" eaLnBrk="1" fontAlgn="auto" latinLnBrk="0" hangingPunct="1">
              <a:lnSpc>
                <a:spcPct val="107000"/>
              </a:lnSpc>
              <a:spcBef>
                <a:spcPts val="0"/>
              </a:spcBef>
              <a:spcAft>
                <a:spcPts val="800"/>
              </a:spcAft>
              <a:buClrTx/>
              <a:buSzTx/>
              <a:buFontTx/>
              <a:buNone/>
              <a:tabLst/>
              <a:defRPr/>
            </a:pPr>
            <a:r>
              <a:rPr lang="en-IE" sz="2800" b="1" dirty="0"/>
              <a:t>The board must adequately identify, distinguish and report upon unrestricted, restricted &amp; designated income to enable adequate reporting upon both income and reserves. The external school accountant will code these items at year end but will need to be made aware of them.</a:t>
            </a:r>
            <a:endParaRPr lang="en-US" sz="2800" b="1" dirty="0"/>
          </a:p>
          <a:p>
            <a:pPr marL="0" marR="0" lvl="0" indent="0" algn="l" defTabSz="914400" rtl="0" eaLnBrk="1" fontAlgn="auto" latinLnBrk="0" hangingPunct="1">
              <a:lnSpc>
                <a:spcPct val="107000"/>
              </a:lnSpc>
              <a:spcBef>
                <a:spcPts val="0"/>
              </a:spcBef>
              <a:spcAft>
                <a:spcPts val="800"/>
              </a:spcAft>
              <a:buClrTx/>
              <a:buSzTx/>
              <a:buFontTx/>
              <a:buNone/>
              <a:tabLst/>
              <a:defRPr/>
            </a:pPr>
            <a:r>
              <a:rPr lang="en-IE" sz="2800" b="1" dirty="0"/>
              <a:t>The CRA has issued a detailed guideline for charities - </a:t>
            </a:r>
            <a:r>
              <a:rPr lang="en-IE" sz="2800" b="1" i="1" u="sng" dirty="0">
                <a:hlinkClick r:id="rId3"/>
              </a:rPr>
              <a:t>Guidelines for Charitable Organisations on</a:t>
            </a:r>
            <a:r>
              <a:rPr lang="en-IE" sz="2800" b="1" i="1" dirty="0"/>
              <a:t> </a:t>
            </a:r>
            <a:r>
              <a:rPr lang="en-IE" sz="2800" b="1" i="1" u="sng" dirty="0">
                <a:hlinkClick r:id="rId3"/>
              </a:rPr>
              <a:t>Fundraising from the Public</a:t>
            </a:r>
            <a:r>
              <a:rPr lang="en-IE" sz="2800" b="1" u="sng" dirty="0">
                <a:hlinkClick r:id="rId3"/>
              </a:rPr>
              <a:t>.</a:t>
            </a:r>
            <a:endParaRPr lang="en-US" sz="2800" b="1" dirty="0"/>
          </a:p>
          <a:p>
            <a:pPr>
              <a:lnSpc>
                <a:spcPct val="107000"/>
              </a:lnSpc>
              <a:spcAft>
                <a:spcPts val="800"/>
              </a:spcAft>
            </a:pPr>
            <a:endParaRPr lang="en-IE"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11</a:t>
            </a:fld>
            <a:endParaRPr lang="en-IE" dirty="0"/>
          </a:p>
        </p:txBody>
      </p:sp>
    </p:spTree>
    <p:extLst>
      <p:ext uri="{BB962C8B-B14F-4D97-AF65-F5344CB8AC3E}">
        <p14:creationId xmlns:p14="http://schemas.microsoft.com/office/powerpoint/2010/main" val="3280550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800" b="1" dirty="0">
                <a:solidFill>
                  <a:srgbClr val="7030A0"/>
                </a:solidFill>
                <a:effectLst/>
                <a:latin typeface="Arial" panose="020B0604020202020204" pitchFamily="34" charset="0"/>
                <a:ea typeface="Calibri" panose="020F0502020204030204" pitchFamily="34" charset="0"/>
              </a:rPr>
              <a:t> Next, I would like to take you through the most important controls to have in place</a:t>
            </a:r>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12</a:t>
            </a:fld>
            <a:endParaRPr lang="en-IE" dirty="0"/>
          </a:p>
        </p:txBody>
      </p:sp>
    </p:spTree>
    <p:extLst>
      <p:ext uri="{BB962C8B-B14F-4D97-AF65-F5344CB8AC3E}">
        <p14:creationId xmlns:p14="http://schemas.microsoft.com/office/powerpoint/2010/main" val="1051111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IE" b="1" dirty="0"/>
              <a:t>These are the most basic controls that you as treasurer should make sure are in place. These are the basic issues but will mean that the board has made a good start in ensuring good financial governance.</a:t>
            </a:r>
          </a:p>
          <a:p>
            <a:pPr marL="0" indent="0">
              <a:buFont typeface="Arial" panose="020B0604020202020204" pitchFamily="34" charset="0"/>
              <a:buNone/>
            </a:pPr>
            <a:endParaRPr lang="en-IE" b="1" dirty="0"/>
          </a:p>
          <a:p>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13</a:t>
            </a:fld>
            <a:endParaRPr lang="en-IE" dirty="0"/>
          </a:p>
        </p:txBody>
      </p:sp>
    </p:spTree>
    <p:extLst>
      <p:ext uri="{BB962C8B-B14F-4D97-AF65-F5344CB8AC3E}">
        <p14:creationId xmlns:p14="http://schemas.microsoft.com/office/powerpoint/2010/main" val="3390548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1" dirty="0"/>
              <a:t>Payment controls is the first one. As per the School Governance Manual for Primary schools, all payments leaving a school must be signed off by both the treasurer and the chairperson. The chairperson may delegate their signoff to another member of the board and where they do, this must be </a:t>
            </a:r>
            <a:r>
              <a:rPr lang="en-IE" b="1" dirty="0" err="1"/>
              <a:t>minuted</a:t>
            </a:r>
            <a:r>
              <a:rPr lang="en-IE" b="1" dirty="0"/>
              <a:t>. This applies to whether the payment is in the form of a cheque or an electronic payment, it still has to be the treasurer always together with the chairperson or their delegate. If you don’t already have electronic banking set up, you should prioritise this, it makes it much easier to issue payments and its cheaper than cheques. Make sure you set up business banking to allow for the two approvers and make sure the bank adhere to this requirement when setting it up. Never sign a blank cheque and always make sure you have the backup before signing a cheque or approving a payment online. </a:t>
            </a:r>
            <a:r>
              <a:rPr lang="en-GB" sz="1200" b="1" dirty="0">
                <a:highlight>
                  <a:srgbClr val="FF0000"/>
                </a:highlight>
              </a:rPr>
              <a:t>Finally, as per the School Governance manual, debit cards are not allowed as they do not facilitate the rule of two approvers authorising all payments.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IE" b="1" dirty="0"/>
              <a:t>A school may operate a credit card, there should only be one credit card held by the Principal. The statement and supporting documentation must be reviewed and signed off by the treasurer and chairperson before the credit card bill is paid. If a board wants to apply for a credit card, patron approval is required in advance as this is a form of debt. There is a guideline on our website P10 – 2021/2022 that give more detail on credit cards. If there is petty cash in the school, this should be operated under the </a:t>
            </a:r>
            <a:r>
              <a:rPr lang="en-IE" b="1" dirty="0" err="1"/>
              <a:t>imprest</a:t>
            </a:r>
            <a:r>
              <a:rPr lang="en-IE" b="1" dirty="0"/>
              <a:t> system, there is further guidance on this on our website </a:t>
            </a:r>
            <a:r>
              <a:rPr lang="en-IE" b="1" i="1" u="none" dirty="0">
                <a:solidFill>
                  <a:srgbClr val="00B0F0"/>
                </a:solidFill>
                <a:highlight>
                  <a:srgbClr val="FFFF00"/>
                </a:highlight>
              </a:rPr>
              <a:t>to which we have provided a direct link on this slide</a:t>
            </a:r>
            <a:r>
              <a:rPr lang="en-IE" b="1" dirty="0"/>
              <a:t>. And it should only be used for small amounts for </a:t>
            </a:r>
            <a:r>
              <a:rPr lang="en-IE" b="1" dirty="0" err="1"/>
              <a:t>eg</a:t>
            </a:r>
            <a:r>
              <a:rPr lang="en-IE" b="1" dirty="0"/>
              <a:t> up to 10 or 20 euros</a:t>
            </a:r>
          </a:p>
          <a:p>
            <a:endParaRPr lang="en-I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E63C7A-B40B-4A80-8077-3319D0CE4FB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3013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786560"/>
            <a:ext cx="5486400" cy="3916115"/>
          </a:xfrm>
        </p:spPr>
        <p:txBody>
          <a:bodyPr/>
          <a:lstStyle/>
          <a:p>
            <a:pPr marL="342900" marR="487045" indent="-342900">
              <a:lnSpc>
                <a:spcPct val="115000"/>
              </a:lnSpc>
              <a:spcBef>
                <a:spcPts val="925"/>
              </a:spcBef>
              <a:buFont typeface="Symbol" panose="05050102010706020507" pitchFamily="18" charset="2"/>
              <a:buChar char=""/>
              <a:tabLst>
                <a:tab pos="315595" algn="l"/>
                <a:tab pos="316865" algn="l"/>
              </a:tabLst>
            </a:pPr>
            <a:r>
              <a:rPr lang="en-IE" sz="1200" b="1" dirty="0">
                <a:effectLst/>
                <a:latin typeface="Arial" panose="020B0604020202020204" pitchFamily="34" charset="0"/>
                <a:ea typeface="Symbol" panose="05050102010706020507" pitchFamily="18" charset="2"/>
                <a:cs typeface="Symbol" panose="05050102010706020507" pitchFamily="18" charset="2"/>
              </a:rPr>
              <a:t>All boards</a:t>
            </a:r>
            <a:r>
              <a:rPr lang="en-IE" sz="1200" b="1" spc="-10"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must</a:t>
            </a:r>
            <a:r>
              <a:rPr lang="en-IE" sz="1200" b="1" spc="-5"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engage</a:t>
            </a:r>
            <a:r>
              <a:rPr lang="en-IE" sz="1200" b="1" spc="-10"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an external accountant</a:t>
            </a:r>
            <a:r>
              <a:rPr lang="en-IE" sz="1200" b="1" spc="-5"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to submit annual</a:t>
            </a:r>
            <a:r>
              <a:rPr lang="en-IE" sz="1200" b="1" spc="-5"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accounts on</a:t>
            </a:r>
            <a:r>
              <a:rPr lang="en-IE" sz="1200" b="1" spc="-10"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their behalf to</a:t>
            </a:r>
            <a:r>
              <a:rPr lang="en-IE" sz="1200" b="1" spc="-10"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the FSSU</a:t>
            </a:r>
            <a:r>
              <a:rPr lang="en-IE" sz="1200" b="1" spc="-10" dirty="0">
                <a:effectLst/>
                <a:latin typeface="Arial" panose="020B0604020202020204" pitchFamily="34" charset="0"/>
                <a:ea typeface="Symbol" panose="05050102010706020507" pitchFamily="18" charset="2"/>
                <a:cs typeface="Symbol" panose="05050102010706020507" pitchFamily="18" charset="2"/>
              </a:rPr>
              <a:t> as required under Section 18</a:t>
            </a:r>
          </a:p>
          <a:p>
            <a:pPr marL="342900" marR="487045" indent="-342900">
              <a:lnSpc>
                <a:spcPct val="115000"/>
              </a:lnSpc>
              <a:spcBef>
                <a:spcPts val="925"/>
              </a:spcBef>
              <a:buFont typeface="Symbol" panose="05050102010706020507" pitchFamily="18" charset="2"/>
              <a:buChar char=""/>
              <a:tabLst>
                <a:tab pos="315595" algn="l"/>
                <a:tab pos="316865" algn="l"/>
              </a:tabLst>
            </a:pPr>
            <a:r>
              <a:rPr lang="en-IE" sz="1200" b="1" dirty="0">
                <a:effectLst/>
                <a:latin typeface="Arial" panose="020B0604020202020204" pitchFamily="34" charset="0"/>
                <a:ea typeface="Symbol" panose="05050102010706020507" pitchFamily="18" charset="2"/>
                <a:cs typeface="Symbol" panose="05050102010706020507" pitchFamily="18" charset="2"/>
              </a:rPr>
              <a:t>When</a:t>
            </a:r>
            <a:r>
              <a:rPr lang="en-IE" sz="1200" b="1" spc="-10"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draft accounts</a:t>
            </a:r>
            <a:r>
              <a:rPr lang="en-IE" sz="1200" b="1" spc="-20"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have</a:t>
            </a:r>
            <a:r>
              <a:rPr lang="en-IE" sz="1200" b="1" spc="-10"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been</a:t>
            </a:r>
            <a:r>
              <a:rPr lang="en-IE" sz="1200" b="1" spc="-10"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completed</a:t>
            </a:r>
            <a:r>
              <a:rPr lang="en-IE" sz="1200" b="1" spc="-20"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by</a:t>
            </a:r>
            <a:r>
              <a:rPr lang="en-IE" sz="1200" b="1" spc="-20"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the</a:t>
            </a:r>
            <a:r>
              <a:rPr lang="en-IE" sz="1200" b="1" spc="-20"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external</a:t>
            </a:r>
            <a:r>
              <a:rPr lang="en-IE" sz="1200" b="1" spc="-10"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accountant,</a:t>
            </a:r>
            <a:r>
              <a:rPr lang="en-IE" sz="1200" b="1" spc="-15"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they</a:t>
            </a:r>
            <a:r>
              <a:rPr lang="en-IE" sz="1200" b="1" spc="-5"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are</a:t>
            </a:r>
            <a:r>
              <a:rPr lang="en-IE" sz="1200" b="1" spc="-20"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presented</a:t>
            </a:r>
            <a:r>
              <a:rPr lang="en-IE" sz="1200" b="1" spc="-20"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to the board for formal ratification and a copy sent to the patron/trustees</a:t>
            </a:r>
          </a:p>
          <a:p>
            <a:pPr marL="342900" marR="487045" indent="-342900">
              <a:lnSpc>
                <a:spcPct val="115000"/>
              </a:lnSpc>
              <a:spcBef>
                <a:spcPts val="925"/>
              </a:spcBef>
              <a:buFont typeface="Symbol" panose="05050102010706020507" pitchFamily="18" charset="2"/>
              <a:buChar char=""/>
              <a:tabLst>
                <a:tab pos="315595" algn="l"/>
                <a:tab pos="316865" algn="l"/>
              </a:tabLst>
            </a:pPr>
            <a:r>
              <a:rPr lang="en-IE" sz="1200" b="1" dirty="0">
                <a:effectLst/>
                <a:latin typeface="Arial" panose="020B0604020202020204" pitchFamily="34" charset="0"/>
                <a:ea typeface="Symbol" panose="05050102010706020507" pitchFamily="18" charset="2"/>
                <a:cs typeface="Symbol" panose="05050102010706020507" pitchFamily="18" charset="2"/>
              </a:rPr>
              <a:t>The annual school accounts must be formally adopted by the board of management before submission to the FSSU. </a:t>
            </a:r>
          </a:p>
          <a:p>
            <a:pPr marL="342900" marR="487045" lvl="0" indent="-342900" algn="l" defTabSz="914400" rtl="0" eaLnBrk="1" fontAlgn="auto" latinLnBrk="0" hangingPunct="1">
              <a:lnSpc>
                <a:spcPct val="115000"/>
              </a:lnSpc>
              <a:spcBef>
                <a:spcPts val="925"/>
              </a:spcBef>
              <a:spcAft>
                <a:spcPts val="0"/>
              </a:spcAft>
              <a:buClrTx/>
              <a:buSzTx/>
              <a:buFont typeface="Symbol" panose="05050102010706020507" pitchFamily="18" charset="2"/>
              <a:buChar char=""/>
              <a:tabLst>
                <a:tab pos="315595" algn="l"/>
                <a:tab pos="316865" algn="l"/>
              </a:tabLst>
              <a:defRPr/>
            </a:pPr>
            <a:r>
              <a:rPr lang="en-IE" sz="1200" b="1" dirty="0">
                <a:effectLst/>
                <a:latin typeface="Arial" panose="020B0604020202020204" pitchFamily="34" charset="0"/>
                <a:ea typeface="Symbol" panose="05050102010706020507" pitchFamily="18" charset="2"/>
                <a:cs typeface="Symbol" panose="05050102010706020507" pitchFamily="18" charset="2"/>
              </a:rPr>
              <a:t>Board must ensure submission of</a:t>
            </a:r>
            <a:r>
              <a:rPr lang="en-IE" sz="1200" b="1" spc="-15"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the</a:t>
            </a:r>
            <a:r>
              <a:rPr lang="en-IE" sz="1200" b="1" spc="-15"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annual</a:t>
            </a:r>
            <a:r>
              <a:rPr lang="en-IE" sz="1200" b="1" spc="-15"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accounts to</a:t>
            </a:r>
            <a:r>
              <a:rPr lang="en-IE" sz="1200" b="1" spc="-15"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the</a:t>
            </a:r>
            <a:r>
              <a:rPr lang="en-IE" sz="1200" b="1" spc="-10"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FSSU</a:t>
            </a:r>
            <a:r>
              <a:rPr lang="en-IE" sz="1200" b="1" spc="-10"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by the</a:t>
            </a:r>
            <a:r>
              <a:rPr lang="en-IE" sz="1200" b="1" spc="-10"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28</a:t>
            </a:r>
            <a:r>
              <a:rPr lang="en-IE" sz="1200" b="1" baseline="30000" dirty="0">
                <a:effectLst/>
                <a:latin typeface="Arial" panose="020B0604020202020204" pitchFamily="34" charset="0"/>
                <a:ea typeface="Symbol" panose="05050102010706020507" pitchFamily="18" charset="2"/>
                <a:cs typeface="Symbol" panose="05050102010706020507" pitchFamily="18" charset="2"/>
              </a:rPr>
              <a:t>th</a:t>
            </a:r>
            <a:r>
              <a:rPr lang="en-IE" sz="1200" b="1" spc="-10"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of February</a:t>
            </a:r>
            <a:r>
              <a:rPr lang="en-IE" sz="1200" b="1" spc="-10"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each</a:t>
            </a:r>
            <a:r>
              <a:rPr lang="en-IE" sz="1200" b="1" spc="-10"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year</a:t>
            </a:r>
            <a:r>
              <a:rPr lang="en-IE" sz="1200" b="1" spc="-10"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to</a:t>
            </a:r>
            <a:r>
              <a:rPr lang="en-IE" sz="1200" b="1" spc="-15"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ensure</a:t>
            </a:r>
            <a:r>
              <a:rPr lang="en-IE" sz="1200" b="1" spc="-15"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compliance</a:t>
            </a:r>
            <a:r>
              <a:rPr lang="en-IE" sz="1200" b="1" spc="-10"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with</a:t>
            </a:r>
            <a:r>
              <a:rPr lang="en-IE" sz="1200" b="1" spc="-10"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Section</a:t>
            </a:r>
            <a:r>
              <a:rPr lang="en-IE" sz="1200" b="1" spc="-10"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18</a:t>
            </a:r>
            <a:r>
              <a:rPr lang="en-IE" sz="1200" b="1" spc="-15"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of</a:t>
            </a:r>
            <a:r>
              <a:rPr lang="en-IE" sz="1200" b="1" spc="-10"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the</a:t>
            </a:r>
            <a:r>
              <a:rPr lang="en-IE" sz="1200" b="1" spc="-15"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Education</a:t>
            </a:r>
            <a:r>
              <a:rPr lang="en-IE" sz="1200" b="1" spc="-10"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Act 1998. This means the treasurer must follow up with the external accountant to make sure the February 28</a:t>
            </a:r>
            <a:r>
              <a:rPr lang="en-IE" sz="1200" b="1" baseline="30000" dirty="0">
                <a:effectLst/>
                <a:latin typeface="Arial" panose="020B0604020202020204" pitchFamily="34" charset="0"/>
                <a:ea typeface="Symbol" panose="05050102010706020507" pitchFamily="18" charset="2"/>
                <a:cs typeface="Symbol" panose="05050102010706020507" pitchFamily="18" charset="2"/>
              </a:rPr>
              <a:t>th</a:t>
            </a:r>
            <a:r>
              <a:rPr lang="en-IE" sz="1200" b="1" dirty="0">
                <a:effectLst/>
                <a:latin typeface="Arial" panose="020B0604020202020204" pitchFamily="34" charset="0"/>
                <a:ea typeface="Symbol" panose="05050102010706020507" pitchFamily="18" charset="2"/>
                <a:cs typeface="Symbol" panose="05050102010706020507" pitchFamily="18" charset="2"/>
              </a:rPr>
              <a:t> deadline is met. </a:t>
            </a:r>
            <a:r>
              <a:rPr lang="en-IE" b="1" dirty="0"/>
              <a:t>If the annual accounts aren’t submitted to the FSSU by the 28</a:t>
            </a:r>
            <a:r>
              <a:rPr lang="en-IE" b="1" baseline="30000" dirty="0"/>
              <a:t>th</a:t>
            </a:r>
            <a:r>
              <a:rPr lang="en-IE" b="1" dirty="0"/>
              <a:t> of February every year, then the school will be audited and its best to avoid this. Check with the external accountant that this has happened and if not, let us know why.</a:t>
            </a:r>
          </a:p>
          <a:p>
            <a:pPr marL="342900" marR="487045" lvl="0" indent="-342900">
              <a:lnSpc>
                <a:spcPct val="115000"/>
              </a:lnSpc>
              <a:spcBef>
                <a:spcPts val="925"/>
              </a:spcBef>
              <a:spcAft>
                <a:spcPts val="0"/>
              </a:spcAft>
              <a:buFont typeface="Symbol" panose="05050102010706020507" pitchFamily="18" charset="2"/>
              <a:buChar char=""/>
              <a:tabLst>
                <a:tab pos="315595" algn="l"/>
                <a:tab pos="316865" algn="l"/>
              </a:tabLst>
            </a:pPr>
            <a:r>
              <a:rPr lang="en-IE" sz="1200" b="1" dirty="0">
                <a:effectLst/>
                <a:latin typeface="Arial" panose="020B0604020202020204" pitchFamily="34" charset="0"/>
                <a:ea typeface="Symbol" panose="05050102010706020507" pitchFamily="18" charset="2"/>
                <a:cs typeface="Symbol" panose="05050102010706020507" pitchFamily="18" charset="2"/>
              </a:rPr>
              <a:t> </a:t>
            </a:r>
          </a:p>
          <a:p>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15</a:t>
            </a:fld>
            <a:endParaRPr lang="en-IE" dirty="0"/>
          </a:p>
        </p:txBody>
      </p:sp>
    </p:spTree>
    <p:extLst>
      <p:ext uri="{BB962C8B-B14F-4D97-AF65-F5344CB8AC3E}">
        <p14:creationId xmlns:p14="http://schemas.microsoft.com/office/powerpoint/2010/main" val="25367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00"/>
              </a:spcAft>
            </a:pPr>
            <a:r>
              <a:rPr lang="en-IE" sz="1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Under legislation, the board of management is deemed to be a Principal Contractor and therefore must register and operate Relevant Contracts Tax and Reserve Charge VAT. As schools are public bodies they cannot claim back VAT. </a:t>
            </a:r>
            <a:endParaRPr lang="en-IE"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For further information please see the guidance note issued by Revenue which is  available on our website under the FAQ section. </a:t>
            </a:r>
            <a:endParaRPr lang="en-IE"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It is a requirement that boards ensure that RCT / VAT is operated properly and returns and payments are made to Revenue on time. Many boards outsource this function so check to make sure it is being done correctly and on time.</a:t>
            </a:r>
          </a:p>
          <a:p>
            <a:pPr>
              <a:lnSpc>
                <a:spcPct val="107000"/>
              </a:lnSpc>
              <a:spcAft>
                <a:spcPts val="800"/>
              </a:spcAft>
            </a:pPr>
            <a:r>
              <a:rPr lang="en-IE" sz="1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All employees of the board paid by the board must be paid through the payroll system of the school and taxes deducted and remitted to Revenue.</a:t>
            </a:r>
          </a:p>
          <a:p>
            <a:pPr marL="0" marR="0" lvl="0" indent="0" algn="l" defTabSz="914400" rtl="0" eaLnBrk="1" fontAlgn="auto" latinLnBrk="0" hangingPunct="1">
              <a:lnSpc>
                <a:spcPct val="107000"/>
              </a:lnSpc>
              <a:spcBef>
                <a:spcPts val="0"/>
              </a:spcBef>
              <a:spcAft>
                <a:spcPts val="800"/>
              </a:spcAft>
              <a:buClrTx/>
              <a:buSzTx/>
              <a:buFontTx/>
              <a:buNone/>
              <a:tabLst/>
              <a:defRPr/>
            </a:pPr>
            <a:r>
              <a:rPr lang="en-IE" sz="1800" b="1" dirty="0"/>
              <a:t>Boards of management are not treated any differently by Revenue and are expected to comply fully. Make sure that any employees are paid through a payroll system and that revenue returns for </a:t>
            </a:r>
            <a:r>
              <a:rPr lang="en-IE" sz="1800" b="1" dirty="0" err="1"/>
              <a:t>paye</a:t>
            </a:r>
            <a:r>
              <a:rPr lang="en-IE" sz="1800" b="1" dirty="0"/>
              <a:t>/</a:t>
            </a:r>
            <a:r>
              <a:rPr lang="en-IE" sz="1800" b="1" dirty="0" err="1"/>
              <a:t>prsi</a:t>
            </a:r>
            <a:r>
              <a:rPr lang="en-IE" sz="1800" b="1" dirty="0"/>
              <a:t> and RCT and Vat are being done and are up to date. </a:t>
            </a:r>
            <a:endParaRPr lang="en-IE"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Schools are subject to Revenue audits. </a:t>
            </a:r>
            <a:endParaRPr lang="en-IE"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16</a:t>
            </a:fld>
            <a:endParaRPr lang="en-IE" dirty="0"/>
          </a:p>
        </p:txBody>
      </p:sp>
    </p:spTree>
    <p:extLst>
      <p:ext uri="{BB962C8B-B14F-4D97-AF65-F5344CB8AC3E}">
        <p14:creationId xmlns:p14="http://schemas.microsoft.com/office/powerpoint/2010/main" val="3396362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1" dirty="0"/>
              <a:t>In order for you as treasurer to be able to carry out your role, you need to have access to the income and expenditure of the school. So there needs to be a system in place that does this and that you can access for timely and accurate information. </a:t>
            </a:r>
            <a:r>
              <a:rPr lang="en-GB" sz="1200" b="1" dirty="0">
                <a:highlight>
                  <a:srgbClr val="FF0000"/>
                </a:highlight>
              </a:rPr>
              <a:t>The treasurer should review the financial information systems within the school to ensure that the board has adequate information upon which to make decisions and to satisfy itself that the school finances are being managed in such a manner, as to meet its obligations to the school community, the patron, the Department of Education and other interested parties such as the Revenue Commissioners. This system can be in the form of an excel system such as the FSSU supported monthly template or some schools have a system like Sage or Surf. As treasurer, you need to have access to all financial records, related correspondence, invoices, bank statements and payroll reports</a:t>
            </a:r>
          </a:p>
          <a:p>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17</a:t>
            </a:fld>
            <a:endParaRPr lang="en-IE" dirty="0"/>
          </a:p>
        </p:txBody>
      </p:sp>
    </p:spTree>
    <p:extLst>
      <p:ext uri="{BB962C8B-B14F-4D97-AF65-F5344CB8AC3E}">
        <p14:creationId xmlns:p14="http://schemas.microsoft.com/office/powerpoint/2010/main" val="2448818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a:p>
            <a:r>
              <a:rPr lang="en-GB" b="1" dirty="0"/>
              <a:t>This is very important particularly where there is a lot of cash and cheques coming through the school. Make sure there is a system in place of receipts being issued and always at least two people involved in the collection and counting of cash and lodgement preparation. Many school have adopted electronic systems for the collection of income. These systems email receipts automatically and greatly reduce the risk that cash and cheques pose for boards of management. If your school doesn’t have one in place, its worth considering. All income received should be lodged intact, it is not good practice to keep some money out and use it to pay expenses. This distorts the true figures for income and expenditure.</a:t>
            </a:r>
          </a:p>
          <a:p>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18</a:t>
            </a:fld>
            <a:endParaRPr lang="en-IE" dirty="0"/>
          </a:p>
        </p:txBody>
      </p:sp>
    </p:spTree>
    <p:extLst>
      <p:ext uri="{BB962C8B-B14F-4D97-AF65-F5344CB8AC3E}">
        <p14:creationId xmlns:p14="http://schemas.microsoft.com/office/powerpoint/2010/main" val="367902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SzPct val="100000"/>
            </a:pPr>
            <a:r>
              <a:rPr lang="en-US" sz="1200" b="1" dirty="0">
                <a:solidFill>
                  <a:schemeClr val="tx1">
                    <a:lumMod val="75000"/>
                  </a:schemeClr>
                </a:solidFill>
              </a:rPr>
              <a:t>Is the school paying its bills on time?</a:t>
            </a:r>
          </a:p>
          <a:p>
            <a:pPr marL="457200" indent="-457200">
              <a:buSzPct val="100000"/>
            </a:pPr>
            <a:r>
              <a:rPr lang="en-US" sz="1200" b="1" dirty="0">
                <a:solidFill>
                  <a:schemeClr val="tx1">
                    <a:lumMod val="75000"/>
                  </a:schemeClr>
                </a:solidFill>
              </a:rPr>
              <a:t>Has the school sufficient funds to cover the liabilities?</a:t>
            </a:r>
          </a:p>
          <a:p>
            <a:pPr marL="457200" indent="-457200">
              <a:buSzPct val="100000"/>
            </a:pPr>
            <a:r>
              <a:rPr lang="en-US" sz="1200" b="1" dirty="0">
                <a:solidFill>
                  <a:schemeClr val="tx1">
                    <a:lumMod val="75000"/>
                  </a:schemeClr>
                </a:solidFill>
              </a:rPr>
              <a:t>Are there accruals? This is an expense that has been incurred but the invoice has not yet been received – manual list should be maintained</a:t>
            </a:r>
          </a:p>
          <a:p>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19</a:t>
            </a:fld>
            <a:endParaRPr lang="en-IE" dirty="0"/>
          </a:p>
        </p:txBody>
      </p:sp>
    </p:spTree>
    <p:extLst>
      <p:ext uri="{BB962C8B-B14F-4D97-AF65-F5344CB8AC3E}">
        <p14:creationId xmlns:p14="http://schemas.microsoft.com/office/powerpoint/2010/main" val="2449680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800" b="1" dirty="0">
                <a:solidFill>
                  <a:srgbClr val="7030A0"/>
                </a:solidFill>
                <a:effectLst/>
                <a:latin typeface="Arial" panose="020B0604020202020204" pitchFamily="34" charset="0"/>
                <a:ea typeface="Calibri" panose="020F0502020204030204" pitchFamily="34" charset="0"/>
              </a:rPr>
              <a:t> Good evening everyone and welcome to the FSSU training webinar for treasurers of boards of management in primary schools. My name is Louise McNamara and I am Director of the FSSU. Bernadette Campion our Administrator is supporting the webinar this evening and will answer any questions you have around accessing the webinar. If you have any difficulty, you can email Bernadette directly </a:t>
            </a:r>
            <a:r>
              <a:rPr lang="en-IE" sz="1800" b="1">
                <a:solidFill>
                  <a:srgbClr val="7030A0"/>
                </a:solidFill>
                <a:effectLst/>
                <a:latin typeface="Arial" panose="020B0604020202020204" pitchFamily="34" charset="0"/>
                <a:ea typeface="Calibri" panose="020F0502020204030204" pitchFamily="34" charset="0"/>
              </a:rPr>
              <a:t>on bernadettecampion@</a:t>
            </a:r>
            <a:r>
              <a:rPr lang="en-IE" sz="1800" b="1" dirty="0">
                <a:solidFill>
                  <a:srgbClr val="7030A0"/>
                </a:solidFill>
                <a:effectLst/>
                <a:latin typeface="Arial" panose="020B0604020202020204" pitchFamily="34" charset="0"/>
                <a:ea typeface="Calibri" panose="020F0502020204030204" pitchFamily="34" charset="0"/>
              </a:rPr>
              <a:t>fssu.ie or put a question into the webinar questions box. Our FSSU Accounts Technicians XX, XX, XX are all here to answer your questions throughout the session. Joe Conlon, Manager of the primary side of the Unit will host the questions and answer session later.</a:t>
            </a:r>
          </a:p>
          <a:p>
            <a:r>
              <a:rPr lang="en-IE" sz="1800" b="1" dirty="0">
                <a:solidFill>
                  <a:srgbClr val="7030A0"/>
                </a:solidFill>
                <a:effectLst/>
                <a:latin typeface="Arial" panose="020B0604020202020204" pitchFamily="34" charset="0"/>
                <a:ea typeface="Calibri" panose="020F0502020204030204" pitchFamily="34" charset="0"/>
              </a:rPr>
              <a:t>I would like to start by thanking you for taking on the role of treasurer of the board of management. This is often a role that boards struggle to fill and I want you to know that we are here in the FSSU to support you in your role as treasurer. The treasurer is hugely supportive  to the Principal and to the board in its entirety in ensuring good financial governance. This evening we are going to look at the legislative and compliance context of the role of treasurer just to give you some background on the reason and importance of the role. Then we are going to look at the most important controls to have in place straight away, these are the basics which will ensure the financial governance can be developed further. We held a budget preparation webinar last month which is available as a recording on our website and in case you didn’t get to attend or see the training video, we will look at this area again this evening. One of the most important functions for the treasurer is to prepare the finance report for the board meeting so we will take you through how to do this. Under the Education Act 1998, boards of management must submit annual accounts to the Department and this is done through compliance with the FSSU guidance in this area. This submission carried out by the external accountant, also ensure that the board is in compliance with the requirements of the Charities Regulator and the Central Statistics Office. Next, we will look at the fixed asset register which is a useful tool for boards to ensure that assets are controlled and we will take you through a sample of how you can compile and maintain an asset register. Finally, we will look at some other internal financial controls which should be in place and finally some other functions that the treasurer needs to be aware of. This may seem like a very comprehensive list but we have checklists and templates available that will make things easier for you!</a:t>
            </a:r>
            <a:endParaRPr lang="en-IE" sz="1800" dirty="0">
              <a:solidFill>
                <a:srgbClr val="000000"/>
              </a:solidFill>
              <a:effectLst/>
              <a:latin typeface="Arial" panose="020B0604020202020204" pitchFamily="34" charset="0"/>
              <a:ea typeface="Calibri" panose="020F0502020204030204" pitchFamily="34" charset="0"/>
            </a:endParaRPr>
          </a:p>
          <a:p>
            <a:pPr algn="just">
              <a:lnSpc>
                <a:spcPct val="107000"/>
              </a:lnSpc>
              <a:spcAft>
                <a:spcPts val="800"/>
              </a:spcAft>
            </a:pPr>
            <a:endParaRPr lang="en-IE" sz="1800" b="1" dirty="0">
              <a:solidFill>
                <a:srgbClr val="7030A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endParaRPr lang="en-IE" sz="1800" b="1" dirty="0">
              <a:solidFill>
                <a:srgbClr val="7030A0"/>
              </a:solidFill>
              <a:effectLst/>
              <a:latin typeface="Arial" panose="020B060402020202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2</a:t>
            </a:fld>
            <a:endParaRPr lang="en-IE" dirty="0"/>
          </a:p>
        </p:txBody>
      </p:sp>
    </p:spTree>
    <p:extLst>
      <p:ext uri="{BB962C8B-B14F-4D97-AF65-F5344CB8AC3E}">
        <p14:creationId xmlns:p14="http://schemas.microsoft.com/office/powerpoint/2010/main" val="3805606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20</a:t>
            </a:fld>
            <a:endParaRPr lang="en-IE" dirty="0"/>
          </a:p>
        </p:txBody>
      </p:sp>
    </p:spTree>
    <p:extLst>
      <p:ext uri="{BB962C8B-B14F-4D97-AF65-F5344CB8AC3E}">
        <p14:creationId xmlns:p14="http://schemas.microsoft.com/office/powerpoint/2010/main" val="1607107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t>Next we are going to talk about budgeting. So why prepare a budget? </a:t>
            </a:r>
          </a:p>
          <a:p>
            <a:pPr marL="171450" indent="-171450">
              <a:buFont typeface="Arial" panose="020B0604020202020204" pitchFamily="34" charset="0"/>
              <a:buChar char="•"/>
            </a:pPr>
            <a:r>
              <a:rPr lang="en-IE" b="1" dirty="0"/>
              <a:t>In line with the ED Act and the School Governance Manual for Primary Schools, the board is responsible for ensuring that the financial resources of the school are properly distributed to meet the needs of the school </a:t>
            </a:r>
          </a:p>
          <a:p>
            <a:r>
              <a:rPr lang="en-IE" b="1" dirty="0"/>
              <a:t>Budgeting supports the board in doing this. </a:t>
            </a:r>
          </a:p>
          <a:p>
            <a:pPr marL="171450" indent="-171450">
              <a:buFont typeface="Arial" panose="020B0604020202020204" pitchFamily="34" charset="0"/>
              <a:buChar char="•"/>
            </a:pPr>
            <a:r>
              <a:rPr lang="en-IE" b="1" dirty="0"/>
              <a:t>It allows for ongoing monitoring to make sure that overspending doesn’t occur</a:t>
            </a:r>
          </a:p>
          <a:p>
            <a:pPr marL="171450" indent="-171450">
              <a:buFont typeface="Arial" panose="020B0604020202020204" pitchFamily="34" charset="0"/>
              <a:buChar char="•"/>
            </a:pPr>
            <a:r>
              <a:rPr lang="en-IE" b="1" dirty="0"/>
              <a:t>Patrons may require boards to submit a budget to them annually and it is good practice to do this anyway.</a:t>
            </a:r>
          </a:p>
          <a:p>
            <a:pPr marL="171450" indent="-171450">
              <a:buFont typeface="Arial" panose="020B0604020202020204" pitchFamily="34" charset="0"/>
              <a:buChar char="•"/>
            </a:pPr>
            <a:r>
              <a:rPr lang="en-IE" b="1" dirty="0"/>
              <a:t>Budgeting supports the board to achieve the objectives outlined in their school plan. </a:t>
            </a:r>
          </a:p>
          <a:p>
            <a:pPr marL="171450" indent="-171450">
              <a:buFont typeface="Arial" panose="020B0604020202020204" pitchFamily="34" charset="0"/>
              <a:buChar char="•"/>
            </a:pPr>
            <a:r>
              <a:rPr lang="en-IE" b="1" dirty="0"/>
              <a:t>Having a budget allows the board to plan spending and to avoid ad hoc decision making.</a:t>
            </a:r>
          </a:p>
          <a:p>
            <a:pPr marL="171450" indent="-171450">
              <a:buFont typeface="Arial" panose="020B0604020202020204" pitchFamily="34" charset="0"/>
              <a:buChar char="•"/>
            </a:pPr>
            <a:r>
              <a:rPr lang="en-IE" b="1" dirty="0"/>
              <a:t>It is good financial practice and good financial governance to have a school budget in place. The Charities Governance code requires a budget to be in place and ongoing monitoring against actual activity monitored.</a:t>
            </a:r>
          </a:p>
          <a:p>
            <a:pPr marL="0" indent="0">
              <a:buFont typeface="Arial" panose="020B0604020202020204" pitchFamily="34" charset="0"/>
              <a:buNone/>
            </a:pPr>
            <a:r>
              <a:rPr lang="en-IE" b="1" dirty="0"/>
              <a:t> </a:t>
            </a:r>
          </a:p>
          <a:p>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21</a:t>
            </a:fld>
            <a:endParaRPr lang="en-IE" dirty="0"/>
          </a:p>
        </p:txBody>
      </p:sp>
    </p:spTree>
    <p:extLst>
      <p:ext uri="{BB962C8B-B14F-4D97-AF65-F5344CB8AC3E}">
        <p14:creationId xmlns:p14="http://schemas.microsoft.com/office/powerpoint/2010/main" val="3390548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t>To start the process for compiling your budget, you should have the following information available:</a:t>
            </a:r>
          </a:p>
          <a:p>
            <a:r>
              <a:rPr lang="en-IE" b="1" dirty="0"/>
              <a:t>Final accounts for the previous year</a:t>
            </a:r>
          </a:p>
          <a:p>
            <a:r>
              <a:rPr lang="en-IE" b="1" dirty="0"/>
              <a:t>Reports that show the actual income and expenditure figures so far this year versus this years budgeted figures</a:t>
            </a:r>
          </a:p>
          <a:p>
            <a:r>
              <a:rPr lang="en-IE" b="1" dirty="0"/>
              <a:t>And any plans for specific spending for next year</a:t>
            </a:r>
          </a:p>
          <a:p>
            <a:r>
              <a:rPr lang="en-IE" b="1" dirty="0"/>
              <a:t>Remember, budgeting is not an exact science and if you don’t have exact figures yet, that’s fine. The template can be easily updated. </a:t>
            </a:r>
          </a:p>
          <a:p>
            <a:endParaRPr lang="en-I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E63C7A-B40B-4A80-8077-3319D0CE4FB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3013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Here is a suggested plan to help you with budget preparation. I mentioned the first step earlier, the FSSU budget workshop which was held last month. As I said the webinar is available on our website. We would suggest that a board starts to look at its budget for next year in term 3. Firstly, gather the information we looked at in the previous slide. Then the treasurer and Principal should prepare a draft. If you are struggling to ensure that expenditure does not exceed income, let us know and we will be able to help. The full board then reviews the draft and when the board is happy, this budget is ratified and a copy sent to the patron. The most important step is to use the budget, input it into your system when you start the next year and consistently compare it to actual income and expenditure to stay on track.</a:t>
            </a:r>
            <a:endParaRPr lang="en-IE"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E63C7A-B40B-4A80-8077-3319D0CE4FB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23083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dirty="0"/>
              <a:t>. </a:t>
            </a:r>
          </a:p>
          <a:p>
            <a:r>
              <a:rPr lang="en-IE" b="1" dirty="0"/>
              <a:t>The FSSU has developed a Budget 2022/2023 template. This template provides the automatic calculation of grant income. To locate the file, go to fssu.ie and click on primary.</a:t>
            </a:r>
          </a:p>
          <a:p>
            <a:r>
              <a:rPr lang="en-IE" b="1" dirty="0"/>
              <a:t> </a:t>
            </a:r>
          </a:p>
          <a:p>
            <a:r>
              <a:rPr lang="en-IE" b="1" dirty="0"/>
              <a:t>.</a:t>
            </a:r>
          </a:p>
          <a:p>
            <a:endParaRPr lang="en-IE" dirty="0"/>
          </a:p>
          <a:p>
            <a:r>
              <a:rPr lang="en-IE" dirty="0"/>
              <a:t> </a:t>
            </a:r>
          </a:p>
          <a:p>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24</a:t>
            </a:fld>
            <a:endParaRPr lang="en-IE" dirty="0"/>
          </a:p>
        </p:txBody>
      </p:sp>
    </p:spTree>
    <p:extLst>
      <p:ext uri="{BB962C8B-B14F-4D97-AF65-F5344CB8AC3E}">
        <p14:creationId xmlns:p14="http://schemas.microsoft.com/office/powerpoint/2010/main" val="539954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endParaRPr lang="en-IE" dirty="0"/>
          </a:p>
          <a:p>
            <a:r>
              <a:rPr lang="en-IE" b="1" dirty="0"/>
              <a:t>Click on Help, and then accounting templates</a:t>
            </a:r>
          </a:p>
          <a:p>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25</a:t>
            </a:fld>
            <a:endParaRPr lang="en-IE" dirty="0"/>
          </a:p>
        </p:txBody>
      </p:sp>
    </p:spTree>
    <p:extLst>
      <p:ext uri="{BB962C8B-B14F-4D97-AF65-F5344CB8AC3E}">
        <p14:creationId xmlns:p14="http://schemas.microsoft.com/office/powerpoint/2010/main" val="31306154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b="1" dirty="0"/>
              <a:t>And then click on the budget template</a:t>
            </a:r>
          </a:p>
          <a:p>
            <a:endParaRPr lang="en-IE" b="1" dirty="0"/>
          </a:p>
          <a:p>
            <a:endParaRPr lang="en-IE" dirty="0"/>
          </a:p>
          <a:p>
            <a:endParaRPr lang="en-IE" dirty="0"/>
          </a:p>
          <a:p>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26</a:t>
            </a:fld>
            <a:endParaRPr lang="en-IE" dirty="0"/>
          </a:p>
        </p:txBody>
      </p:sp>
    </p:spTree>
    <p:extLst>
      <p:ext uri="{BB962C8B-B14F-4D97-AF65-F5344CB8AC3E}">
        <p14:creationId xmlns:p14="http://schemas.microsoft.com/office/powerpoint/2010/main" val="421748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b="1" dirty="0"/>
              <a:t>Then select this file</a:t>
            </a:r>
          </a:p>
          <a:p>
            <a:endParaRPr lang="en-IE" b="1" dirty="0"/>
          </a:p>
        </p:txBody>
      </p:sp>
      <p:sp>
        <p:nvSpPr>
          <p:cNvPr id="4" name="Slide Number Placeholder 3"/>
          <p:cNvSpPr>
            <a:spLocks noGrp="1"/>
          </p:cNvSpPr>
          <p:nvPr>
            <p:ph type="sldNum" sz="quarter" idx="5"/>
          </p:nvPr>
        </p:nvSpPr>
        <p:spPr/>
        <p:txBody>
          <a:bodyPr/>
          <a:lstStyle/>
          <a:p>
            <a:fld id="{B3E63C7A-B40B-4A80-8077-3319D0CE4FB9}" type="slidenum">
              <a:rPr lang="en-IE" smtClean="0"/>
              <a:t>27</a:t>
            </a:fld>
            <a:endParaRPr lang="en-IE" dirty="0"/>
          </a:p>
        </p:txBody>
      </p:sp>
    </p:spTree>
    <p:extLst>
      <p:ext uri="{BB962C8B-B14F-4D97-AF65-F5344CB8AC3E}">
        <p14:creationId xmlns:p14="http://schemas.microsoft.com/office/powerpoint/2010/main" val="32528048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b="1" dirty="0"/>
              <a:t>The template is available in both English and as </a:t>
            </a:r>
            <a:r>
              <a:rPr lang="en-IE" b="1" dirty="0" err="1"/>
              <a:t>gaeilge</a:t>
            </a:r>
            <a:endParaRPr lang="en-IE" b="1" dirty="0"/>
          </a:p>
        </p:txBody>
      </p:sp>
      <p:sp>
        <p:nvSpPr>
          <p:cNvPr id="4" name="Slide Number Placeholder 3"/>
          <p:cNvSpPr>
            <a:spLocks noGrp="1"/>
          </p:cNvSpPr>
          <p:nvPr>
            <p:ph type="sldNum" sz="quarter" idx="5"/>
          </p:nvPr>
        </p:nvSpPr>
        <p:spPr/>
        <p:txBody>
          <a:bodyPr/>
          <a:lstStyle/>
          <a:p>
            <a:fld id="{B3E63C7A-B40B-4A80-8077-3319D0CE4FB9}" type="slidenum">
              <a:rPr lang="en-IE" smtClean="0"/>
              <a:t>28</a:t>
            </a:fld>
            <a:endParaRPr lang="en-IE" dirty="0"/>
          </a:p>
        </p:txBody>
      </p:sp>
    </p:spTree>
    <p:extLst>
      <p:ext uri="{BB962C8B-B14F-4D97-AF65-F5344CB8AC3E}">
        <p14:creationId xmlns:p14="http://schemas.microsoft.com/office/powerpoint/2010/main" val="12478144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800" b="1" dirty="0">
                <a:solidFill>
                  <a:srgbClr val="7030A0"/>
                </a:solidFill>
                <a:effectLst/>
                <a:latin typeface="Arial" panose="020B0604020202020204" pitchFamily="34" charset="0"/>
                <a:ea typeface="Calibri" panose="020F0502020204030204" pitchFamily="34" charset="0"/>
              </a:rPr>
              <a:t> Next we will look at the treasurers report for the board meeting</a:t>
            </a:r>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29</a:t>
            </a:fld>
            <a:endParaRPr lang="en-IE" dirty="0"/>
          </a:p>
        </p:txBody>
      </p:sp>
    </p:spTree>
    <p:extLst>
      <p:ext uri="{BB962C8B-B14F-4D97-AF65-F5344CB8AC3E}">
        <p14:creationId xmlns:p14="http://schemas.microsoft.com/office/powerpoint/2010/main" val="1072599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At the end of the webinar we will have a questions and answers session. We will base this on the queries you submit throughout the webinar and also share some of the most common questions we get regularly from treasurers. </a:t>
            </a:r>
            <a:endParaRPr lang="en-IE" b="1" dirty="0"/>
          </a:p>
        </p:txBody>
      </p:sp>
      <p:sp>
        <p:nvSpPr>
          <p:cNvPr id="4" name="Slide Number Placeholder 3"/>
          <p:cNvSpPr>
            <a:spLocks noGrp="1"/>
          </p:cNvSpPr>
          <p:nvPr>
            <p:ph type="sldNum" sz="quarter" idx="5"/>
          </p:nvPr>
        </p:nvSpPr>
        <p:spPr/>
        <p:txBody>
          <a:bodyPr/>
          <a:lstStyle/>
          <a:p>
            <a:fld id="{B3E63C7A-B40B-4A80-8077-3319D0CE4FB9}" type="slidenum">
              <a:rPr lang="en-IE" smtClean="0"/>
              <a:t>3</a:t>
            </a:fld>
            <a:endParaRPr lang="en-IE" dirty="0"/>
          </a:p>
        </p:txBody>
      </p:sp>
    </p:spTree>
    <p:extLst>
      <p:ext uri="{BB962C8B-B14F-4D97-AF65-F5344CB8AC3E}">
        <p14:creationId xmlns:p14="http://schemas.microsoft.com/office/powerpoint/2010/main" val="19438180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One of the biggest jobs for the treasurer is preparation of the finance report for the board meeting. We have developed a step by step guide for doing this. Step 1 is to print off and work through the financial reports checklist.</a:t>
            </a:r>
            <a:endParaRPr lang="en-IE" b="1" dirty="0"/>
          </a:p>
        </p:txBody>
      </p:sp>
      <p:sp>
        <p:nvSpPr>
          <p:cNvPr id="4" name="Slide Number Placeholder 3"/>
          <p:cNvSpPr>
            <a:spLocks noGrp="1"/>
          </p:cNvSpPr>
          <p:nvPr>
            <p:ph type="sldNum" sz="quarter" idx="5"/>
          </p:nvPr>
        </p:nvSpPr>
        <p:spPr/>
        <p:txBody>
          <a:bodyPr/>
          <a:lstStyle/>
          <a:p>
            <a:fld id="{B3E63C7A-B40B-4A80-8077-3319D0CE4FB9}" type="slidenum">
              <a:rPr lang="en-IE" smtClean="0"/>
              <a:t>30</a:t>
            </a:fld>
            <a:endParaRPr lang="en-IE" dirty="0"/>
          </a:p>
        </p:txBody>
      </p:sp>
    </p:spTree>
    <p:extLst>
      <p:ext uri="{BB962C8B-B14F-4D97-AF65-F5344CB8AC3E}">
        <p14:creationId xmlns:p14="http://schemas.microsoft.com/office/powerpoint/2010/main" val="7875930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This checklist is available on page 5 in the Treasurers Manual and I suggest you print one out before each board meeting and file it with the minutes. It’s a great way to be sure that as treasurer you have addressed everything you need to. Some of the items on the checklist won’t happen regularly like, has a new bank account been opened. We are going to look at review actions for each of the sections of the checklist that will need to be looked at every month. </a:t>
            </a:r>
            <a:endParaRPr lang="en-IE"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E63C7A-B40B-4A80-8077-3319D0CE4FB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10146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 next step in preparing your report flows from step one and it is to review the financial reports. Lets look at each one listed above and the review actions for each one.</a:t>
            </a:r>
            <a:endParaRPr lang="en-IE" b="1" dirty="0"/>
          </a:p>
        </p:txBody>
      </p:sp>
      <p:sp>
        <p:nvSpPr>
          <p:cNvPr id="4" name="Slide Number Placeholder 3"/>
          <p:cNvSpPr>
            <a:spLocks noGrp="1"/>
          </p:cNvSpPr>
          <p:nvPr>
            <p:ph type="sldNum" sz="quarter" idx="5"/>
          </p:nvPr>
        </p:nvSpPr>
        <p:spPr/>
        <p:txBody>
          <a:bodyPr/>
          <a:lstStyle/>
          <a:p>
            <a:fld id="{B3E63C7A-B40B-4A80-8077-3319D0CE4FB9}" type="slidenum">
              <a:rPr lang="en-IE" smtClean="0"/>
              <a:t>32</a:t>
            </a:fld>
            <a:endParaRPr lang="en-IE" dirty="0"/>
          </a:p>
        </p:txBody>
      </p:sp>
    </p:spTree>
    <p:extLst>
      <p:ext uri="{BB962C8B-B14F-4D97-AF65-F5344CB8AC3E}">
        <p14:creationId xmlns:p14="http://schemas.microsoft.com/office/powerpoint/2010/main" val="12449521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When reviewing the bank reports, these are the steps to take</a:t>
            </a:r>
            <a:endParaRPr lang="en-IE" b="1" dirty="0"/>
          </a:p>
        </p:txBody>
      </p:sp>
      <p:sp>
        <p:nvSpPr>
          <p:cNvPr id="4" name="Slide Number Placeholder 3"/>
          <p:cNvSpPr>
            <a:spLocks noGrp="1"/>
          </p:cNvSpPr>
          <p:nvPr>
            <p:ph type="sldNum" sz="quarter" idx="5"/>
          </p:nvPr>
        </p:nvSpPr>
        <p:spPr/>
        <p:txBody>
          <a:bodyPr/>
          <a:lstStyle/>
          <a:p>
            <a:fld id="{B3E63C7A-B40B-4A80-8077-3319D0CE4FB9}" type="slidenum">
              <a:rPr lang="en-IE" smtClean="0"/>
              <a:t>33</a:t>
            </a:fld>
            <a:endParaRPr lang="en-IE" dirty="0"/>
          </a:p>
        </p:txBody>
      </p:sp>
    </p:spTree>
    <p:extLst>
      <p:ext uri="{BB962C8B-B14F-4D97-AF65-F5344CB8AC3E}">
        <p14:creationId xmlns:p14="http://schemas.microsoft.com/office/powerpoint/2010/main" val="32297071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34</a:t>
            </a:fld>
            <a:endParaRPr lang="en-IE" dirty="0"/>
          </a:p>
        </p:txBody>
      </p:sp>
    </p:spTree>
    <p:extLst>
      <p:ext uri="{BB962C8B-B14F-4D97-AF65-F5344CB8AC3E}">
        <p14:creationId xmlns:p14="http://schemas.microsoft.com/office/powerpoint/2010/main" val="19920450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459740" indent="0">
              <a:lnSpc>
                <a:spcPct val="107000"/>
              </a:lnSpc>
              <a:spcBef>
                <a:spcPts val="800"/>
              </a:spcBef>
              <a:spcAft>
                <a:spcPts val="0"/>
              </a:spcAft>
              <a:buNone/>
            </a:pPr>
            <a:r>
              <a:rPr lang="en-IE" sz="1200" b="1" dirty="0">
                <a:effectLst/>
                <a:latin typeface="Arial" panose="020B0604020202020204" pitchFamily="34" charset="0"/>
                <a:ea typeface="Arial" panose="020B0604020202020204" pitchFamily="34" charset="0"/>
              </a:rPr>
              <a:t>The next report to review is the Income and &amp; Expenditure versus budget report. Sample reports are available in the treasurers manual. This report details all income and expenditure that went through the school bank accounts in the</a:t>
            </a:r>
            <a:r>
              <a:rPr lang="en-IE" sz="1200" b="1" spc="200"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last</a:t>
            </a:r>
            <a:r>
              <a:rPr lang="en-IE" sz="1200" b="1" spc="-15"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month. Each</a:t>
            </a:r>
            <a:r>
              <a:rPr lang="en-IE" sz="1200" b="1" spc="-20"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income</a:t>
            </a:r>
            <a:r>
              <a:rPr lang="en-IE" sz="1200" b="1" spc="-20"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and</a:t>
            </a:r>
            <a:r>
              <a:rPr lang="en-IE" sz="1200" b="1" spc="-10"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expenditure</a:t>
            </a:r>
            <a:r>
              <a:rPr lang="en-IE" sz="1200" b="1" spc="-20"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amount are</a:t>
            </a:r>
            <a:r>
              <a:rPr lang="en-IE" sz="1200" b="1" spc="-15"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categorised</a:t>
            </a:r>
            <a:r>
              <a:rPr lang="en-IE" sz="1200" b="1" spc="-10"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into</a:t>
            </a:r>
            <a:r>
              <a:rPr lang="en-IE" sz="1200" b="1" spc="-20"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a</a:t>
            </a:r>
            <a:r>
              <a:rPr lang="en-IE" sz="1200" b="1" spc="-20"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code</a:t>
            </a:r>
            <a:r>
              <a:rPr lang="en-IE" sz="1200" b="1" spc="-10"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using</a:t>
            </a:r>
            <a:r>
              <a:rPr lang="en-IE" sz="1200" b="1" spc="-10"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the</a:t>
            </a:r>
            <a:r>
              <a:rPr lang="en-IE" sz="1200" b="1" spc="-10"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FSSU</a:t>
            </a:r>
            <a:r>
              <a:rPr lang="en-IE" sz="1200" b="1" spc="-5" dirty="0">
                <a:effectLst/>
                <a:latin typeface="Arial" panose="020B0604020202020204" pitchFamily="34" charset="0"/>
                <a:ea typeface="Arial" panose="020B0604020202020204" pitchFamily="34" charset="0"/>
              </a:rPr>
              <a:t> </a:t>
            </a:r>
            <a:r>
              <a:rPr lang="en-IE" sz="1200" b="1" u="sng" dirty="0">
                <a:solidFill>
                  <a:srgbClr val="0462C1"/>
                </a:solidFill>
                <a:effectLst/>
                <a:latin typeface="Arial" panose="020B0604020202020204" pitchFamily="34" charset="0"/>
                <a:ea typeface="Arial" panose="020B0604020202020204" pitchFamily="34" charset="0"/>
                <a:hlinkClick r:id="rId3"/>
              </a:rPr>
              <a:t>chart</a:t>
            </a:r>
            <a:r>
              <a:rPr lang="en-IE" sz="1200" b="1" dirty="0">
                <a:solidFill>
                  <a:srgbClr val="0462C1"/>
                </a:solidFill>
                <a:effectLst/>
                <a:latin typeface="Arial" panose="020B0604020202020204" pitchFamily="34" charset="0"/>
                <a:ea typeface="Arial" panose="020B0604020202020204" pitchFamily="34" charset="0"/>
              </a:rPr>
              <a:t> </a:t>
            </a:r>
            <a:r>
              <a:rPr lang="en-IE" sz="1200" b="1" u="sng" dirty="0">
                <a:solidFill>
                  <a:srgbClr val="0462C1"/>
                </a:solidFill>
                <a:effectLst/>
                <a:latin typeface="Arial" panose="020B0604020202020204" pitchFamily="34" charset="0"/>
                <a:ea typeface="Arial" panose="020B0604020202020204" pitchFamily="34" charset="0"/>
                <a:hlinkClick r:id="rId3"/>
              </a:rPr>
              <a:t>of </a:t>
            </a:r>
            <a:r>
              <a:rPr lang="en-IE" sz="1200" b="1" u="sng" dirty="0">
                <a:solidFill>
                  <a:srgbClr val="006FC0"/>
                </a:solidFill>
                <a:effectLst/>
                <a:latin typeface="Arial" panose="020B0604020202020204" pitchFamily="34" charset="0"/>
                <a:ea typeface="Arial" panose="020B0604020202020204" pitchFamily="34" charset="0"/>
                <a:hlinkClick r:id="rId3"/>
              </a:rPr>
              <a:t>accounts</a:t>
            </a:r>
            <a:r>
              <a:rPr lang="en-IE" sz="1200" b="1" dirty="0">
                <a:effectLst/>
                <a:latin typeface="Arial" panose="020B0604020202020204" pitchFamily="34" charset="0"/>
                <a:ea typeface="Arial" panose="020B0604020202020204" pitchFamily="34" charset="0"/>
              </a:rPr>
              <a:t>.</a:t>
            </a:r>
          </a:p>
          <a:p>
            <a:pPr marL="0" indent="0">
              <a:spcBef>
                <a:spcPts val="800"/>
              </a:spcBef>
              <a:buNone/>
            </a:pPr>
            <a:r>
              <a:rPr lang="en-IE" sz="1200" b="1" i="1" dirty="0">
                <a:effectLst/>
                <a:latin typeface="Arial" panose="020B0604020202020204" pitchFamily="34" charset="0"/>
                <a:ea typeface="Arial" panose="020B0604020202020204" pitchFamily="34" charset="0"/>
              </a:rPr>
              <a:t>The budgeted figure is also on the report so any differences can be addressed. Make sure that whatever system you are using can produce this report. It is the only way the board can consistently ensure that they are staying on track throughout the year. Failure to consistently review actual versus budgeted figures can result in a nasty surprise at year end!</a:t>
            </a:r>
          </a:p>
          <a:p>
            <a:pPr marL="0" indent="0">
              <a:spcBef>
                <a:spcPts val="800"/>
              </a:spcBef>
              <a:buNone/>
            </a:pPr>
            <a:r>
              <a:rPr lang="en-IE" sz="1200" b="1" i="1" dirty="0">
                <a:effectLst/>
                <a:latin typeface="Arial" panose="020B0604020202020204" pitchFamily="34" charset="0"/>
                <a:ea typeface="Arial" panose="020B0604020202020204" pitchFamily="34" charset="0"/>
              </a:rPr>
              <a:t>Review</a:t>
            </a:r>
            <a:r>
              <a:rPr lang="en-IE" sz="1200" b="1" i="1" spc="-30" dirty="0">
                <a:effectLst/>
                <a:latin typeface="Arial" panose="020B0604020202020204" pitchFamily="34" charset="0"/>
                <a:ea typeface="Arial" panose="020B0604020202020204" pitchFamily="34" charset="0"/>
              </a:rPr>
              <a:t> </a:t>
            </a:r>
            <a:r>
              <a:rPr lang="en-IE" sz="1200" b="1" i="1" spc="-10" dirty="0">
                <a:effectLst/>
                <a:latin typeface="Arial" panose="020B0604020202020204" pitchFamily="34" charset="0"/>
                <a:ea typeface="Arial" panose="020B0604020202020204" pitchFamily="34" charset="0"/>
              </a:rPr>
              <a:t>actions: read</a:t>
            </a:r>
          </a:p>
          <a:p>
            <a:pPr marL="0" indent="0">
              <a:spcBef>
                <a:spcPts val="800"/>
              </a:spcBef>
              <a:buNone/>
            </a:pPr>
            <a:r>
              <a:rPr lang="en-IE" sz="1200" b="1" i="1" spc="-10" dirty="0">
                <a:effectLst/>
                <a:latin typeface="Arial" panose="020B0604020202020204" pitchFamily="34" charset="0"/>
                <a:ea typeface="Arial" panose="020B0604020202020204" pitchFamily="34" charset="0"/>
              </a:rPr>
              <a:t>One of the queries we deal with is when a school is short on cash. This can happen when grants are due and cash has run low. Our template includes a very useful cashflow statement that should be used to help allocate available funds.</a:t>
            </a:r>
          </a:p>
          <a:p>
            <a:pPr marL="0" indent="0">
              <a:spcBef>
                <a:spcPts val="800"/>
              </a:spcBef>
              <a:buNone/>
            </a:pPr>
            <a:endParaRPr lang="en-IE" sz="1200" b="1" i="1" dirty="0">
              <a:effectLst/>
              <a:latin typeface="Arial" panose="020B0604020202020204" pitchFamily="34" charset="0"/>
              <a:ea typeface="Arial" panose="020B0604020202020204" pitchFamily="34" charset="0"/>
            </a:endParaRPr>
          </a:p>
          <a:p>
            <a:pPr marL="342900" lvl="0" indent="-342900">
              <a:spcBef>
                <a:spcPts val="85"/>
              </a:spcBef>
              <a:buFont typeface="Symbol" panose="05050102010706020507" pitchFamily="18" charset="2"/>
              <a:buChar char=""/>
              <a:tabLst>
                <a:tab pos="317500" algn="l"/>
                <a:tab pos="318135" algn="l"/>
              </a:tabLst>
            </a:pPr>
            <a:r>
              <a:rPr lang="en-IE" sz="1200" b="1" i="1" dirty="0">
                <a:effectLst/>
                <a:latin typeface="Arial" panose="020B0604020202020204" pitchFamily="34" charset="0"/>
                <a:ea typeface="Symbol" panose="05050102010706020507" pitchFamily="18" charset="2"/>
                <a:cs typeface="Symbol" panose="05050102010706020507" pitchFamily="18" charset="2"/>
              </a:rPr>
              <a:t>Review</a:t>
            </a:r>
            <a:r>
              <a:rPr lang="en-IE" sz="1200" b="1" i="1" spc="-2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each</a:t>
            </a:r>
            <a:r>
              <a:rPr lang="en-IE" sz="1200" b="1" i="1" spc="-1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figure</a:t>
            </a:r>
            <a:r>
              <a:rPr lang="en-IE" sz="1200" b="1" i="1" spc="-3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to</a:t>
            </a:r>
            <a:r>
              <a:rPr lang="en-IE" sz="1200" b="1" i="1" spc="-2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ensure</a:t>
            </a:r>
            <a:r>
              <a:rPr lang="en-IE" sz="1200" b="1" i="1" spc="-2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that</a:t>
            </a:r>
            <a:r>
              <a:rPr lang="en-IE" sz="1200" b="1" i="1" spc="-2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each</a:t>
            </a:r>
            <a:r>
              <a:rPr lang="en-IE" sz="1200" b="1" i="1" spc="-3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figure</a:t>
            </a:r>
            <a:r>
              <a:rPr lang="en-IE" sz="1200" b="1" i="1" spc="-2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looks</a:t>
            </a:r>
            <a:r>
              <a:rPr lang="en-IE" sz="1200" b="1" i="1" spc="-10" dirty="0">
                <a:effectLst/>
                <a:latin typeface="Arial" panose="020B0604020202020204" pitchFamily="34" charset="0"/>
                <a:ea typeface="Symbol" panose="05050102010706020507" pitchFamily="18" charset="2"/>
                <a:cs typeface="Symbol" panose="05050102010706020507" pitchFamily="18" charset="2"/>
              </a:rPr>
              <a:t> reasonable</a:t>
            </a:r>
            <a:endParaRPr lang="en-IE" sz="1200" b="1" i="1" dirty="0">
              <a:effectLst/>
              <a:latin typeface="Arial" panose="020B0604020202020204" pitchFamily="34" charset="0"/>
              <a:ea typeface="Symbol" panose="05050102010706020507" pitchFamily="18" charset="2"/>
              <a:cs typeface="Symbol" panose="05050102010706020507" pitchFamily="18" charset="2"/>
            </a:endParaRPr>
          </a:p>
          <a:p>
            <a:pPr marL="342900" marR="541020" lvl="0" indent="-342900">
              <a:lnSpc>
                <a:spcPct val="115000"/>
              </a:lnSpc>
              <a:spcBef>
                <a:spcPts val="180"/>
              </a:spcBef>
              <a:spcAft>
                <a:spcPts val="0"/>
              </a:spcAft>
              <a:buFont typeface="Symbol" panose="05050102010706020507" pitchFamily="18" charset="2"/>
              <a:buChar char=""/>
              <a:tabLst>
                <a:tab pos="317500" algn="l"/>
                <a:tab pos="318135" algn="l"/>
              </a:tabLst>
            </a:pPr>
            <a:r>
              <a:rPr lang="en-IE" sz="1200" b="1" i="1" dirty="0">
                <a:effectLst/>
                <a:latin typeface="Arial" panose="020B0604020202020204" pitchFamily="34" charset="0"/>
                <a:ea typeface="Symbol" panose="05050102010706020507" pitchFamily="18" charset="2"/>
                <a:cs typeface="Symbol" panose="05050102010706020507" pitchFamily="18" charset="2"/>
              </a:rPr>
              <a:t>Look</a:t>
            </a:r>
            <a:r>
              <a:rPr lang="en-IE" sz="1200" b="1" i="1" spc="-1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at</a:t>
            </a:r>
            <a:r>
              <a:rPr lang="en-IE" sz="1200" b="1" i="1" spc="-1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the</a:t>
            </a:r>
            <a:r>
              <a:rPr lang="en-IE" sz="1200" b="1" i="1" spc="-2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difference</a:t>
            </a:r>
            <a:r>
              <a:rPr lang="en-IE" sz="1200" b="1" i="1" spc="-2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between</a:t>
            </a:r>
            <a:r>
              <a:rPr lang="en-IE" sz="1200" b="1" i="1" spc="-1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what</a:t>
            </a:r>
            <a:r>
              <a:rPr lang="en-IE" sz="1200" b="1" i="1" spc="-1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has</a:t>
            </a:r>
            <a:r>
              <a:rPr lang="en-IE" sz="1200" b="1" i="1" spc="-2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happened</a:t>
            </a:r>
            <a:r>
              <a:rPr lang="en-IE" sz="1200" b="1" i="1" spc="-1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and</a:t>
            </a:r>
            <a:r>
              <a:rPr lang="en-IE" sz="1200" b="1" i="1" spc="-1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what</a:t>
            </a:r>
            <a:r>
              <a:rPr lang="en-IE" sz="1200" b="1" i="1" spc="-1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was</a:t>
            </a:r>
            <a:r>
              <a:rPr lang="en-IE" sz="1200" b="1" i="1" spc="-2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budgeted.</a:t>
            </a:r>
            <a:r>
              <a:rPr lang="en-IE" sz="1200" b="1" i="1" spc="-1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If</a:t>
            </a:r>
            <a:r>
              <a:rPr lang="en-IE" sz="1200" b="1" i="1" spc="-1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expenditure,</a:t>
            </a:r>
            <a:r>
              <a:rPr lang="en-IE" sz="1200" b="1" i="1" spc="-1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for example, of stationery has exceeded the budgeted figure, this will need to be addressed by cutting expenditure elsewhere or increasing income. Ensure the bottom line is still in a surplus/breakeven position.</a:t>
            </a:r>
          </a:p>
          <a:p>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35</a:t>
            </a:fld>
            <a:endParaRPr lang="en-IE" dirty="0"/>
          </a:p>
        </p:txBody>
      </p:sp>
    </p:spTree>
    <p:extLst>
      <p:ext uri="{BB962C8B-B14F-4D97-AF65-F5344CB8AC3E}">
        <p14:creationId xmlns:p14="http://schemas.microsoft.com/office/powerpoint/2010/main" val="31559019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00"/>
              </a:spcAft>
            </a:pPr>
            <a:r>
              <a:rPr lang="en-IE" sz="1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The next area to review is creditors, accruals and income received in advance.</a:t>
            </a:r>
            <a:endParaRPr lang="en-IE"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36</a:t>
            </a:fld>
            <a:endParaRPr lang="en-IE" dirty="0"/>
          </a:p>
        </p:txBody>
      </p:sp>
    </p:spTree>
    <p:extLst>
      <p:ext uri="{BB962C8B-B14F-4D97-AF65-F5344CB8AC3E}">
        <p14:creationId xmlns:p14="http://schemas.microsoft.com/office/powerpoint/2010/main" val="31214826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Payroll reports for board paid employees need to be reviewed as part of preparation for the finance report.</a:t>
            </a:r>
            <a:endParaRPr lang="en-IE" b="1" dirty="0"/>
          </a:p>
        </p:txBody>
      </p:sp>
      <p:sp>
        <p:nvSpPr>
          <p:cNvPr id="4" name="Slide Number Placeholder 3"/>
          <p:cNvSpPr>
            <a:spLocks noGrp="1"/>
          </p:cNvSpPr>
          <p:nvPr>
            <p:ph type="sldNum" sz="quarter" idx="5"/>
          </p:nvPr>
        </p:nvSpPr>
        <p:spPr/>
        <p:txBody>
          <a:bodyPr/>
          <a:lstStyle/>
          <a:p>
            <a:fld id="{B3E63C7A-B40B-4A80-8077-3319D0CE4FB9}" type="slidenum">
              <a:rPr lang="en-IE" smtClean="0"/>
              <a:t>37</a:t>
            </a:fld>
            <a:endParaRPr lang="en-IE" dirty="0"/>
          </a:p>
        </p:txBody>
      </p:sp>
    </p:spTree>
    <p:extLst>
      <p:ext uri="{BB962C8B-B14F-4D97-AF65-F5344CB8AC3E}">
        <p14:creationId xmlns:p14="http://schemas.microsoft.com/office/powerpoint/2010/main" val="25739838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00"/>
              </a:spcAft>
            </a:pPr>
            <a:r>
              <a:rPr lang="en-IE" sz="1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38</a:t>
            </a:fld>
            <a:endParaRPr lang="en-IE" dirty="0"/>
          </a:p>
        </p:txBody>
      </p:sp>
    </p:spTree>
    <p:extLst>
      <p:ext uri="{BB962C8B-B14F-4D97-AF65-F5344CB8AC3E}">
        <p14:creationId xmlns:p14="http://schemas.microsoft.com/office/powerpoint/2010/main" val="9637516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with all board information and discussions, finances of the board are highly confidential. It is recommended that one copy of the finance report is held with the minutes of the full board meeting and any other copies are shredded.</a:t>
            </a:r>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39</a:t>
            </a:fld>
            <a:endParaRPr lang="en-IE" dirty="0"/>
          </a:p>
        </p:txBody>
      </p:sp>
    </p:spTree>
    <p:extLst>
      <p:ext uri="{BB962C8B-B14F-4D97-AF65-F5344CB8AC3E}">
        <p14:creationId xmlns:p14="http://schemas.microsoft.com/office/powerpoint/2010/main" val="3508890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IE" sz="1800" b="1" kern="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Please feel free to ask any questions during the webinar by going to the </a:t>
            </a:r>
            <a:r>
              <a:rPr lang="en-IE" sz="1800" b="1"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control panel in the right had side of your screen and click on the questions button. </a:t>
            </a:r>
            <a:endParaRPr lang="en-IE"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under “ask question here”.</a:t>
            </a:r>
            <a:endParaRPr lang="en-IE"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Type in your question and click the “Send” button.</a:t>
            </a:r>
            <a:endParaRPr lang="en-IE"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One of my colleagues will reply to you directly.</a:t>
            </a:r>
            <a:endParaRPr lang="en-IE"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 message will appear on your screen with the answer. </a:t>
            </a:r>
            <a:endParaRPr lang="en-IE"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4</a:t>
            </a:fld>
            <a:endParaRPr lang="en-IE" dirty="0"/>
          </a:p>
        </p:txBody>
      </p:sp>
    </p:spTree>
    <p:extLst>
      <p:ext uri="{BB962C8B-B14F-4D97-AF65-F5344CB8AC3E}">
        <p14:creationId xmlns:p14="http://schemas.microsoft.com/office/powerpoint/2010/main" val="15467408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800" b="1" dirty="0">
                <a:solidFill>
                  <a:srgbClr val="7030A0"/>
                </a:solidFill>
                <a:effectLst/>
                <a:latin typeface="Arial" panose="020B0604020202020204" pitchFamily="34" charset="0"/>
                <a:ea typeface="Calibri" panose="020F0502020204030204" pitchFamily="34" charset="0"/>
              </a:rPr>
              <a:t> </a:t>
            </a:r>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40</a:t>
            </a:fld>
            <a:endParaRPr lang="en-IE" dirty="0"/>
          </a:p>
        </p:txBody>
      </p:sp>
    </p:spTree>
    <p:extLst>
      <p:ext uri="{BB962C8B-B14F-4D97-AF65-F5344CB8AC3E}">
        <p14:creationId xmlns:p14="http://schemas.microsoft.com/office/powerpoint/2010/main" val="12755499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786560"/>
            <a:ext cx="5486400" cy="3916115"/>
          </a:xfrm>
        </p:spPr>
        <p:txBody>
          <a:bodyPr/>
          <a:lstStyle/>
          <a:p>
            <a:pPr>
              <a:lnSpc>
                <a:spcPct val="107000"/>
              </a:lnSpc>
              <a:spcAft>
                <a:spcPts val="800"/>
              </a:spcAft>
            </a:pPr>
            <a:r>
              <a:rPr lang="en-IE" sz="1200" b="1"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I mentioned this earlier, but I would like to come back to it as it is a very important compliance issue for the board.</a:t>
            </a:r>
          </a:p>
          <a:p>
            <a:pPr>
              <a:lnSpc>
                <a:spcPct val="107000"/>
              </a:lnSpc>
              <a:spcAft>
                <a:spcPts val="800"/>
              </a:spcAft>
            </a:pPr>
            <a:r>
              <a:rPr lang="en-IE" sz="1200" b="1"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The submission date for the 2020/2021 accounts was the 28</a:t>
            </a:r>
            <a:r>
              <a:rPr lang="en-IE" sz="1200" b="1" kern="1200" baseline="30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IE" sz="1200" b="1"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February 2022, if you have not already submitted your accounts please do so immediately. </a:t>
            </a: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Each board of management is required to submit a copy of the annual accounts to the FSSU by the 28th of February each year to ensure compliance with Section 18 of the Education Act 1998. The annual school accounts should be formally adopted by the board of management before submission to the FSSU. A copy of the approved accounts should be forwarded to the patron.</a:t>
            </a: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All boards must engage an external accountant to prepare and submit annual accounts on their behalf to the FSSU. Boards that ensure their accountants submit to us on time are deemed to be in compliance with the requirements of Section 18 of the Education Act 1998, the annual financial reporting requirements of the Charities Act 2009 and the Central Statistics Office statutory requirements</a:t>
            </a: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The external accountant will prepare the boards accounts using the accruals basis for accounting and present them in the FSSU standard format. </a:t>
            </a: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The treasurer ensures that all accounts and documentation that the external accountant needs are prepared for the external school accountant at the end of the school year and that the submission is with the FSSU by February 28th</a:t>
            </a:r>
          </a:p>
          <a:p>
            <a:pPr>
              <a:lnSpc>
                <a:spcPct val="107000"/>
              </a:lnSpc>
              <a:spcAft>
                <a:spcPts val="800"/>
              </a:spcAft>
            </a:pPr>
            <a:endParaRPr lang="en-IE"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200" b="1"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The Chairperson and another Board member must sign the accounts on behalf of the board.  Type signed accounts are acceptable. </a:t>
            </a:r>
            <a:endParaRPr lang="en-IE"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200" b="1"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200" b="1"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The Board of Management Authorisation Letter must be completed by the board in order for the accountant to file data on the board’s behalf. </a:t>
            </a:r>
            <a:endParaRPr lang="en-IE"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200" b="1"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200" b="1"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Boards that have not submitted to us on time and consequently in breach of the compliance obligations to the Department of </a:t>
            </a:r>
            <a:r>
              <a:rPr lang="en-IE" sz="1200" b="1" kern="12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Educaiton</a:t>
            </a:r>
            <a:r>
              <a:rPr lang="en-IE" sz="1200" b="1"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the CRA and the CSO and will be subject to audit by the DE. If your external accountant consistently misses this deadline and the board has provided all the information in a timely manner, the board needs to consider moving to an accountant that will support the compliance requirements of the board.</a:t>
            </a:r>
            <a:endParaRPr lang="en-IE" sz="12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41</a:t>
            </a:fld>
            <a:endParaRPr lang="en-IE" dirty="0"/>
          </a:p>
        </p:txBody>
      </p:sp>
    </p:spTree>
    <p:extLst>
      <p:ext uri="{BB962C8B-B14F-4D97-AF65-F5344CB8AC3E}">
        <p14:creationId xmlns:p14="http://schemas.microsoft.com/office/powerpoint/2010/main" val="26725940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786560"/>
            <a:ext cx="5486400" cy="3916115"/>
          </a:xfrm>
        </p:spPr>
        <p:txBody>
          <a:bodyPr/>
          <a:lstStyle/>
          <a:p>
            <a:r>
              <a:rPr lang="en-GB" b="1" dirty="0"/>
              <a:t>Here is a suggested timeline that will help you to ensure that the annual accounts are submitted on time. In September…</a:t>
            </a:r>
            <a:endParaRPr lang="en-IE" b="1" dirty="0"/>
          </a:p>
        </p:txBody>
      </p:sp>
      <p:sp>
        <p:nvSpPr>
          <p:cNvPr id="4" name="Slide Number Placeholder 3"/>
          <p:cNvSpPr>
            <a:spLocks noGrp="1"/>
          </p:cNvSpPr>
          <p:nvPr>
            <p:ph type="sldNum" sz="quarter" idx="5"/>
          </p:nvPr>
        </p:nvSpPr>
        <p:spPr/>
        <p:txBody>
          <a:bodyPr/>
          <a:lstStyle/>
          <a:p>
            <a:fld id="{B3E63C7A-B40B-4A80-8077-3319D0CE4FB9}" type="slidenum">
              <a:rPr lang="en-IE" smtClean="0"/>
              <a:t>42</a:t>
            </a:fld>
            <a:endParaRPr lang="en-IE" dirty="0"/>
          </a:p>
        </p:txBody>
      </p:sp>
    </p:spTree>
    <p:extLst>
      <p:ext uri="{BB962C8B-B14F-4D97-AF65-F5344CB8AC3E}">
        <p14:creationId xmlns:p14="http://schemas.microsoft.com/office/powerpoint/2010/main" val="19018179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786560"/>
            <a:ext cx="5486400" cy="3916115"/>
          </a:xfrm>
        </p:spPr>
        <p:txBody>
          <a:bodyPr/>
          <a:lstStyle/>
          <a:p>
            <a:r>
              <a:rPr lang="en-GB" b="1" dirty="0"/>
              <a:t>We have compiled a checklist to help the treasurer get everything together for the external accountant to prepare the annual accounts. This is available on page 12 in the treasurers manual. Again, tick as you go along and it will ensure that everything the accountant needs will be ready.</a:t>
            </a:r>
            <a:endParaRPr lang="en-IE"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E63C7A-B40B-4A80-8077-3319D0CE4FB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3415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44</a:t>
            </a:fld>
            <a:endParaRPr lang="en-IE" dirty="0"/>
          </a:p>
        </p:txBody>
      </p:sp>
    </p:spTree>
    <p:extLst>
      <p:ext uri="{BB962C8B-B14F-4D97-AF65-F5344CB8AC3E}">
        <p14:creationId xmlns:p14="http://schemas.microsoft.com/office/powerpoint/2010/main" val="27608481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a:lnSpc>
                <a:spcPct val="107000"/>
              </a:lnSpc>
              <a:spcAft>
                <a:spcPts val="800"/>
              </a:spcAft>
            </a:pPr>
            <a:r>
              <a:rPr lang="en-IE" sz="1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r>
              <a:rPr lang="en-IE" b="1" dirty="0"/>
              <a:t>Read</a:t>
            </a:r>
          </a:p>
        </p:txBody>
      </p:sp>
      <p:sp>
        <p:nvSpPr>
          <p:cNvPr id="4" name="Slide Number Placeholder 3"/>
          <p:cNvSpPr>
            <a:spLocks noGrp="1"/>
          </p:cNvSpPr>
          <p:nvPr>
            <p:ph type="sldNum" sz="quarter" idx="5"/>
          </p:nvPr>
        </p:nvSpPr>
        <p:spPr/>
        <p:txBody>
          <a:bodyPr/>
          <a:lstStyle/>
          <a:p>
            <a:fld id="{B3E63C7A-B40B-4A80-8077-3319D0CE4FB9}" type="slidenum">
              <a:rPr lang="en-IE" smtClean="0"/>
              <a:t>45</a:t>
            </a:fld>
            <a:endParaRPr lang="en-IE" dirty="0"/>
          </a:p>
        </p:txBody>
      </p:sp>
    </p:spTree>
    <p:extLst>
      <p:ext uri="{BB962C8B-B14F-4D97-AF65-F5344CB8AC3E}">
        <p14:creationId xmlns:p14="http://schemas.microsoft.com/office/powerpoint/2010/main" val="36854412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786560"/>
            <a:ext cx="5486400" cy="3916115"/>
          </a:xfrm>
        </p:spPr>
        <p:txBody>
          <a:bodyPr/>
          <a:lstStyle/>
          <a:p>
            <a:r>
              <a:rPr lang="en-GB" b="1" dirty="0"/>
              <a:t>This is a simple example of a fixed asset register </a:t>
            </a:r>
            <a:r>
              <a:rPr lang="en-GB" b="1" i="1" dirty="0">
                <a:highlight>
                  <a:srgbClr val="FFFF00"/>
                </a:highlight>
              </a:rPr>
              <a:t>and we have also provided a link above to the Excel file on our website</a:t>
            </a:r>
            <a:r>
              <a:rPr lang="en-GB" b="1" dirty="0"/>
              <a:t>. The most important thing is that high value items such as laptops and specialised equipment are listed and can be tracked. An excel version is available on our website.</a:t>
            </a:r>
            <a:endParaRPr lang="en-IE"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E63C7A-B40B-4A80-8077-3319D0CE4FB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88264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47</a:t>
            </a:fld>
            <a:endParaRPr lang="en-IE" dirty="0"/>
          </a:p>
        </p:txBody>
      </p:sp>
    </p:spTree>
    <p:extLst>
      <p:ext uri="{BB962C8B-B14F-4D97-AF65-F5344CB8AC3E}">
        <p14:creationId xmlns:p14="http://schemas.microsoft.com/office/powerpoint/2010/main" val="26207021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t>Read</a:t>
            </a:r>
          </a:p>
          <a:p>
            <a:r>
              <a:rPr lang="en-IE" b="1" dirty="0"/>
              <a:t>Read</a:t>
            </a:r>
          </a:p>
          <a:p>
            <a:endParaRPr lang="en-IE" b="1" dirty="0"/>
          </a:p>
        </p:txBody>
      </p:sp>
      <p:sp>
        <p:nvSpPr>
          <p:cNvPr id="4" name="Slide Number Placeholder 3"/>
          <p:cNvSpPr>
            <a:spLocks noGrp="1"/>
          </p:cNvSpPr>
          <p:nvPr>
            <p:ph type="sldNum" sz="quarter" idx="5"/>
          </p:nvPr>
        </p:nvSpPr>
        <p:spPr/>
        <p:txBody>
          <a:bodyPr/>
          <a:lstStyle/>
          <a:p>
            <a:fld id="{B3E63C7A-B40B-4A80-8077-3319D0CE4FB9}" type="slidenum">
              <a:rPr lang="en-IE" smtClean="0"/>
              <a:t>48</a:t>
            </a:fld>
            <a:endParaRPr lang="en-IE" dirty="0"/>
          </a:p>
        </p:txBody>
      </p:sp>
    </p:spTree>
    <p:extLst>
      <p:ext uri="{BB962C8B-B14F-4D97-AF65-F5344CB8AC3E}">
        <p14:creationId xmlns:p14="http://schemas.microsoft.com/office/powerpoint/2010/main" val="19075659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800" b="1" dirty="0">
                <a:solidFill>
                  <a:srgbClr val="7030A0"/>
                </a:solidFill>
                <a:effectLst/>
                <a:latin typeface="Arial" panose="020B0604020202020204" pitchFamily="34" charset="0"/>
                <a:ea typeface="Calibri" panose="020F0502020204030204" pitchFamily="34" charset="0"/>
              </a:rPr>
              <a:t> </a:t>
            </a:r>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49</a:t>
            </a:fld>
            <a:endParaRPr lang="en-IE" dirty="0"/>
          </a:p>
        </p:txBody>
      </p:sp>
    </p:spTree>
    <p:extLst>
      <p:ext uri="{BB962C8B-B14F-4D97-AF65-F5344CB8AC3E}">
        <p14:creationId xmlns:p14="http://schemas.microsoft.com/office/powerpoint/2010/main" val="3209684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IE" sz="1800" b="1" dirty="0">
                <a:solidFill>
                  <a:srgbClr val="7030A0"/>
                </a:solidFill>
                <a:effectLst/>
                <a:latin typeface="Arial" panose="020B0604020202020204" pitchFamily="34" charset="0"/>
                <a:ea typeface="Calibri" panose="020F0502020204030204" pitchFamily="34" charset="0"/>
                <a:cs typeface="Times New Roman" panose="02020603050405020304" pitchFamily="18" charset="0"/>
              </a:rPr>
              <a:t>This webinar will be recorded and an email with the link to the recording will be sent to all participants in the next few days. All of the material and guidelines that we refer to this evening are available on www.fssu.ie</a:t>
            </a:r>
          </a:p>
          <a:p>
            <a:pPr algn="just">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5</a:t>
            </a:fld>
            <a:endParaRPr lang="en-IE" dirty="0"/>
          </a:p>
        </p:txBody>
      </p:sp>
    </p:spTree>
    <p:extLst>
      <p:ext uri="{BB962C8B-B14F-4D97-AF65-F5344CB8AC3E}">
        <p14:creationId xmlns:p14="http://schemas.microsoft.com/office/powerpoint/2010/main" val="23894553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Read</a:t>
            </a:r>
            <a:endParaRPr lang="en-IE"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E63C7A-B40B-4A80-8077-3319D0CE4FB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09162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 thank you for your time, I hope you found the session helpful. If there is any further training that you would like us to do, please let us know. I will now hand over to Joe Conlon the FSSU Primary Manager to host the question and answer session. Thank you again.</a:t>
            </a:r>
            <a:endParaRPr lang="en-IE" b="1" dirty="0"/>
          </a:p>
        </p:txBody>
      </p:sp>
      <p:sp>
        <p:nvSpPr>
          <p:cNvPr id="4" name="Slide Number Placeholder 3"/>
          <p:cNvSpPr>
            <a:spLocks noGrp="1"/>
          </p:cNvSpPr>
          <p:nvPr>
            <p:ph type="sldNum" sz="quarter" idx="5"/>
          </p:nvPr>
        </p:nvSpPr>
        <p:spPr/>
        <p:txBody>
          <a:bodyPr/>
          <a:lstStyle/>
          <a:p>
            <a:fld id="{B3E63C7A-B40B-4A80-8077-3319D0CE4FB9}" type="slidenum">
              <a:rPr lang="en-IE" smtClean="0"/>
              <a:t>51</a:t>
            </a:fld>
            <a:endParaRPr lang="en-IE" dirty="0"/>
          </a:p>
        </p:txBody>
      </p:sp>
    </p:spTree>
    <p:extLst>
      <p:ext uri="{BB962C8B-B14F-4D97-AF65-F5344CB8AC3E}">
        <p14:creationId xmlns:p14="http://schemas.microsoft.com/office/powerpoint/2010/main" val="16079876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B3E63C7A-B40B-4A80-8077-3319D0CE4FB9}" type="slidenum">
              <a:rPr lang="en-IE" smtClean="0"/>
              <a:t>52</a:t>
            </a:fld>
            <a:endParaRPr lang="en-IE" dirty="0"/>
          </a:p>
        </p:txBody>
      </p:sp>
    </p:spTree>
    <p:extLst>
      <p:ext uri="{BB962C8B-B14F-4D97-AF65-F5344CB8AC3E}">
        <p14:creationId xmlns:p14="http://schemas.microsoft.com/office/powerpoint/2010/main" val="4371853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53</a:t>
            </a:fld>
            <a:endParaRPr lang="en-IE" dirty="0"/>
          </a:p>
        </p:txBody>
      </p:sp>
    </p:spTree>
    <p:extLst>
      <p:ext uri="{BB962C8B-B14F-4D97-AF65-F5344CB8AC3E}">
        <p14:creationId xmlns:p14="http://schemas.microsoft.com/office/powerpoint/2010/main" val="374823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IE" b="1" dirty="0"/>
              <a:t> You will hear us refer to the School Governance Manual for Primary Schools throughout the webinar. This is published every 4 years by the Department of Education and is the governance manual for boards of management in all aspects of running a primary school. Earlier this year, we issued the Treasurers Manual which is a comprehensive guidance document that details the role and functions of the treasurer and contains useful information such as timelines and templates to support you in your role. This manual is available on our website. Speaking of our website, www.fssu.ie, all financial guidelines and templates are available here. We issue a financial guideline to all schools when for example the Department issues a circular on grant funding or the Revenue issues an update that is relevant to schools. There is a huge amount of information on the website and it is easy to search for whatever area of financial governance you need more information on.</a:t>
            </a:r>
          </a:p>
          <a:p>
            <a:endParaRPr lang="en-I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E63C7A-B40B-4A80-8077-3319D0CE4FB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6799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800" b="1" dirty="0">
                <a:solidFill>
                  <a:srgbClr val="7030A0"/>
                </a:solidFill>
                <a:effectLst/>
                <a:latin typeface="Arial" panose="020B0604020202020204" pitchFamily="34" charset="0"/>
                <a:ea typeface="Calibri" panose="020F0502020204030204" pitchFamily="34" charset="0"/>
              </a:rPr>
              <a:t> So lets start by looking at the legislative context behind the role of treasurer</a:t>
            </a:r>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7</a:t>
            </a:fld>
            <a:endParaRPr lang="en-IE" dirty="0"/>
          </a:p>
        </p:txBody>
      </p:sp>
    </p:spTree>
    <p:extLst>
      <p:ext uri="{BB962C8B-B14F-4D97-AF65-F5344CB8AC3E}">
        <p14:creationId xmlns:p14="http://schemas.microsoft.com/office/powerpoint/2010/main" val="518747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IE" dirty="0"/>
              <a:t> </a:t>
            </a:r>
            <a:r>
              <a:rPr lang="en-IE" b="1" dirty="0"/>
              <a:t>Education Act 1998</a:t>
            </a:r>
          </a:p>
          <a:p>
            <a:pPr marL="0" marR="434975" indent="0">
              <a:lnSpc>
                <a:spcPct val="115000"/>
              </a:lnSpc>
              <a:spcBef>
                <a:spcPts val="930"/>
              </a:spcBef>
              <a:spcAft>
                <a:spcPts val="0"/>
              </a:spcAft>
              <a:buNone/>
            </a:pPr>
            <a:r>
              <a:rPr lang="en-IE" sz="1200" b="1" dirty="0">
                <a:effectLst/>
                <a:latin typeface="Arial" panose="020B0604020202020204" pitchFamily="34" charset="0"/>
                <a:ea typeface="Arial" panose="020B0604020202020204" pitchFamily="34" charset="0"/>
              </a:rPr>
              <a:t>Under</a:t>
            </a:r>
            <a:r>
              <a:rPr lang="en-IE" sz="1200" b="1" spc="-5"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the</a:t>
            </a:r>
            <a:r>
              <a:rPr lang="en-IE" sz="1200" b="1" spc="-20"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Education</a:t>
            </a:r>
            <a:r>
              <a:rPr lang="en-IE" sz="1200" b="1" spc="-10"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Act</a:t>
            </a:r>
            <a:r>
              <a:rPr lang="en-IE" sz="1200" b="1" spc="-25"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1998,</a:t>
            </a:r>
            <a:r>
              <a:rPr lang="en-IE" sz="1200" b="1" spc="-15"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the</a:t>
            </a:r>
            <a:r>
              <a:rPr lang="en-IE" sz="1200" b="1" spc="-10"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board</a:t>
            </a:r>
            <a:r>
              <a:rPr lang="en-IE" sz="1200" b="1" spc="-5"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of</a:t>
            </a:r>
            <a:r>
              <a:rPr lang="en-IE" sz="1200" b="1" spc="-15"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management</a:t>
            </a:r>
            <a:r>
              <a:rPr lang="en-IE" sz="1200" b="1" spc="-10"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is</a:t>
            </a:r>
            <a:r>
              <a:rPr lang="en-IE" sz="1200" b="1" spc="-20"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responsible</a:t>
            </a:r>
            <a:r>
              <a:rPr lang="en-IE" sz="1200" b="1" spc="-10"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for</a:t>
            </a:r>
            <a:r>
              <a:rPr lang="en-IE" sz="1200" b="1" spc="-5"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ensuring</a:t>
            </a:r>
            <a:r>
              <a:rPr lang="en-IE" sz="1200" b="1" spc="-10"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that</a:t>
            </a:r>
            <a:r>
              <a:rPr lang="en-IE" sz="1200" b="1" spc="-15"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the financial governance responsibilities of the board are met.</a:t>
            </a:r>
          </a:p>
          <a:p>
            <a:pPr marL="0" indent="0">
              <a:spcBef>
                <a:spcPts val="770"/>
              </a:spcBef>
              <a:buNone/>
            </a:pPr>
            <a:r>
              <a:rPr lang="en-IE" sz="1200" b="1" dirty="0">
                <a:effectLst/>
                <a:latin typeface="Arial" panose="020B0604020202020204" pitchFamily="34" charset="0"/>
                <a:ea typeface="Arial" panose="020B0604020202020204" pitchFamily="34" charset="0"/>
              </a:rPr>
              <a:t>This means that the</a:t>
            </a:r>
            <a:r>
              <a:rPr lang="en-IE" sz="1200" b="1" spc="-20"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board</a:t>
            </a:r>
            <a:r>
              <a:rPr lang="en-IE" sz="1200" b="1" spc="-20" dirty="0">
                <a:effectLst/>
                <a:latin typeface="Arial" panose="020B0604020202020204" pitchFamily="34" charset="0"/>
                <a:ea typeface="Arial" panose="020B0604020202020204" pitchFamily="34" charset="0"/>
              </a:rPr>
              <a:t> must:</a:t>
            </a:r>
            <a:endParaRPr lang="en-IE" sz="1200" b="1"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tabLst>
                <a:tab pos="317500" algn="l"/>
                <a:tab pos="318135" algn="l"/>
              </a:tabLst>
            </a:pPr>
            <a:r>
              <a:rPr lang="en-IE" sz="1200" b="1" dirty="0">
                <a:effectLst/>
                <a:latin typeface="Arial" panose="020B0604020202020204" pitchFamily="34" charset="0"/>
                <a:ea typeface="Symbol" panose="05050102010706020507" pitchFamily="18" charset="2"/>
                <a:cs typeface="Symbol" panose="05050102010706020507" pitchFamily="18" charset="2"/>
              </a:rPr>
              <a:t>Adhere</a:t>
            </a:r>
            <a:r>
              <a:rPr lang="en-IE" sz="1200" b="1" spc="-20"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to</a:t>
            </a:r>
            <a:r>
              <a:rPr lang="en-IE" sz="1200" b="1" spc="-35"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the</a:t>
            </a:r>
            <a:r>
              <a:rPr lang="en-IE" sz="1200" b="1" spc="-20"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provisions</a:t>
            </a:r>
            <a:r>
              <a:rPr lang="en-IE" sz="1200" b="1" spc="-30"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of</a:t>
            </a:r>
            <a:r>
              <a:rPr lang="en-IE" sz="1200" b="1" spc="-25"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the</a:t>
            </a:r>
            <a:r>
              <a:rPr lang="en-IE" sz="1200" b="1" spc="-20"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Education</a:t>
            </a:r>
            <a:r>
              <a:rPr lang="en-IE" sz="1200" b="1" spc="-20"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Act</a:t>
            </a:r>
            <a:r>
              <a:rPr lang="en-IE" sz="1200" b="1" spc="-10" dirty="0">
                <a:effectLst/>
                <a:latin typeface="Arial" panose="020B0604020202020204" pitchFamily="34" charset="0"/>
                <a:ea typeface="Symbol" panose="05050102010706020507" pitchFamily="18" charset="2"/>
                <a:cs typeface="Symbol" panose="05050102010706020507" pitchFamily="18" charset="2"/>
              </a:rPr>
              <a:t> </a:t>
            </a:r>
            <a:r>
              <a:rPr lang="en-IE" sz="1200" b="1" spc="-20" dirty="0">
                <a:effectLst/>
                <a:latin typeface="Arial" panose="020B0604020202020204" pitchFamily="34" charset="0"/>
                <a:ea typeface="Symbol" panose="05050102010706020507" pitchFamily="18" charset="2"/>
                <a:cs typeface="Symbol" panose="05050102010706020507" pitchFamily="18" charset="2"/>
              </a:rPr>
              <a:t>1998</a:t>
            </a:r>
            <a:endParaRPr lang="en-IE" sz="1200" b="1" dirty="0">
              <a:effectLst/>
              <a:latin typeface="Arial" panose="020B0604020202020204" pitchFamily="34" charset="0"/>
              <a:ea typeface="Symbol" panose="05050102010706020507" pitchFamily="18" charset="2"/>
              <a:cs typeface="Symbol" panose="05050102010706020507" pitchFamily="18" charset="2"/>
            </a:endParaRPr>
          </a:p>
          <a:p>
            <a:pPr marL="342900" marR="441325" lvl="0" indent="-342900">
              <a:lnSpc>
                <a:spcPct val="113000"/>
              </a:lnSpc>
              <a:spcBef>
                <a:spcPts val="180"/>
              </a:spcBef>
              <a:spcAft>
                <a:spcPts val="0"/>
              </a:spcAft>
              <a:buFont typeface="Symbol" panose="05050102010706020507" pitchFamily="18" charset="2"/>
              <a:buChar char=""/>
              <a:tabLst>
                <a:tab pos="317500" algn="l"/>
                <a:tab pos="318135" algn="l"/>
              </a:tabLst>
            </a:pPr>
            <a:r>
              <a:rPr lang="en-IE" sz="1200" b="1" dirty="0">
                <a:effectLst/>
                <a:latin typeface="Arial" panose="020B0604020202020204" pitchFamily="34" charset="0"/>
                <a:ea typeface="Symbol" panose="05050102010706020507" pitchFamily="18" charset="2"/>
                <a:cs typeface="Symbol" panose="05050102010706020507" pitchFamily="18" charset="2"/>
              </a:rPr>
              <a:t>Comply</a:t>
            </a:r>
            <a:r>
              <a:rPr lang="en-IE" sz="1200" b="1" spc="-5"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with</a:t>
            </a:r>
            <a:r>
              <a:rPr lang="en-IE" sz="1200" b="1" spc="-20"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the</a:t>
            </a:r>
            <a:r>
              <a:rPr lang="en-IE" sz="1200" b="1" spc="-20"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requirements</a:t>
            </a:r>
            <a:r>
              <a:rPr lang="en-IE" sz="1200" b="1" spc="-20"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of</a:t>
            </a:r>
            <a:r>
              <a:rPr lang="en-IE" sz="1200" b="1" spc="-15"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the ‘School</a:t>
            </a:r>
            <a:r>
              <a:rPr lang="en-IE" sz="1200" b="1" spc="-25"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Governance</a:t>
            </a:r>
            <a:r>
              <a:rPr lang="en-IE" sz="1200" b="1" spc="-20"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Manual</a:t>
            </a:r>
            <a:r>
              <a:rPr lang="en-IE" sz="1200" b="1" spc="-25"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for</a:t>
            </a:r>
            <a:r>
              <a:rPr lang="en-IE" sz="1200" b="1" spc="-15"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Primary</a:t>
            </a:r>
            <a:r>
              <a:rPr lang="en-IE" sz="1200" b="1" spc="-15"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Schools’</a:t>
            </a:r>
            <a:r>
              <a:rPr lang="en-IE" sz="1200" b="1" spc="-10"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issued</a:t>
            </a:r>
            <a:r>
              <a:rPr lang="en-IE" sz="1200" b="1" spc="-10"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by the Department of Education every 4 years</a:t>
            </a:r>
          </a:p>
          <a:p>
            <a:pPr marL="342900" lvl="0" indent="-342900">
              <a:spcBef>
                <a:spcPts val="10"/>
              </a:spcBef>
              <a:buFont typeface="Symbol" panose="05050102010706020507" pitchFamily="18" charset="2"/>
              <a:buChar char=""/>
              <a:tabLst>
                <a:tab pos="317500" algn="l"/>
                <a:tab pos="318135" algn="l"/>
              </a:tabLst>
            </a:pPr>
            <a:r>
              <a:rPr lang="en-IE" sz="1200" b="1" dirty="0">
                <a:effectLst/>
                <a:latin typeface="Arial" panose="020B0604020202020204" pitchFamily="34" charset="0"/>
                <a:ea typeface="Symbol" panose="05050102010706020507" pitchFamily="18" charset="2"/>
                <a:cs typeface="Symbol" panose="05050102010706020507" pitchFamily="18" charset="2"/>
              </a:rPr>
              <a:t>Adhere</a:t>
            </a:r>
            <a:r>
              <a:rPr lang="en-IE" sz="1200" b="1" spc="-30"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to</a:t>
            </a:r>
            <a:r>
              <a:rPr lang="en-IE" sz="1200" b="1" spc="-45"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the</a:t>
            </a:r>
            <a:r>
              <a:rPr lang="en-IE" sz="1200" b="1" spc="-30"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requirements</a:t>
            </a:r>
            <a:r>
              <a:rPr lang="en-IE" sz="1200" b="1" spc="-20"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of</a:t>
            </a:r>
            <a:r>
              <a:rPr lang="en-IE" sz="1200" b="1" spc="-25"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the</a:t>
            </a:r>
            <a:r>
              <a:rPr lang="en-IE" sz="1200" b="1" spc="-25"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Charities</a:t>
            </a:r>
            <a:r>
              <a:rPr lang="en-IE" sz="1200" b="1" spc="-20" dirty="0">
                <a:effectLst/>
                <a:latin typeface="Arial" panose="020B0604020202020204" pitchFamily="34" charset="0"/>
                <a:ea typeface="Symbol" panose="05050102010706020507" pitchFamily="18" charset="2"/>
                <a:cs typeface="Symbol" panose="05050102010706020507" pitchFamily="18" charset="2"/>
              </a:rPr>
              <a:t> </a:t>
            </a:r>
            <a:r>
              <a:rPr lang="en-IE" sz="1200" b="1" spc="-10" dirty="0">
                <a:effectLst/>
                <a:latin typeface="Arial" panose="020B0604020202020204" pitchFamily="34" charset="0"/>
                <a:ea typeface="Symbol" panose="05050102010706020507" pitchFamily="18" charset="2"/>
                <a:cs typeface="Symbol" panose="05050102010706020507" pitchFamily="18" charset="2"/>
              </a:rPr>
              <a:t>Regulator</a:t>
            </a:r>
            <a:endParaRPr lang="en-IE" sz="1200" b="1" dirty="0">
              <a:effectLst/>
              <a:latin typeface="Arial" panose="020B0604020202020204" pitchFamily="34" charset="0"/>
              <a:ea typeface="Symbol" panose="05050102010706020507" pitchFamily="18" charset="2"/>
              <a:cs typeface="Symbol" panose="05050102010706020507" pitchFamily="18" charset="2"/>
            </a:endParaRPr>
          </a:p>
          <a:p>
            <a:pPr marL="342900" lvl="0" indent="-342900">
              <a:spcBef>
                <a:spcPts val="175"/>
              </a:spcBef>
              <a:buFont typeface="Symbol" panose="05050102010706020507" pitchFamily="18" charset="2"/>
              <a:buChar char=""/>
              <a:tabLst>
                <a:tab pos="317500" algn="l"/>
                <a:tab pos="318135" algn="l"/>
              </a:tabLst>
            </a:pPr>
            <a:r>
              <a:rPr lang="en-IE" sz="1200" b="1" dirty="0">
                <a:effectLst/>
                <a:latin typeface="Arial" panose="020B0604020202020204" pitchFamily="34" charset="0"/>
                <a:ea typeface="Symbol" panose="05050102010706020507" pitchFamily="18" charset="2"/>
                <a:cs typeface="Symbol" panose="05050102010706020507" pitchFamily="18" charset="2"/>
              </a:rPr>
              <a:t>Comply</a:t>
            </a:r>
            <a:r>
              <a:rPr lang="en-IE" sz="1200" b="1" spc="-35"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with</a:t>
            </a:r>
            <a:r>
              <a:rPr lang="en-IE" sz="1200" b="1" spc="-25"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guidance</a:t>
            </a:r>
            <a:r>
              <a:rPr lang="en-IE" sz="1200" b="1" spc="-40"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and</a:t>
            </a:r>
            <a:r>
              <a:rPr lang="en-IE" sz="1200" b="1" spc="-30"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requirements</a:t>
            </a:r>
            <a:r>
              <a:rPr lang="en-IE" sz="1200" b="1" spc="-40"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from</a:t>
            </a:r>
            <a:r>
              <a:rPr lang="en-IE" sz="1200" b="1" spc="-30"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the</a:t>
            </a:r>
            <a:r>
              <a:rPr lang="en-IE" sz="1200" b="1" spc="-20"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Revenue</a:t>
            </a:r>
            <a:r>
              <a:rPr lang="en-IE" sz="1200" b="1" spc="-20" dirty="0">
                <a:effectLst/>
                <a:latin typeface="Arial" panose="020B0604020202020204" pitchFamily="34" charset="0"/>
                <a:ea typeface="Symbol" panose="05050102010706020507" pitchFamily="18" charset="2"/>
                <a:cs typeface="Symbol" panose="05050102010706020507" pitchFamily="18" charset="2"/>
              </a:rPr>
              <a:t> </a:t>
            </a:r>
            <a:r>
              <a:rPr lang="en-IE" sz="1200" b="1" spc="-10" dirty="0">
                <a:effectLst/>
                <a:latin typeface="Arial" panose="020B0604020202020204" pitchFamily="34" charset="0"/>
                <a:ea typeface="Symbol" panose="05050102010706020507" pitchFamily="18" charset="2"/>
                <a:cs typeface="Symbol" panose="05050102010706020507" pitchFamily="18" charset="2"/>
              </a:rPr>
              <a:t>Commissioners</a:t>
            </a:r>
            <a:endParaRPr lang="en-IE" sz="1200" b="1" dirty="0">
              <a:effectLst/>
              <a:latin typeface="Arial" panose="020B0604020202020204" pitchFamily="34" charset="0"/>
              <a:ea typeface="Symbol" panose="05050102010706020507" pitchFamily="18" charset="2"/>
              <a:cs typeface="Symbol" panose="05050102010706020507" pitchFamily="18" charset="2"/>
            </a:endParaRPr>
          </a:p>
          <a:p>
            <a:pPr marL="342900" lvl="0" indent="-342900">
              <a:spcBef>
                <a:spcPts val="190"/>
              </a:spcBef>
              <a:buFont typeface="Symbol" panose="05050102010706020507" pitchFamily="18" charset="2"/>
              <a:buChar char=""/>
              <a:tabLst>
                <a:tab pos="317500" algn="l"/>
                <a:tab pos="318135" algn="l"/>
              </a:tabLst>
            </a:pPr>
            <a:r>
              <a:rPr lang="en-IE" sz="1200" b="1" dirty="0">
                <a:effectLst/>
                <a:latin typeface="Arial" panose="020B0604020202020204" pitchFamily="34" charset="0"/>
                <a:ea typeface="Symbol" panose="05050102010706020507" pitchFamily="18" charset="2"/>
                <a:cs typeface="Symbol" panose="05050102010706020507" pitchFamily="18" charset="2"/>
              </a:rPr>
              <a:t>Promote</a:t>
            </a:r>
            <a:r>
              <a:rPr lang="en-IE" sz="1200" b="1" spc="-25"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and</a:t>
            </a:r>
            <a:r>
              <a:rPr lang="en-IE" sz="1200" b="1" spc="-30"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adhere</a:t>
            </a:r>
            <a:r>
              <a:rPr lang="en-IE" sz="1200" b="1" spc="-30"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to</a:t>
            </a:r>
            <a:r>
              <a:rPr lang="en-IE" sz="1200" b="1" spc="-30"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best</a:t>
            </a:r>
            <a:r>
              <a:rPr lang="en-IE" sz="1200" b="1" spc="-25" dirty="0">
                <a:effectLst/>
                <a:latin typeface="Arial" panose="020B0604020202020204" pitchFamily="34" charset="0"/>
                <a:ea typeface="Symbol" panose="05050102010706020507" pitchFamily="18" charset="2"/>
                <a:cs typeface="Symbol" panose="05050102010706020507" pitchFamily="18" charset="2"/>
              </a:rPr>
              <a:t> </a:t>
            </a:r>
            <a:r>
              <a:rPr lang="en-IE" sz="1200" b="1" dirty="0">
                <a:effectLst/>
                <a:latin typeface="Arial" panose="020B0604020202020204" pitchFamily="34" charset="0"/>
                <a:ea typeface="Symbol" panose="05050102010706020507" pitchFamily="18" charset="2"/>
                <a:cs typeface="Symbol" panose="05050102010706020507" pitchFamily="18" charset="2"/>
              </a:rPr>
              <a:t>financial</a:t>
            </a:r>
            <a:r>
              <a:rPr lang="en-IE" sz="1200" b="1" spc="-25" dirty="0">
                <a:effectLst/>
                <a:latin typeface="Arial" panose="020B0604020202020204" pitchFamily="34" charset="0"/>
                <a:ea typeface="Symbol" panose="05050102010706020507" pitchFamily="18" charset="2"/>
                <a:cs typeface="Symbol" panose="05050102010706020507" pitchFamily="18" charset="2"/>
              </a:rPr>
              <a:t> </a:t>
            </a:r>
            <a:r>
              <a:rPr lang="en-IE" sz="1200" b="1" spc="-10" dirty="0">
                <a:effectLst/>
                <a:latin typeface="Arial" panose="020B0604020202020204" pitchFamily="34" charset="0"/>
                <a:ea typeface="Symbol" panose="05050102010706020507" pitchFamily="18" charset="2"/>
                <a:cs typeface="Symbol" panose="05050102010706020507" pitchFamily="18" charset="2"/>
              </a:rPr>
              <a:t>practice.</a:t>
            </a:r>
            <a:endParaRPr lang="en-IE" sz="1200" b="1" spc="-10" dirty="0">
              <a:latin typeface="Arial" panose="020B0604020202020204" pitchFamily="34" charset="0"/>
              <a:ea typeface="Symbol" panose="05050102010706020507" pitchFamily="18" charset="2"/>
              <a:cs typeface="Symbol" panose="05050102010706020507" pitchFamily="18" charset="2"/>
            </a:endParaRPr>
          </a:p>
          <a:p>
            <a:pPr marL="342900" indent="-342900">
              <a:spcBef>
                <a:spcPts val="190"/>
              </a:spcBef>
              <a:buFont typeface="Symbol" panose="05050102010706020507" pitchFamily="18" charset="2"/>
              <a:buChar char=""/>
              <a:tabLst>
                <a:tab pos="317500" algn="l"/>
                <a:tab pos="318135" algn="l"/>
              </a:tabLst>
            </a:pPr>
            <a:r>
              <a:rPr lang="en-GB" sz="1600" b="1" dirty="0"/>
              <a:t>The board is accountable for all activities carried on under its auspices including those activities not financed or controlled by the Department. This would include renting the school building to an outside body or having a pre school on site for example</a:t>
            </a:r>
            <a:endParaRPr lang="en-US" sz="1600" b="1" dirty="0"/>
          </a:p>
          <a:p>
            <a:pPr marL="342900" lvl="0" indent="-342900">
              <a:spcBef>
                <a:spcPts val="190"/>
              </a:spcBef>
              <a:buFont typeface="Symbol" panose="05050102010706020507" pitchFamily="18" charset="2"/>
              <a:buChar char=""/>
              <a:tabLst>
                <a:tab pos="317500" algn="l"/>
                <a:tab pos="318135" algn="l"/>
              </a:tabLst>
            </a:pPr>
            <a:endParaRPr lang="en-IE" sz="1200" b="1" dirty="0">
              <a:effectLst/>
              <a:latin typeface="Arial" panose="020B0604020202020204" pitchFamily="34" charset="0"/>
              <a:ea typeface="Symbol" panose="05050102010706020507" pitchFamily="18" charset="2"/>
              <a:cs typeface="Symbol" panose="05050102010706020507" pitchFamily="18" charset="2"/>
            </a:endParaRPr>
          </a:p>
          <a:p>
            <a:pPr marL="0" indent="0">
              <a:buFont typeface="Arial" panose="020B0604020202020204" pitchFamily="34" charset="0"/>
              <a:buNone/>
            </a:pPr>
            <a:endParaRPr lang="en-IE" dirty="0"/>
          </a:p>
          <a:p>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8</a:t>
            </a:fld>
            <a:endParaRPr lang="en-IE" dirty="0"/>
          </a:p>
        </p:txBody>
      </p:sp>
    </p:spTree>
    <p:extLst>
      <p:ext uri="{BB962C8B-B14F-4D97-AF65-F5344CB8AC3E}">
        <p14:creationId xmlns:p14="http://schemas.microsoft.com/office/powerpoint/2010/main" val="1540266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IE" dirty="0"/>
              <a:t> </a:t>
            </a:r>
            <a:r>
              <a:rPr lang="en-IE" sz="1200" dirty="0"/>
              <a:t> </a:t>
            </a:r>
            <a:r>
              <a:rPr lang="en-IE" sz="1200" b="1" i="1" dirty="0">
                <a:effectLst/>
                <a:latin typeface="Arial" panose="020B0604020202020204" pitchFamily="34" charset="0"/>
                <a:ea typeface="Arial" panose="020B0604020202020204" pitchFamily="34" charset="0"/>
              </a:rPr>
              <a:t>Section</a:t>
            </a:r>
            <a:r>
              <a:rPr lang="en-IE" sz="1200" b="1" i="1" spc="-10" dirty="0">
                <a:effectLst/>
                <a:latin typeface="Arial" panose="020B0604020202020204" pitchFamily="34" charset="0"/>
                <a:ea typeface="Arial" panose="020B0604020202020204" pitchFamily="34" charset="0"/>
              </a:rPr>
              <a:t> </a:t>
            </a:r>
            <a:r>
              <a:rPr lang="en-IE" sz="1200" b="1" i="1" dirty="0">
                <a:effectLst/>
                <a:latin typeface="Arial" panose="020B0604020202020204" pitchFamily="34" charset="0"/>
                <a:ea typeface="Arial" panose="020B0604020202020204" pitchFamily="34" charset="0"/>
              </a:rPr>
              <a:t>12</a:t>
            </a:r>
            <a:r>
              <a:rPr lang="en-IE" sz="1200" b="1" i="1" spc="-20" dirty="0">
                <a:effectLst/>
                <a:latin typeface="Arial" panose="020B0604020202020204" pitchFamily="34" charset="0"/>
                <a:ea typeface="Arial" panose="020B0604020202020204" pitchFamily="34" charset="0"/>
              </a:rPr>
              <a:t> </a:t>
            </a:r>
            <a:r>
              <a:rPr lang="en-IE" sz="1200" b="1" i="1" dirty="0">
                <a:effectLst/>
                <a:latin typeface="Arial" panose="020B0604020202020204" pitchFamily="34" charset="0"/>
                <a:ea typeface="Arial" panose="020B0604020202020204" pitchFamily="34" charset="0"/>
              </a:rPr>
              <a:t>of</a:t>
            </a:r>
            <a:r>
              <a:rPr lang="en-IE" sz="1200" b="1" i="1" spc="-15" dirty="0">
                <a:effectLst/>
                <a:latin typeface="Arial" panose="020B0604020202020204" pitchFamily="34" charset="0"/>
                <a:ea typeface="Arial" panose="020B0604020202020204" pitchFamily="34" charset="0"/>
              </a:rPr>
              <a:t> </a:t>
            </a:r>
            <a:r>
              <a:rPr lang="en-IE" sz="1200" b="1" i="1" dirty="0">
                <a:effectLst/>
                <a:latin typeface="Arial" panose="020B0604020202020204" pitchFamily="34" charset="0"/>
                <a:ea typeface="Arial" panose="020B0604020202020204" pitchFamily="34" charset="0"/>
              </a:rPr>
              <a:t>the</a:t>
            </a:r>
            <a:r>
              <a:rPr lang="en-IE" sz="1200" b="1" i="1" spc="-35" dirty="0">
                <a:effectLst/>
                <a:latin typeface="Arial" panose="020B0604020202020204" pitchFamily="34" charset="0"/>
                <a:ea typeface="Arial" panose="020B0604020202020204" pitchFamily="34" charset="0"/>
              </a:rPr>
              <a:t> </a:t>
            </a:r>
            <a:r>
              <a:rPr lang="en-IE" sz="1200" b="1" i="1" dirty="0">
                <a:effectLst/>
                <a:latin typeface="Arial" panose="020B0604020202020204" pitchFamily="34" charset="0"/>
                <a:ea typeface="Arial" panose="020B0604020202020204" pitchFamily="34" charset="0"/>
              </a:rPr>
              <a:t>‘School</a:t>
            </a:r>
            <a:r>
              <a:rPr lang="en-IE" sz="1200" b="1" i="1" spc="-10" dirty="0">
                <a:effectLst/>
                <a:latin typeface="Arial" panose="020B0604020202020204" pitchFamily="34" charset="0"/>
                <a:ea typeface="Arial" panose="020B0604020202020204" pitchFamily="34" charset="0"/>
              </a:rPr>
              <a:t> </a:t>
            </a:r>
            <a:r>
              <a:rPr lang="en-IE" sz="1200" b="1" i="1" dirty="0">
                <a:effectLst/>
                <a:latin typeface="Arial" panose="020B0604020202020204" pitchFamily="34" charset="0"/>
                <a:ea typeface="Arial" panose="020B0604020202020204" pitchFamily="34" charset="0"/>
              </a:rPr>
              <a:t>Governance</a:t>
            </a:r>
            <a:r>
              <a:rPr lang="en-IE" sz="1200" b="1" i="1" spc="-20" dirty="0">
                <a:effectLst/>
                <a:latin typeface="Arial" panose="020B0604020202020204" pitchFamily="34" charset="0"/>
                <a:ea typeface="Arial" panose="020B0604020202020204" pitchFamily="34" charset="0"/>
              </a:rPr>
              <a:t> </a:t>
            </a:r>
            <a:r>
              <a:rPr lang="en-IE" sz="1200" b="1" i="1" dirty="0">
                <a:effectLst/>
                <a:latin typeface="Arial" panose="020B0604020202020204" pitchFamily="34" charset="0"/>
                <a:ea typeface="Arial" panose="020B0604020202020204" pitchFamily="34" charset="0"/>
              </a:rPr>
              <a:t>Manual</a:t>
            </a:r>
            <a:r>
              <a:rPr lang="en-IE" sz="1200" b="1" i="1" spc="-5" dirty="0">
                <a:effectLst/>
                <a:latin typeface="Arial" panose="020B0604020202020204" pitchFamily="34" charset="0"/>
                <a:ea typeface="Arial" panose="020B0604020202020204" pitchFamily="34" charset="0"/>
              </a:rPr>
              <a:t> </a:t>
            </a:r>
            <a:r>
              <a:rPr lang="en-IE" sz="1200" b="1" i="1" dirty="0">
                <a:effectLst/>
                <a:latin typeface="Arial" panose="020B0604020202020204" pitchFamily="34" charset="0"/>
                <a:ea typeface="Arial" panose="020B0604020202020204" pitchFamily="34" charset="0"/>
              </a:rPr>
              <a:t>for</a:t>
            </a:r>
            <a:r>
              <a:rPr lang="en-IE" sz="1200" b="1" i="1" spc="-5" dirty="0">
                <a:effectLst/>
                <a:latin typeface="Arial" panose="020B0604020202020204" pitchFamily="34" charset="0"/>
                <a:ea typeface="Arial" panose="020B0604020202020204" pitchFamily="34" charset="0"/>
              </a:rPr>
              <a:t> </a:t>
            </a:r>
            <a:r>
              <a:rPr lang="en-IE" sz="1200" b="1" i="1" dirty="0">
                <a:effectLst/>
                <a:latin typeface="Arial" panose="020B0604020202020204" pitchFamily="34" charset="0"/>
                <a:ea typeface="Arial" panose="020B0604020202020204" pitchFamily="34" charset="0"/>
              </a:rPr>
              <a:t>Primary</a:t>
            </a:r>
            <a:r>
              <a:rPr lang="en-IE" sz="1200" b="1" i="1" spc="-5" dirty="0">
                <a:effectLst/>
                <a:latin typeface="Arial" panose="020B0604020202020204" pitchFamily="34" charset="0"/>
                <a:ea typeface="Arial" panose="020B0604020202020204" pitchFamily="34" charset="0"/>
              </a:rPr>
              <a:t> </a:t>
            </a:r>
            <a:r>
              <a:rPr lang="en-IE" sz="1200" b="1" i="1" dirty="0">
                <a:effectLst/>
                <a:latin typeface="Arial" panose="020B0604020202020204" pitchFamily="34" charset="0"/>
                <a:ea typeface="Arial" panose="020B0604020202020204" pitchFamily="34" charset="0"/>
              </a:rPr>
              <a:t>Schools 2019-2023’</a:t>
            </a:r>
            <a:r>
              <a:rPr lang="en-IE" sz="1200" b="1" i="1" spc="-15" dirty="0">
                <a:effectLst/>
                <a:latin typeface="Arial" panose="020B0604020202020204" pitchFamily="34" charset="0"/>
                <a:ea typeface="Arial" panose="020B0604020202020204" pitchFamily="34" charset="0"/>
              </a:rPr>
              <a:t> </a:t>
            </a:r>
            <a:r>
              <a:rPr lang="en-IE" sz="1200" b="1" i="1" dirty="0">
                <a:effectLst/>
                <a:latin typeface="Arial" panose="020B0604020202020204" pitchFamily="34" charset="0"/>
                <a:ea typeface="Arial" panose="020B0604020202020204" pitchFamily="34" charset="0"/>
              </a:rPr>
              <a:t>relates</a:t>
            </a:r>
            <a:r>
              <a:rPr lang="en-IE" sz="1200" b="1" i="1" spc="-20" dirty="0">
                <a:effectLst/>
                <a:latin typeface="Arial" panose="020B0604020202020204" pitchFamily="34" charset="0"/>
                <a:ea typeface="Arial" panose="020B0604020202020204" pitchFamily="34" charset="0"/>
              </a:rPr>
              <a:t> </a:t>
            </a:r>
            <a:r>
              <a:rPr lang="en-IE" sz="1200" b="1" i="1" dirty="0">
                <a:effectLst/>
                <a:latin typeface="Arial" panose="020B0604020202020204" pitchFamily="34" charset="0"/>
                <a:ea typeface="Arial" panose="020B0604020202020204" pitchFamily="34" charset="0"/>
              </a:rPr>
              <a:t>to</a:t>
            </a:r>
            <a:r>
              <a:rPr lang="en-IE" sz="1200" b="1" i="1" spc="-20" dirty="0">
                <a:effectLst/>
                <a:latin typeface="Arial" panose="020B0604020202020204" pitchFamily="34" charset="0"/>
                <a:ea typeface="Arial" panose="020B0604020202020204" pitchFamily="34" charset="0"/>
              </a:rPr>
              <a:t> </a:t>
            </a:r>
            <a:r>
              <a:rPr lang="en-IE" sz="1200" b="1" i="1" dirty="0">
                <a:effectLst/>
                <a:latin typeface="Arial" panose="020B0604020202020204" pitchFamily="34" charset="0"/>
                <a:ea typeface="Arial" panose="020B0604020202020204" pitchFamily="34" charset="0"/>
              </a:rPr>
              <a:t>the role of the treasurer and states the following:</a:t>
            </a:r>
          </a:p>
          <a:p>
            <a:pPr marL="342900" lvl="0" indent="-342900">
              <a:spcBef>
                <a:spcPts val="750"/>
              </a:spcBef>
              <a:buFont typeface="Symbol" panose="05050102010706020507" pitchFamily="18" charset="2"/>
              <a:buChar char=""/>
              <a:tabLst>
                <a:tab pos="317500" algn="l"/>
                <a:tab pos="318135" algn="l"/>
              </a:tabLst>
            </a:pPr>
            <a:r>
              <a:rPr lang="en-IE" sz="1200" b="1" i="1" dirty="0">
                <a:effectLst/>
                <a:latin typeface="Arial" panose="020B0604020202020204" pitchFamily="34" charset="0"/>
                <a:ea typeface="Symbol" panose="05050102010706020507" pitchFamily="18" charset="2"/>
                <a:cs typeface="Symbol" panose="05050102010706020507" pitchFamily="18" charset="2"/>
              </a:rPr>
              <a:t>Each</a:t>
            </a:r>
            <a:r>
              <a:rPr lang="en-IE" sz="1200" b="1" i="1" spc="-2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board</a:t>
            </a:r>
            <a:r>
              <a:rPr lang="en-IE" sz="1200" b="1" i="1" spc="-3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of</a:t>
            </a:r>
            <a:r>
              <a:rPr lang="en-IE" sz="1200" b="1" i="1" spc="-2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management</a:t>
            </a:r>
            <a:r>
              <a:rPr lang="en-IE" sz="1200" b="1" i="1" spc="-1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shall</a:t>
            </a:r>
            <a:r>
              <a:rPr lang="en-IE" sz="1200" b="1" i="1" spc="-2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elect</a:t>
            </a:r>
            <a:r>
              <a:rPr lang="en-IE" sz="1200" b="1" i="1" spc="-3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a</a:t>
            </a:r>
            <a:r>
              <a:rPr lang="en-IE" sz="1200" b="1" i="1" spc="-3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treasurer</a:t>
            </a:r>
            <a:r>
              <a:rPr lang="en-IE" sz="1200" b="1" i="1" spc="-2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from</a:t>
            </a:r>
            <a:r>
              <a:rPr lang="en-IE" sz="1200" b="1" i="1" spc="-2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amongst</a:t>
            </a:r>
            <a:r>
              <a:rPr lang="en-IE" sz="1200" b="1" i="1" spc="-1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its</a:t>
            </a:r>
            <a:r>
              <a:rPr lang="en-IE" sz="1200" b="1" i="1" spc="-40" dirty="0">
                <a:effectLst/>
                <a:latin typeface="Arial" panose="020B0604020202020204" pitchFamily="34" charset="0"/>
                <a:ea typeface="Symbol" panose="05050102010706020507" pitchFamily="18" charset="2"/>
                <a:cs typeface="Symbol" panose="05050102010706020507" pitchFamily="18" charset="2"/>
              </a:rPr>
              <a:t> </a:t>
            </a:r>
            <a:r>
              <a:rPr lang="en-IE" sz="1200" b="1" i="1" spc="-10" dirty="0">
                <a:effectLst/>
                <a:latin typeface="Arial" panose="020B0604020202020204" pitchFamily="34" charset="0"/>
                <a:ea typeface="Symbol" panose="05050102010706020507" pitchFamily="18" charset="2"/>
                <a:cs typeface="Symbol" panose="05050102010706020507" pitchFamily="18" charset="2"/>
              </a:rPr>
              <a:t>members</a:t>
            </a:r>
            <a:endParaRPr lang="en-IE" sz="1200" b="1" dirty="0">
              <a:effectLst/>
              <a:latin typeface="Arial" panose="020B0604020202020204" pitchFamily="34" charset="0"/>
              <a:ea typeface="Symbol" panose="05050102010706020507" pitchFamily="18" charset="2"/>
              <a:cs typeface="Symbol" panose="05050102010706020507" pitchFamily="18" charset="2"/>
            </a:endParaRPr>
          </a:p>
          <a:p>
            <a:pPr marL="342900" lvl="0" indent="-342900">
              <a:spcBef>
                <a:spcPts val="185"/>
              </a:spcBef>
              <a:buFont typeface="Symbol" panose="05050102010706020507" pitchFamily="18" charset="2"/>
              <a:buChar char=""/>
              <a:tabLst>
                <a:tab pos="317500" algn="l"/>
                <a:tab pos="318135" algn="l"/>
              </a:tabLst>
            </a:pPr>
            <a:r>
              <a:rPr lang="en-IE" sz="1200" b="1" i="1" dirty="0">
                <a:effectLst/>
                <a:latin typeface="Arial" panose="020B0604020202020204" pitchFamily="34" charset="0"/>
                <a:ea typeface="Symbol" panose="05050102010706020507" pitchFamily="18" charset="2"/>
                <a:cs typeface="Symbol" panose="05050102010706020507" pitchFamily="18" charset="2"/>
              </a:rPr>
              <a:t>The</a:t>
            </a:r>
            <a:r>
              <a:rPr lang="en-IE" sz="1200" b="1" i="1" spc="-3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chairperson,</a:t>
            </a:r>
            <a:r>
              <a:rPr lang="en-IE" sz="1200" b="1" i="1" spc="-2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Principal</a:t>
            </a:r>
            <a:r>
              <a:rPr lang="en-IE" sz="1200" b="1" i="1" spc="-1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or</a:t>
            </a:r>
            <a:r>
              <a:rPr lang="en-IE" sz="1200" b="1" i="1" spc="-2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the</a:t>
            </a:r>
            <a:r>
              <a:rPr lang="en-IE" sz="1200" b="1" i="1" spc="-3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teacher</a:t>
            </a:r>
            <a:r>
              <a:rPr lang="en-IE" sz="1200" b="1" i="1" spc="-1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nominee</a:t>
            </a:r>
            <a:r>
              <a:rPr lang="en-IE" sz="1200" b="1" i="1" spc="-2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shall</a:t>
            </a:r>
            <a:r>
              <a:rPr lang="en-IE" sz="1200" b="1" i="1" spc="-2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not</a:t>
            </a:r>
            <a:r>
              <a:rPr lang="en-IE" sz="1200" b="1" i="1" spc="-2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be</a:t>
            </a:r>
            <a:r>
              <a:rPr lang="en-IE" sz="1200" b="1" i="1" spc="-3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the</a:t>
            </a:r>
            <a:r>
              <a:rPr lang="en-IE" sz="1200" b="1" i="1" spc="-25" dirty="0">
                <a:effectLst/>
                <a:latin typeface="Arial" panose="020B0604020202020204" pitchFamily="34" charset="0"/>
                <a:ea typeface="Symbol" panose="05050102010706020507" pitchFamily="18" charset="2"/>
                <a:cs typeface="Symbol" panose="05050102010706020507" pitchFamily="18" charset="2"/>
              </a:rPr>
              <a:t> </a:t>
            </a:r>
            <a:r>
              <a:rPr lang="en-IE" sz="1200" b="1" i="1" spc="-10" dirty="0">
                <a:effectLst/>
                <a:latin typeface="Arial" panose="020B0604020202020204" pitchFamily="34" charset="0"/>
                <a:ea typeface="Symbol" panose="05050102010706020507" pitchFamily="18" charset="2"/>
                <a:cs typeface="Symbol" panose="05050102010706020507" pitchFamily="18" charset="2"/>
              </a:rPr>
              <a:t>treasurer</a:t>
            </a:r>
            <a:endParaRPr lang="en-IE" sz="1200" b="1" dirty="0">
              <a:effectLst/>
              <a:latin typeface="Arial" panose="020B0604020202020204" pitchFamily="34" charset="0"/>
              <a:ea typeface="Symbol" panose="05050102010706020507" pitchFamily="18" charset="2"/>
              <a:cs typeface="Symbol" panose="05050102010706020507" pitchFamily="18" charset="2"/>
            </a:endParaRPr>
          </a:p>
          <a:p>
            <a:pPr marL="342900" marR="448310" lvl="0" indent="-342900">
              <a:lnSpc>
                <a:spcPct val="113000"/>
              </a:lnSpc>
              <a:spcBef>
                <a:spcPts val="180"/>
              </a:spcBef>
              <a:spcAft>
                <a:spcPts val="0"/>
              </a:spcAft>
              <a:buFont typeface="Symbol" panose="05050102010706020507" pitchFamily="18" charset="2"/>
              <a:buChar char=""/>
              <a:tabLst>
                <a:tab pos="317500" algn="l"/>
                <a:tab pos="318135" algn="l"/>
              </a:tabLst>
            </a:pPr>
            <a:r>
              <a:rPr lang="en-IE" sz="1200" b="1" i="1" dirty="0">
                <a:effectLst/>
                <a:latin typeface="Arial" panose="020B0604020202020204" pitchFamily="34" charset="0"/>
                <a:ea typeface="Symbol" panose="05050102010706020507" pitchFamily="18" charset="2"/>
                <a:cs typeface="Symbol" panose="05050102010706020507" pitchFamily="18" charset="2"/>
              </a:rPr>
              <a:t>The</a:t>
            </a:r>
            <a:r>
              <a:rPr lang="en-IE" sz="1200" b="1" i="1" spc="-1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treasurer</a:t>
            </a:r>
            <a:r>
              <a:rPr lang="en-IE" sz="1200" b="1" i="1" spc="-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shall</a:t>
            </a:r>
            <a:r>
              <a:rPr lang="en-IE" sz="1200" b="1" i="1" spc="-1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keep</a:t>
            </a:r>
            <a:r>
              <a:rPr lang="en-IE" sz="1200" b="1" i="1" spc="-3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the</a:t>
            </a:r>
            <a:r>
              <a:rPr lang="en-IE" sz="1200" b="1" i="1" spc="-1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school</a:t>
            </a:r>
            <a:r>
              <a:rPr lang="en-IE" sz="1200" b="1" i="1" spc="-2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accounts and</a:t>
            </a:r>
            <a:r>
              <a:rPr lang="en-IE" sz="1200" b="1" i="1" spc="-3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ensure</a:t>
            </a:r>
            <a:r>
              <a:rPr lang="en-IE" sz="1200" b="1" i="1" spc="-2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that</a:t>
            </a:r>
            <a:r>
              <a:rPr lang="en-IE" sz="1200" b="1" i="1" spc="-1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proper</a:t>
            </a:r>
            <a:r>
              <a:rPr lang="en-IE" sz="1200" b="1" i="1" spc="-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books</a:t>
            </a:r>
            <a:r>
              <a:rPr lang="en-IE" sz="1200" b="1" i="1" spc="-2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of</a:t>
            </a:r>
            <a:r>
              <a:rPr lang="en-IE" sz="1200" b="1" i="1" spc="-1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accounts</a:t>
            </a:r>
            <a:r>
              <a:rPr lang="en-IE" sz="1200" b="1" i="1" spc="-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are</a:t>
            </a:r>
            <a:r>
              <a:rPr lang="en-IE" sz="1200" b="1" i="1" spc="-1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kept in line with best practice guidelines. A bank reconciliation statement for each school account is prepared once a month</a:t>
            </a:r>
            <a:endParaRPr lang="en-IE" sz="1200" b="1" dirty="0">
              <a:effectLst/>
              <a:latin typeface="Arial" panose="020B0604020202020204" pitchFamily="34" charset="0"/>
              <a:ea typeface="Symbol" panose="05050102010706020507" pitchFamily="18" charset="2"/>
              <a:cs typeface="Symbol" panose="05050102010706020507" pitchFamily="18" charset="2"/>
            </a:endParaRPr>
          </a:p>
          <a:p>
            <a:pPr marL="342900" lvl="0" indent="-342900">
              <a:spcBef>
                <a:spcPts val="20"/>
              </a:spcBef>
              <a:buFont typeface="Symbol" panose="05050102010706020507" pitchFamily="18" charset="2"/>
              <a:buChar char=""/>
              <a:tabLst>
                <a:tab pos="317500" algn="l"/>
                <a:tab pos="318135" algn="l"/>
              </a:tabLst>
            </a:pPr>
            <a:r>
              <a:rPr lang="en-IE" sz="1200" b="1" i="1" dirty="0">
                <a:effectLst/>
                <a:latin typeface="Arial" panose="020B0604020202020204" pitchFamily="34" charset="0"/>
                <a:ea typeface="Symbol" panose="05050102010706020507" pitchFamily="18" charset="2"/>
                <a:cs typeface="Symbol" panose="05050102010706020507" pitchFamily="18" charset="2"/>
              </a:rPr>
              <a:t>The</a:t>
            </a:r>
            <a:r>
              <a:rPr lang="en-IE" sz="1200" b="1" i="1" spc="-3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treasurer</a:t>
            </a:r>
            <a:r>
              <a:rPr lang="en-IE" sz="1200" b="1" i="1" spc="-1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should</a:t>
            </a:r>
            <a:r>
              <a:rPr lang="en-IE" sz="1200" b="1" i="1" spc="-3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monitor</a:t>
            </a:r>
            <a:r>
              <a:rPr lang="en-IE" sz="1200" b="1" i="1" spc="-1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all</a:t>
            </a:r>
            <a:r>
              <a:rPr lang="en-IE" sz="1200" b="1" i="1" spc="-2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grants</a:t>
            </a:r>
            <a:r>
              <a:rPr lang="en-IE" sz="1200" b="1" i="1" spc="-3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from</a:t>
            </a:r>
            <a:r>
              <a:rPr lang="en-IE" sz="1200" b="1" i="1" spc="-2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the</a:t>
            </a:r>
            <a:r>
              <a:rPr lang="en-IE" sz="1200" b="1" i="1" spc="-4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Department</a:t>
            </a:r>
            <a:r>
              <a:rPr lang="en-IE" sz="1200" b="1" i="1" spc="-2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of</a:t>
            </a:r>
            <a:r>
              <a:rPr lang="en-IE" sz="1200" b="1" i="1" spc="-25" dirty="0">
                <a:effectLst/>
                <a:latin typeface="Arial" panose="020B0604020202020204" pitchFamily="34" charset="0"/>
                <a:ea typeface="Symbol" panose="05050102010706020507" pitchFamily="18" charset="2"/>
                <a:cs typeface="Symbol" panose="05050102010706020507" pitchFamily="18" charset="2"/>
              </a:rPr>
              <a:t> </a:t>
            </a:r>
            <a:r>
              <a:rPr lang="en-IE" sz="1200" b="1" i="1" spc="-10" dirty="0">
                <a:effectLst/>
                <a:latin typeface="Arial" panose="020B0604020202020204" pitchFamily="34" charset="0"/>
                <a:ea typeface="Symbol" panose="05050102010706020507" pitchFamily="18" charset="2"/>
                <a:cs typeface="Symbol" panose="05050102010706020507" pitchFamily="18" charset="2"/>
              </a:rPr>
              <a:t>Education</a:t>
            </a:r>
            <a:endParaRPr lang="en-IE" sz="1200" b="1" dirty="0">
              <a:effectLst/>
              <a:latin typeface="Arial" panose="020B0604020202020204" pitchFamily="34" charset="0"/>
              <a:ea typeface="Symbol" panose="05050102010706020507" pitchFamily="18" charset="2"/>
              <a:cs typeface="Symbol" panose="05050102010706020507" pitchFamily="18" charset="2"/>
            </a:endParaRPr>
          </a:p>
          <a:p>
            <a:pPr marL="342900" marR="548005" lvl="0" indent="-342900">
              <a:lnSpc>
                <a:spcPct val="112000"/>
              </a:lnSpc>
              <a:spcBef>
                <a:spcPts val="185"/>
              </a:spcBef>
              <a:spcAft>
                <a:spcPts val="0"/>
              </a:spcAft>
              <a:buFont typeface="Symbol" panose="05050102010706020507" pitchFamily="18" charset="2"/>
              <a:buChar char=""/>
              <a:tabLst>
                <a:tab pos="317500" algn="l"/>
                <a:tab pos="318135" algn="l"/>
              </a:tabLst>
            </a:pPr>
            <a:r>
              <a:rPr lang="en-IE" sz="1200" b="1" i="1" dirty="0">
                <a:effectLst/>
                <a:latin typeface="Arial" panose="020B0604020202020204" pitchFamily="34" charset="0"/>
                <a:ea typeface="Symbol" panose="05050102010706020507" pitchFamily="18" charset="2"/>
                <a:cs typeface="Symbol" panose="05050102010706020507" pitchFamily="18" charset="2"/>
              </a:rPr>
              <a:t>The</a:t>
            </a:r>
            <a:r>
              <a:rPr lang="en-IE" sz="1200" b="1" i="1" spc="-1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treasurer</a:t>
            </a:r>
            <a:r>
              <a:rPr lang="en-IE" sz="1200" b="1" i="1" spc="-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shall</a:t>
            </a:r>
            <a:r>
              <a:rPr lang="en-IE" sz="1200" b="1" i="1" spc="-1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present</a:t>
            </a:r>
            <a:r>
              <a:rPr lang="en-IE" sz="1200" b="1" i="1" spc="-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at each</a:t>
            </a:r>
            <a:r>
              <a:rPr lang="en-IE" sz="1200" b="1" i="1" spc="-3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meeting</a:t>
            </a:r>
            <a:r>
              <a:rPr lang="en-IE" sz="1200" b="1" i="1" spc="-1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of</a:t>
            </a:r>
            <a:r>
              <a:rPr lang="en-IE" sz="1200" b="1" i="1" spc="-1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the</a:t>
            </a:r>
            <a:r>
              <a:rPr lang="en-IE" sz="1200" b="1" i="1" spc="-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board</a:t>
            </a:r>
            <a:r>
              <a:rPr lang="en-IE" sz="1200" b="1" i="1" spc="-2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an</a:t>
            </a:r>
            <a:r>
              <a:rPr lang="en-IE" sz="1200" b="1" i="1" spc="-1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up-to-date</a:t>
            </a:r>
            <a:r>
              <a:rPr lang="en-IE" sz="1200" b="1" i="1" spc="-2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statement</a:t>
            </a:r>
            <a:r>
              <a:rPr lang="en-IE" sz="1200" b="1" i="1" spc="-1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of</a:t>
            </a:r>
            <a:r>
              <a:rPr lang="en-IE" sz="1200" b="1" i="1" spc="-1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the</a:t>
            </a:r>
            <a:r>
              <a:rPr lang="en-IE" sz="1200" b="1" i="1" spc="-2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school accounts, giving details of income and expenditure since the previous meeting</a:t>
            </a:r>
            <a:endParaRPr lang="en-IE" sz="1200" b="1" dirty="0">
              <a:effectLst/>
              <a:latin typeface="Arial" panose="020B0604020202020204" pitchFamily="34" charset="0"/>
              <a:ea typeface="Symbol" panose="05050102010706020507" pitchFamily="18" charset="2"/>
              <a:cs typeface="Symbol" panose="05050102010706020507" pitchFamily="18" charset="2"/>
            </a:endParaRPr>
          </a:p>
          <a:p>
            <a:pPr marL="342900" lvl="0" indent="-342900">
              <a:spcBef>
                <a:spcPts val="25"/>
              </a:spcBef>
              <a:buFont typeface="Symbol" panose="05050102010706020507" pitchFamily="18" charset="2"/>
              <a:buChar char=""/>
              <a:tabLst>
                <a:tab pos="317500" algn="l"/>
                <a:tab pos="318135" algn="l"/>
              </a:tabLst>
            </a:pPr>
            <a:r>
              <a:rPr lang="en-IE" sz="1200" b="1" i="1" dirty="0">
                <a:effectLst/>
                <a:latin typeface="Arial" panose="020B0604020202020204" pitchFamily="34" charset="0"/>
                <a:ea typeface="Symbol" panose="05050102010706020507" pitchFamily="18" charset="2"/>
                <a:cs typeface="Symbol" panose="05050102010706020507" pitchFamily="18" charset="2"/>
              </a:rPr>
              <a:t>The</a:t>
            </a:r>
            <a:r>
              <a:rPr lang="en-IE" sz="1200" b="1" i="1" spc="-1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treasurer</a:t>
            </a:r>
            <a:r>
              <a:rPr lang="en-IE" sz="1200" b="1" i="1" spc="-1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shall</a:t>
            </a:r>
            <a:r>
              <a:rPr lang="en-IE" sz="1200" b="1" i="1" spc="-1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be</a:t>
            </a:r>
            <a:r>
              <a:rPr lang="en-IE" sz="1200" b="1" i="1" spc="-2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a</a:t>
            </a:r>
            <a:r>
              <a:rPr lang="en-IE" sz="1200" b="1" i="1" spc="-2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signatory</a:t>
            </a:r>
            <a:r>
              <a:rPr lang="en-IE" sz="1200" b="1" i="1" spc="-1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on</a:t>
            </a:r>
            <a:r>
              <a:rPr lang="en-IE" sz="1200" b="1" i="1" spc="-1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all</a:t>
            </a:r>
            <a:r>
              <a:rPr lang="en-IE" sz="1200" b="1" i="1" spc="-1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school</a:t>
            </a:r>
            <a:r>
              <a:rPr lang="en-IE" sz="1200" b="1" i="1" spc="-2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bank</a:t>
            </a:r>
            <a:r>
              <a:rPr lang="en-IE" sz="1200" b="1" i="1" spc="-5" dirty="0">
                <a:effectLst/>
                <a:latin typeface="Arial" panose="020B0604020202020204" pitchFamily="34" charset="0"/>
                <a:ea typeface="Symbol" panose="05050102010706020507" pitchFamily="18" charset="2"/>
                <a:cs typeface="Symbol" panose="05050102010706020507" pitchFamily="18" charset="2"/>
              </a:rPr>
              <a:t> </a:t>
            </a:r>
            <a:r>
              <a:rPr lang="en-IE" sz="1200" b="1" i="1" spc="-10" dirty="0">
                <a:effectLst/>
                <a:latin typeface="Arial" panose="020B0604020202020204" pitchFamily="34" charset="0"/>
                <a:ea typeface="Symbol" panose="05050102010706020507" pitchFamily="18" charset="2"/>
                <a:cs typeface="Symbol" panose="05050102010706020507" pitchFamily="18" charset="2"/>
              </a:rPr>
              <a:t>accounts</a:t>
            </a:r>
            <a:endParaRPr lang="en-IE" sz="1200" b="1" dirty="0">
              <a:effectLst/>
              <a:latin typeface="Arial" panose="020B0604020202020204" pitchFamily="34" charset="0"/>
              <a:ea typeface="Symbol" panose="05050102010706020507" pitchFamily="18" charset="2"/>
              <a:cs typeface="Symbol" panose="05050102010706020507" pitchFamily="18" charset="2"/>
            </a:endParaRPr>
          </a:p>
          <a:p>
            <a:pPr marL="342900" marR="960755" lvl="0" indent="-342900">
              <a:lnSpc>
                <a:spcPct val="112000"/>
              </a:lnSpc>
              <a:spcBef>
                <a:spcPts val="190"/>
              </a:spcBef>
              <a:spcAft>
                <a:spcPts val="0"/>
              </a:spcAft>
              <a:buFont typeface="Symbol" panose="05050102010706020507" pitchFamily="18" charset="2"/>
              <a:buChar char=""/>
              <a:tabLst>
                <a:tab pos="317500" algn="l"/>
                <a:tab pos="318135" algn="l"/>
              </a:tabLst>
            </a:pPr>
            <a:r>
              <a:rPr lang="en-IE" sz="1200" b="1" i="1" dirty="0">
                <a:effectLst/>
                <a:latin typeface="Arial" panose="020B0604020202020204" pitchFamily="34" charset="0"/>
                <a:ea typeface="Symbol" panose="05050102010706020507" pitchFamily="18" charset="2"/>
                <a:cs typeface="Symbol" panose="05050102010706020507" pitchFamily="18" charset="2"/>
              </a:rPr>
              <a:t>The</a:t>
            </a:r>
            <a:r>
              <a:rPr lang="en-IE" sz="1200" b="1" i="1" spc="-1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treasurer</a:t>
            </a:r>
            <a:r>
              <a:rPr lang="en-IE" sz="1200" b="1" i="1" spc="-1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shall</a:t>
            </a:r>
            <a:r>
              <a:rPr lang="en-IE" sz="1200" b="1" i="1" spc="-2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retain</a:t>
            </a:r>
            <a:r>
              <a:rPr lang="en-IE" sz="1200" b="1" i="1" spc="-2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vouchers</a:t>
            </a:r>
            <a:r>
              <a:rPr lang="en-IE" sz="1200" b="1" i="1" spc="-1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of</a:t>
            </a:r>
            <a:r>
              <a:rPr lang="en-IE" sz="1200" b="1" i="1" spc="-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expenditure</a:t>
            </a:r>
            <a:r>
              <a:rPr lang="en-IE" sz="1200" b="1" i="1" spc="-2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for</a:t>
            </a:r>
            <a:r>
              <a:rPr lang="en-IE" sz="1200" b="1" i="1" spc="-1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inspection</a:t>
            </a:r>
            <a:r>
              <a:rPr lang="en-IE" sz="1200" b="1" i="1" spc="-1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and</a:t>
            </a:r>
            <a:r>
              <a:rPr lang="en-IE" sz="1200" b="1" i="1" spc="-1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audit</a:t>
            </a:r>
            <a:r>
              <a:rPr lang="en-IE" sz="1200" b="1" i="1" spc="-2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by</a:t>
            </a:r>
            <a:r>
              <a:rPr lang="en-IE" sz="1200" b="1" i="1" spc="-1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the</a:t>
            </a:r>
            <a:r>
              <a:rPr lang="en-IE" sz="1200" b="1" i="1" spc="-2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school accountant and officials from the Department of Education</a:t>
            </a:r>
            <a:endParaRPr lang="en-IE" sz="1200" b="1" dirty="0">
              <a:effectLst/>
              <a:latin typeface="Arial" panose="020B0604020202020204" pitchFamily="34" charset="0"/>
              <a:ea typeface="Symbol" panose="05050102010706020507" pitchFamily="18" charset="2"/>
              <a:cs typeface="Symbol" panose="05050102010706020507" pitchFamily="18" charset="2"/>
            </a:endParaRPr>
          </a:p>
          <a:p>
            <a:pPr marL="342900" lvl="0" indent="-342900">
              <a:spcBef>
                <a:spcPts val="35"/>
              </a:spcBef>
              <a:buFont typeface="Symbol" panose="05050102010706020507" pitchFamily="18" charset="2"/>
              <a:buChar char=""/>
              <a:tabLst>
                <a:tab pos="317500" algn="l"/>
                <a:tab pos="318135" algn="l"/>
              </a:tabLst>
            </a:pPr>
            <a:r>
              <a:rPr lang="en-IE" sz="1200" b="1" i="1" dirty="0">
                <a:effectLst/>
                <a:latin typeface="Arial" panose="020B0604020202020204" pitchFamily="34" charset="0"/>
                <a:ea typeface="Symbol" panose="05050102010706020507" pitchFamily="18" charset="2"/>
                <a:cs typeface="Symbol" panose="05050102010706020507" pitchFamily="18" charset="2"/>
              </a:rPr>
              <a:t>All</a:t>
            </a:r>
            <a:r>
              <a:rPr lang="en-IE" sz="1200" b="1" i="1" spc="-3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documentation</a:t>
            </a:r>
            <a:r>
              <a:rPr lang="en-IE" sz="1200" b="1" i="1" spc="-2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relating</a:t>
            </a:r>
            <a:r>
              <a:rPr lang="en-IE" sz="1200" b="1" i="1" spc="-2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to</a:t>
            </a:r>
            <a:r>
              <a:rPr lang="en-IE" sz="1200" b="1" i="1" spc="-3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financial</a:t>
            </a:r>
            <a:r>
              <a:rPr lang="en-IE" sz="1200" b="1" i="1" spc="-3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transactions</a:t>
            </a:r>
            <a:r>
              <a:rPr lang="en-IE" sz="1200" b="1" i="1" spc="-2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and</a:t>
            </a:r>
            <a:r>
              <a:rPr lang="en-IE" sz="1200" b="1" i="1" spc="-2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purchasing</a:t>
            </a:r>
            <a:r>
              <a:rPr lang="en-IE" sz="1200" b="1" i="1" spc="-2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is</a:t>
            </a:r>
            <a:r>
              <a:rPr lang="en-IE" sz="1200" b="1" i="1" spc="-3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signed</a:t>
            </a:r>
            <a:r>
              <a:rPr lang="en-IE" sz="1200" b="1" i="1" spc="-25"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by</a:t>
            </a:r>
            <a:r>
              <a:rPr lang="en-IE" sz="1200" b="1" i="1" spc="-30" dirty="0">
                <a:effectLst/>
                <a:latin typeface="Arial" panose="020B0604020202020204" pitchFamily="34" charset="0"/>
                <a:ea typeface="Symbol" panose="05050102010706020507" pitchFamily="18" charset="2"/>
                <a:cs typeface="Symbol" panose="05050102010706020507" pitchFamily="18" charset="2"/>
              </a:rPr>
              <a:t> </a:t>
            </a:r>
            <a:r>
              <a:rPr lang="en-IE" sz="1200" b="1" i="1" dirty="0">
                <a:effectLst/>
                <a:latin typeface="Arial" panose="020B0604020202020204" pitchFamily="34" charset="0"/>
                <a:ea typeface="Symbol" panose="05050102010706020507" pitchFamily="18" charset="2"/>
                <a:cs typeface="Symbol" panose="05050102010706020507" pitchFamily="18" charset="2"/>
              </a:rPr>
              <a:t>the</a:t>
            </a:r>
            <a:r>
              <a:rPr lang="en-IE" sz="1200" b="1" i="1" spc="-15" dirty="0">
                <a:effectLst/>
                <a:latin typeface="Arial" panose="020B0604020202020204" pitchFamily="34" charset="0"/>
                <a:ea typeface="Symbol" panose="05050102010706020507" pitchFamily="18" charset="2"/>
                <a:cs typeface="Symbol" panose="05050102010706020507" pitchFamily="18" charset="2"/>
              </a:rPr>
              <a:t> </a:t>
            </a:r>
            <a:r>
              <a:rPr lang="en-IE" sz="1200" b="1" i="1" spc="-10" dirty="0">
                <a:effectLst/>
                <a:latin typeface="Arial" panose="020B0604020202020204" pitchFamily="34" charset="0"/>
                <a:ea typeface="Symbol" panose="05050102010706020507" pitchFamily="18" charset="2"/>
                <a:cs typeface="Symbol" panose="05050102010706020507" pitchFamily="18" charset="2"/>
              </a:rPr>
              <a:t>treasurer.</a:t>
            </a:r>
            <a:endParaRPr lang="en-IE" sz="1200" b="1" dirty="0">
              <a:effectLst/>
              <a:latin typeface="Arial" panose="020B0604020202020204" pitchFamily="34" charset="0"/>
              <a:ea typeface="Symbol" panose="05050102010706020507" pitchFamily="18" charset="2"/>
              <a:cs typeface="Symbol" panose="05050102010706020507" pitchFamily="18" charset="2"/>
            </a:endParaRPr>
          </a:p>
          <a:p>
            <a:pPr marL="0" indent="0">
              <a:buNone/>
            </a:pPr>
            <a:endParaRPr lang="en-IE" sz="1200" b="1" dirty="0">
              <a:effectLst/>
              <a:latin typeface="Arial" panose="020B0604020202020204" pitchFamily="34" charset="0"/>
              <a:ea typeface="Arial" panose="020B0604020202020204" pitchFamily="34" charset="0"/>
            </a:endParaRPr>
          </a:p>
          <a:p>
            <a:pPr marL="0" marR="434975" indent="0">
              <a:lnSpc>
                <a:spcPct val="115000"/>
              </a:lnSpc>
              <a:spcBef>
                <a:spcPts val="5"/>
              </a:spcBef>
              <a:spcAft>
                <a:spcPts val="0"/>
              </a:spcAft>
              <a:buNone/>
            </a:pPr>
            <a:r>
              <a:rPr lang="en-IE" sz="1200" b="1" dirty="0">
                <a:effectLst/>
                <a:latin typeface="Arial" panose="020B0604020202020204" pitchFamily="34" charset="0"/>
                <a:ea typeface="Arial" panose="020B0604020202020204" pitchFamily="34" charset="0"/>
              </a:rPr>
              <a:t>This list is not exhaustive. However, there is no implication that the treasurer must physically carry out all</a:t>
            </a:r>
            <a:r>
              <a:rPr lang="en-IE" sz="1200" b="1" spc="-5"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of</a:t>
            </a:r>
            <a:r>
              <a:rPr lang="en-IE" sz="1200" b="1" spc="-20"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the</a:t>
            </a:r>
            <a:r>
              <a:rPr lang="en-IE" sz="1200" b="1" spc="-15"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tasks</a:t>
            </a:r>
            <a:r>
              <a:rPr lang="en-IE" sz="1200" b="1" spc="-15"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outlined</a:t>
            </a:r>
            <a:r>
              <a:rPr lang="en-IE" sz="1200" b="1" spc="-5"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above.</a:t>
            </a:r>
            <a:r>
              <a:rPr lang="en-IE" sz="1200" b="1" spc="-10"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Many</a:t>
            </a:r>
            <a:r>
              <a:rPr lang="en-IE" sz="1200" b="1" spc="-5"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of</a:t>
            </a:r>
            <a:r>
              <a:rPr lang="en-IE" sz="1200" b="1" spc="-10"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these</a:t>
            </a:r>
            <a:r>
              <a:rPr lang="en-IE" sz="1200" b="1" spc="-15"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tasks can</a:t>
            </a:r>
            <a:r>
              <a:rPr lang="en-IE" sz="1200" b="1" spc="-15"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be</a:t>
            </a:r>
            <a:r>
              <a:rPr lang="en-IE" sz="1200" b="1" spc="-5"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delegated,</a:t>
            </a:r>
            <a:r>
              <a:rPr lang="en-IE" sz="1200" b="1" spc="-20"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for</a:t>
            </a:r>
            <a:r>
              <a:rPr lang="en-IE" sz="1200" b="1" spc="-10"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example</a:t>
            </a:r>
            <a:r>
              <a:rPr lang="en-IE" sz="1200" b="1" spc="-15"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to</a:t>
            </a:r>
            <a:r>
              <a:rPr lang="en-IE" sz="1200" b="1" spc="-15"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the</a:t>
            </a:r>
            <a:r>
              <a:rPr lang="en-IE" sz="1200" b="1" spc="-15"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school secretary, who in many schools maintains the accounting records for the board. It is the responsibility of the school board of management to ensure that the necessary structures are in place</a:t>
            </a:r>
            <a:r>
              <a:rPr lang="en-IE" sz="1200" b="1" spc="-5"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as</a:t>
            </a:r>
            <a:r>
              <a:rPr lang="en-IE" sz="1200" b="1" spc="-15"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the board</a:t>
            </a:r>
            <a:r>
              <a:rPr lang="en-IE" sz="1200" b="1" spc="-5"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is</a:t>
            </a:r>
            <a:r>
              <a:rPr lang="en-IE" sz="1200" b="1" spc="-15"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responsible</a:t>
            </a:r>
            <a:r>
              <a:rPr lang="en-IE" sz="1200" b="1" spc="-5"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for</a:t>
            </a:r>
            <a:r>
              <a:rPr lang="en-IE" sz="1200" b="1" spc="-10"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all</a:t>
            </a:r>
            <a:r>
              <a:rPr lang="en-IE" sz="1200" b="1" spc="-5"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business</a:t>
            </a:r>
            <a:r>
              <a:rPr lang="en-IE" sz="1200" b="1" spc="-15"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carried</a:t>
            </a:r>
            <a:r>
              <a:rPr lang="en-IE" sz="1200" b="1" spc="-5"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out in</a:t>
            </a:r>
            <a:r>
              <a:rPr lang="en-IE" sz="1200" b="1" spc="-15"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connection</a:t>
            </a:r>
            <a:r>
              <a:rPr lang="en-IE" sz="1200" b="1" spc="-5"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with</a:t>
            </a:r>
            <a:r>
              <a:rPr lang="en-IE" sz="1200" b="1" spc="-5"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or on</a:t>
            </a:r>
            <a:r>
              <a:rPr lang="en-IE" sz="1200" b="1" spc="-15"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account of</a:t>
            </a:r>
            <a:r>
              <a:rPr lang="en-IE" sz="1200" b="1" spc="-10" dirty="0">
                <a:effectLst/>
                <a:latin typeface="Arial" panose="020B0604020202020204" pitchFamily="34" charset="0"/>
                <a:ea typeface="Arial" panose="020B0604020202020204" pitchFamily="34" charset="0"/>
              </a:rPr>
              <a:t> </a:t>
            </a:r>
            <a:r>
              <a:rPr lang="en-IE" sz="1200" b="1" dirty="0">
                <a:effectLst/>
                <a:latin typeface="Arial" panose="020B0604020202020204" pitchFamily="34" charset="0"/>
                <a:ea typeface="Arial" panose="020B0604020202020204" pitchFamily="34" charset="0"/>
              </a:rPr>
              <a:t>the </a:t>
            </a:r>
            <a:r>
              <a:rPr lang="en-IE" sz="1200" b="1" spc="-10" dirty="0">
                <a:effectLst/>
                <a:latin typeface="Arial" panose="020B0604020202020204" pitchFamily="34" charset="0"/>
                <a:ea typeface="Arial" panose="020B0604020202020204" pitchFamily="34" charset="0"/>
              </a:rPr>
              <a:t>school.</a:t>
            </a:r>
            <a:endParaRPr lang="en-IE" sz="1200" b="1" dirty="0">
              <a:effectLst/>
              <a:latin typeface="Arial" panose="020B0604020202020204" pitchFamily="34" charset="0"/>
              <a:ea typeface="Arial" panose="020B0604020202020204" pitchFamily="34" charset="0"/>
            </a:endParaRPr>
          </a:p>
          <a:p>
            <a:pPr marL="0" indent="0">
              <a:buFont typeface="Arial" panose="020B0604020202020204" pitchFamily="34" charset="0"/>
              <a:buNone/>
            </a:pPr>
            <a:endParaRPr lang="en-IE" dirty="0"/>
          </a:p>
          <a:p>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9</a:t>
            </a:fld>
            <a:endParaRPr lang="en-IE" dirty="0"/>
          </a:p>
        </p:txBody>
      </p:sp>
    </p:spTree>
    <p:extLst>
      <p:ext uri="{BB962C8B-B14F-4D97-AF65-F5344CB8AC3E}">
        <p14:creationId xmlns:p14="http://schemas.microsoft.com/office/powerpoint/2010/main" val="1636211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546568D-BEA6-447B-8446-ED45F7BAA4F2}" type="datetime1">
              <a:rPr lang="en-IE" smtClean="0"/>
              <a:t>09/06/2022</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3145EBB6-03D8-4AA8-9A6E-221BA161F11A}" type="slidenum">
              <a:rPr lang="en-IE" smtClean="0"/>
              <a:t>‹#›</a:t>
            </a:fld>
            <a:endParaRPr lang="en-IE" dirty="0"/>
          </a:p>
        </p:txBody>
      </p:sp>
    </p:spTree>
    <p:extLst>
      <p:ext uri="{BB962C8B-B14F-4D97-AF65-F5344CB8AC3E}">
        <p14:creationId xmlns:p14="http://schemas.microsoft.com/office/powerpoint/2010/main" val="2124858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74180-50DA-4F98-98BA-5CFFDCA334F9}" type="datetime1">
              <a:rPr lang="en-IE" smtClean="0"/>
              <a:t>09/06/2022</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3145EBB6-03D8-4AA8-9A6E-221BA161F11A}" type="slidenum">
              <a:rPr lang="en-IE" smtClean="0"/>
              <a:t>‹#›</a:t>
            </a:fld>
            <a:endParaRPr lang="en-IE" dirty="0"/>
          </a:p>
        </p:txBody>
      </p:sp>
    </p:spTree>
    <p:extLst>
      <p:ext uri="{BB962C8B-B14F-4D97-AF65-F5344CB8AC3E}">
        <p14:creationId xmlns:p14="http://schemas.microsoft.com/office/powerpoint/2010/main" val="3832099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825395-A86A-4098-9A25-86AE30ABA08D}" type="datetime1">
              <a:rPr lang="en-IE" smtClean="0"/>
              <a:t>09/06/2022</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3145EBB6-03D8-4AA8-9A6E-221BA161F11A}" type="slidenum">
              <a:rPr lang="en-IE" smtClean="0"/>
              <a:t>‹#›</a:t>
            </a:fld>
            <a:endParaRPr lang="en-IE" dirty="0"/>
          </a:p>
        </p:txBody>
      </p:sp>
    </p:spTree>
    <p:extLst>
      <p:ext uri="{BB962C8B-B14F-4D97-AF65-F5344CB8AC3E}">
        <p14:creationId xmlns:p14="http://schemas.microsoft.com/office/powerpoint/2010/main" val="3625859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BF2B67-950A-4DE7-80BA-9B82660DAA9A}" type="datetime1">
              <a:rPr lang="en-IE" smtClean="0"/>
              <a:t>09/06/2022</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3145EBB6-03D8-4AA8-9A6E-221BA161F11A}" type="slidenum">
              <a:rPr lang="en-IE" smtClean="0"/>
              <a:t>‹#›</a:t>
            </a:fld>
            <a:endParaRPr lang="en-IE" dirty="0"/>
          </a:p>
        </p:txBody>
      </p:sp>
    </p:spTree>
    <p:extLst>
      <p:ext uri="{BB962C8B-B14F-4D97-AF65-F5344CB8AC3E}">
        <p14:creationId xmlns:p14="http://schemas.microsoft.com/office/powerpoint/2010/main" val="1234902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1C7B3B-B3C0-4110-B519-6A6B6E559178}" type="datetime1">
              <a:rPr lang="en-IE" smtClean="0"/>
              <a:t>09/06/2022</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3145EBB6-03D8-4AA8-9A6E-221BA161F11A}" type="slidenum">
              <a:rPr lang="en-IE" smtClean="0"/>
              <a:t>‹#›</a:t>
            </a:fld>
            <a:endParaRPr lang="en-IE" dirty="0"/>
          </a:p>
        </p:txBody>
      </p:sp>
    </p:spTree>
    <p:extLst>
      <p:ext uri="{BB962C8B-B14F-4D97-AF65-F5344CB8AC3E}">
        <p14:creationId xmlns:p14="http://schemas.microsoft.com/office/powerpoint/2010/main" val="1626517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89B03F-80F0-4B7C-B8B5-C73E6327486F}" type="datetime1">
              <a:rPr lang="en-IE" smtClean="0"/>
              <a:t>09/06/2022</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3145EBB6-03D8-4AA8-9A6E-221BA161F11A}" type="slidenum">
              <a:rPr lang="en-IE" smtClean="0"/>
              <a:t>‹#›</a:t>
            </a:fld>
            <a:endParaRPr lang="en-IE" dirty="0"/>
          </a:p>
        </p:txBody>
      </p:sp>
    </p:spTree>
    <p:extLst>
      <p:ext uri="{BB962C8B-B14F-4D97-AF65-F5344CB8AC3E}">
        <p14:creationId xmlns:p14="http://schemas.microsoft.com/office/powerpoint/2010/main" val="3485881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0C4AC5-8CC9-4A6F-9FCC-A6CFD4C02E70}" type="datetime1">
              <a:rPr lang="en-IE" smtClean="0"/>
              <a:t>09/06/2022</a:t>
            </a:fld>
            <a:endParaRPr lang="en-IE" dirty="0"/>
          </a:p>
        </p:txBody>
      </p:sp>
      <p:sp>
        <p:nvSpPr>
          <p:cNvPr id="8" name="Footer Placeholder 7"/>
          <p:cNvSpPr>
            <a:spLocks noGrp="1"/>
          </p:cNvSpPr>
          <p:nvPr>
            <p:ph type="ftr" sz="quarter" idx="11"/>
          </p:nvPr>
        </p:nvSpPr>
        <p:spPr/>
        <p:txBody>
          <a:bodyPr/>
          <a:lstStyle/>
          <a:p>
            <a:endParaRPr lang="en-IE" dirty="0"/>
          </a:p>
        </p:txBody>
      </p:sp>
      <p:sp>
        <p:nvSpPr>
          <p:cNvPr id="9" name="Slide Number Placeholder 8"/>
          <p:cNvSpPr>
            <a:spLocks noGrp="1"/>
          </p:cNvSpPr>
          <p:nvPr>
            <p:ph type="sldNum" sz="quarter" idx="12"/>
          </p:nvPr>
        </p:nvSpPr>
        <p:spPr/>
        <p:txBody>
          <a:bodyPr/>
          <a:lstStyle/>
          <a:p>
            <a:fld id="{3145EBB6-03D8-4AA8-9A6E-221BA161F11A}" type="slidenum">
              <a:rPr lang="en-IE" smtClean="0"/>
              <a:t>‹#›</a:t>
            </a:fld>
            <a:endParaRPr lang="en-IE" dirty="0"/>
          </a:p>
        </p:txBody>
      </p:sp>
    </p:spTree>
    <p:extLst>
      <p:ext uri="{BB962C8B-B14F-4D97-AF65-F5344CB8AC3E}">
        <p14:creationId xmlns:p14="http://schemas.microsoft.com/office/powerpoint/2010/main" val="1301769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0887CC-277E-40A8-A7EE-88161B212DC0}" type="datetime1">
              <a:rPr lang="en-IE" smtClean="0"/>
              <a:t>09/06/2022</a:t>
            </a:fld>
            <a:endParaRPr lang="en-IE" dirty="0"/>
          </a:p>
        </p:txBody>
      </p:sp>
      <p:sp>
        <p:nvSpPr>
          <p:cNvPr id="4" name="Footer Placeholder 3"/>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3145EBB6-03D8-4AA8-9A6E-221BA161F11A}" type="slidenum">
              <a:rPr lang="en-IE" smtClean="0"/>
              <a:t>‹#›</a:t>
            </a:fld>
            <a:endParaRPr lang="en-IE" dirty="0"/>
          </a:p>
        </p:txBody>
      </p:sp>
    </p:spTree>
    <p:extLst>
      <p:ext uri="{BB962C8B-B14F-4D97-AF65-F5344CB8AC3E}">
        <p14:creationId xmlns:p14="http://schemas.microsoft.com/office/powerpoint/2010/main" val="1188507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A1059E-5393-4C87-BA82-6ECE9101E434}" type="datetime1">
              <a:rPr lang="en-IE" smtClean="0"/>
              <a:t>09/06/2022</a:t>
            </a:fld>
            <a:endParaRPr lang="en-IE" dirty="0"/>
          </a:p>
        </p:txBody>
      </p:sp>
      <p:sp>
        <p:nvSpPr>
          <p:cNvPr id="3" name="Footer Placeholder 2"/>
          <p:cNvSpPr>
            <a:spLocks noGrp="1"/>
          </p:cNvSpPr>
          <p:nvPr>
            <p:ph type="ftr" sz="quarter" idx="11"/>
          </p:nvPr>
        </p:nvSpPr>
        <p:spPr/>
        <p:txBody>
          <a:bodyPr/>
          <a:lstStyle/>
          <a:p>
            <a:endParaRPr lang="en-IE" dirty="0"/>
          </a:p>
        </p:txBody>
      </p:sp>
      <p:sp>
        <p:nvSpPr>
          <p:cNvPr id="4" name="Slide Number Placeholder 3"/>
          <p:cNvSpPr>
            <a:spLocks noGrp="1"/>
          </p:cNvSpPr>
          <p:nvPr>
            <p:ph type="sldNum" sz="quarter" idx="12"/>
          </p:nvPr>
        </p:nvSpPr>
        <p:spPr/>
        <p:txBody>
          <a:bodyPr/>
          <a:lstStyle/>
          <a:p>
            <a:fld id="{3145EBB6-03D8-4AA8-9A6E-221BA161F11A}" type="slidenum">
              <a:rPr lang="en-IE" smtClean="0"/>
              <a:t>‹#›</a:t>
            </a:fld>
            <a:endParaRPr lang="en-IE" dirty="0"/>
          </a:p>
        </p:txBody>
      </p:sp>
    </p:spTree>
    <p:extLst>
      <p:ext uri="{BB962C8B-B14F-4D97-AF65-F5344CB8AC3E}">
        <p14:creationId xmlns:p14="http://schemas.microsoft.com/office/powerpoint/2010/main" val="3769354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C128A5-08F7-4357-B0C0-99DA66949320}" type="datetime1">
              <a:rPr lang="en-IE" smtClean="0"/>
              <a:t>09/06/2022</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3145EBB6-03D8-4AA8-9A6E-221BA161F11A}" type="slidenum">
              <a:rPr lang="en-IE" smtClean="0"/>
              <a:t>‹#›</a:t>
            </a:fld>
            <a:endParaRPr lang="en-IE" dirty="0"/>
          </a:p>
        </p:txBody>
      </p:sp>
    </p:spTree>
    <p:extLst>
      <p:ext uri="{BB962C8B-B14F-4D97-AF65-F5344CB8AC3E}">
        <p14:creationId xmlns:p14="http://schemas.microsoft.com/office/powerpoint/2010/main" val="2583673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99A529-3088-43B3-979B-B4FB911BED9F}" type="datetime1">
              <a:rPr lang="en-IE" smtClean="0"/>
              <a:t>09/06/2022</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3145EBB6-03D8-4AA8-9A6E-221BA161F11A}" type="slidenum">
              <a:rPr lang="en-IE" smtClean="0"/>
              <a:t>‹#›</a:t>
            </a:fld>
            <a:endParaRPr lang="en-IE" dirty="0"/>
          </a:p>
        </p:txBody>
      </p:sp>
    </p:spTree>
    <p:extLst>
      <p:ext uri="{BB962C8B-B14F-4D97-AF65-F5344CB8AC3E}">
        <p14:creationId xmlns:p14="http://schemas.microsoft.com/office/powerpoint/2010/main" val="1845312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77DB29-5827-4A29-B4C5-6C147D3013A1}" type="datetime1">
              <a:rPr lang="en-IE" smtClean="0"/>
              <a:t>09/06/2022</a:t>
            </a:fld>
            <a:endParaRPr lang="en-IE"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45EBB6-03D8-4AA8-9A6E-221BA161F11A}" type="slidenum">
              <a:rPr lang="en-IE" smtClean="0"/>
              <a:t>‹#›</a:t>
            </a:fld>
            <a:endParaRPr lang="en-IE" dirty="0"/>
          </a:p>
        </p:txBody>
      </p:sp>
    </p:spTree>
    <p:extLst>
      <p:ext uri="{BB962C8B-B14F-4D97-AF65-F5344CB8AC3E}">
        <p14:creationId xmlns:p14="http://schemas.microsoft.com/office/powerpoint/2010/main" val="37794354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33.svg"/><Relationship Id="rId4" Type="http://schemas.openxmlformats.org/officeDocument/2006/relationships/diagramData" Target="../diagrams/data3.xml"/><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4.png"/><Relationship Id="rId7" Type="http://schemas.openxmlformats.org/officeDocument/2006/relationships/diagramLayout" Target="../diagrams/layout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Data" Target="../diagrams/data5.xml"/><Relationship Id="rId11" Type="http://schemas.openxmlformats.org/officeDocument/2006/relationships/image" Target="../media/image18.jpeg"/><Relationship Id="rId5" Type="http://schemas.openxmlformats.org/officeDocument/2006/relationships/image" Target="../media/image6.svg"/><Relationship Id="rId10" Type="http://schemas.microsoft.com/office/2007/relationships/diagramDrawing" Target="../diagrams/drawing5.xml"/><Relationship Id="rId4" Type="http://schemas.openxmlformats.org/officeDocument/2006/relationships/image" Target="../media/image5.png"/><Relationship Id="rId9" Type="http://schemas.openxmlformats.org/officeDocument/2006/relationships/diagramColors" Target="../diagrams/colors5.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5.sv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6.jpg"/><Relationship Id="rId5" Type="http://schemas.openxmlformats.org/officeDocument/2006/relationships/hyperlink" Target="https://www.fssu.ie/primary/help/accounting-templates/recording-of-school-income-and-payments/" TargetMode="External"/><Relationship Id="rId4" Type="http://schemas.openxmlformats.org/officeDocument/2006/relationships/hyperlink" Target="https://www.fssu.ie/app/uploads/2021/11/Financial-Guideline-P10-Use-of-a-School-Credit-Card.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png"/><Relationship Id="rId7" Type="http://schemas.openxmlformats.org/officeDocument/2006/relationships/diagramColors" Target="../diagrams/colors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png"/><Relationship Id="rId7" Type="http://schemas.openxmlformats.org/officeDocument/2006/relationships/diagramColors" Target="../diagrams/colors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4.png"/><Relationship Id="rId7" Type="http://schemas.openxmlformats.org/officeDocument/2006/relationships/diagramColors" Target="../diagrams/colors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www.muli.com.au/project-review-cost-process" TargetMode="Externa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pn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6.svg"/><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image" Target="../media/image4.png"/><Relationship Id="rId7" Type="http://schemas.openxmlformats.org/officeDocument/2006/relationships/diagramLayout" Target="../diagrams/layout9.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Data" Target="../diagrams/data9.xml"/><Relationship Id="rId5" Type="http://schemas.openxmlformats.org/officeDocument/2006/relationships/image" Target="../media/image6.svg"/><Relationship Id="rId10" Type="http://schemas.microsoft.com/office/2007/relationships/diagramDrawing" Target="../diagrams/drawing9.xml"/><Relationship Id="rId4" Type="http://schemas.openxmlformats.org/officeDocument/2006/relationships/image" Target="../media/image5.png"/><Relationship Id="rId9" Type="http://schemas.openxmlformats.org/officeDocument/2006/relationships/diagramColors" Target="../diagrams/colors9.xml"/></Relationships>
</file>

<file path=ppt/slides/_rels/slide2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4.png"/><Relationship Id="rId7" Type="http://schemas.openxmlformats.org/officeDocument/2006/relationships/diagramColors" Target="../diagrams/colors1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2.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4.png"/><Relationship Id="rId7" Type="http://schemas.openxmlformats.org/officeDocument/2006/relationships/diagramColors" Target="../diagrams/colors11.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55.JPG"/></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8" Type="http://schemas.openxmlformats.org/officeDocument/2006/relationships/diagramQuickStyle" Target="../diagrams/quickStyle12.xml"/><Relationship Id="rId3" Type="http://schemas.openxmlformats.org/officeDocument/2006/relationships/image" Target="../media/image4.png"/><Relationship Id="rId7" Type="http://schemas.openxmlformats.org/officeDocument/2006/relationships/diagramLayout" Target="../diagrams/layout1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Data" Target="../diagrams/data12.xml"/><Relationship Id="rId11" Type="http://schemas.openxmlformats.org/officeDocument/2006/relationships/image" Target="../media/image18.jpeg"/><Relationship Id="rId5" Type="http://schemas.openxmlformats.org/officeDocument/2006/relationships/image" Target="../media/image6.svg"/><Relationship Id="rId10" Type="http://schemas.microsoft.com/office/2007/relationships/diagramDrawing" Target="../diagrams/drawing12.xml"/><Relationship Id="rId4" Type="http://schemas.openxmlformats.org/officeDocument/2006/relationships/image" Target="../media/image5.png"/><Relationship Id="rId9" Type="http://schemas.openxmlformats.org/officeDocument/2006/relationships/diagramColors" Target="../diagrams/colors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nlife.ca/audio/andrew-fountain-bible-truth"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sv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1.sv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hyperlink" Target="http://www.muli.com.au/project-review-cost-process" TargetMode="Externa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4.png"/><Relationship Id="rId7" Type="http://schemas.openxmlformats.org/officeDocument/2006/relationships/diagramColors" Target="../diagrams/colors13.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33.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4.png"/><Relationship Id="rId7" Type="http://schemas.openxmlformats.org/officeDocument/2006/relationships/diagramColors" Target="../diagrams/colors14.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34.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4.png"/><Relationship Id="rId7" Type="http://schemas.openxmlformats.org/officeDocument/2006/relationships/diagramColors" Target="../diagrams/colors15.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www.fssu.ie/primary/external-accountants-auditors/school-accounts/chart-of-accounts/" TargetMode="External"/></Relationships>
</file>

<file path=ppt/slides/_rels/slide36.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4.png"/><Relationship Id="rId7" Type="http://schemas.openxmlformats.org/officeDocument/2006/relationships/diagramColors" Target="../diagrams/colors16.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37.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4.png"/><Relationship Id="rId7" Type="http://schemas.openxmlformats.org/officeDocument/2006/relationships/diagramColors" Target="../diagrams/colors17.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 Id="rId9" Type="http://schemas.openxmlformats.org/officeDocument/2006/relationships/image" Target="../media/image64.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flickr.com/photos/iscteiul/5375318716" TargetMode="External"/><Relationship Id="rId4" Type="http://schemas.openxmlformats.org/officeDocument/2006/relationships/image" Target="../media/image66.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sv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diagramQuickStyle" Target="../diagrams/quickStyle18.xml"/><Relationship Id="rId3" Type="http://schemas.openxmlformats.org/officeDocument/2006/relationships/image" Target="../media/image4.png"/><Relationship Id="rId7" Type="http://schemas.openxmlformats.org/officeDocument/2006/relationships/diagramLayout" Target="../diagrams/layout18.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Data" Target="../diagrams/data18.xml"/><Relationship Id="rId11" Type="http://schemas.openxmlformats.org/officeDocument/2006/relationships/image" Target="../media/image18.jpeg"/><Relationship Id="rId5" Type="http://schemas.openxmlformats.org/officeDocument/2006/relationships/image" Target="../media/image6.svg"/><Relationship Id="rId10" Type="http://schemas.microsoft.com/office/2007/relationships/diagramDrawing" Target="../diagrams/drawing18.xml"/><Relationship Id="rId4" Type="http://schemas.openxmlformats.org/officeDocument/2006/relationships/image" Target="../media/image5.png"/><Relationship Id="rId9" Type="http://schemas.openxmlformats.org/officeDocument/2006/relationships/diagramColors" Target="../diagrams/colors18.xml"/></Relationships>
</file>

<file path=ppt/slides/_rels/slide41.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4.png"/><Relationship Id="rId7" Type="http://schemas.openxmlformats.org/officeDocument/2006/relationships/diagramColors" Target="../diagrams/colors19.xml"/><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 Id="rId9" Type="http://schemas.openxmlformats.org/officeDocument/2006/relationships/image" Target="../media/image67.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68.emf"/></Relationships>
</file>

<file path=ppt/slides/_rels/slide44.xml.rels><?xml version="1.0" encoding="UTF-8" standalone="yes"?>
<Relationships xmlns="http://schemas.openxmlformats.org/package/2006/relationships"><Relationship Id="rId8" Type="http://schemas.openxmlformats.org/officeDocument/2006/relationships/diagramQuickStyle" Target="../diagrams/quickStyle20.xml"/><Relationship Id="rId3" Type="http://schemas.openxmlformats.org/officeDocument/2006/relationships/image" Target="../media/image4.png"/><Relationship Id="rId7" Type="http://schemas.openxmlformats.org/officeDocument/2006/relationships/diagramLayout" Target="../diagrams/layout20.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Data" Target="../diagrams/data20.xml"/><Relationship Id="rId11" Type="http://schemas.openxmlformats.org/officeDocument/2006/relationships/image" Target="../media/image18.jpeg"/><Relationship Id="rId5" Type="http://schemas.openxmlformats.org/officeDocument/2006/relationships/image" Target="../media/image6.svg"/><Relationship Id="rId10" Type="http://schemas.microsoft.com/office/2007/relationships/diagramDrawing" Target="../diagrams/drawing20.xml"/><Relationship Id="rId4" Type="http://schemas.openxmlformats.org/officeDocument/2006/relationships/image" Target="../media/image5.png"/><Relationship Id="rId9" Type="http://schemas.openxmlformats.org/officeDocument/2006/relationships/diagramColors" Target="../diagrams/colors20.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69.emf"/></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4.xml"/><Relationship Id="rId5" Type="http://schemas.openxmlformats.org/officeDocument/2006/relationships/hyperlink" Target="https://www.fssu.ie/primary/help/accounting-templates/sample-fixed-assets-register/" TargetMode="External"/><Relationship Id="rId4" Type="http://schemas.openxmlformats.org/officeDocument/2006/relationships/image" Target="../media/image70.png"/></Relationships>
</file>

<file path=ppt/slides/_rels/slide47.xml.rels><?xml version="1.0" encoding="UTF-8" standalone="yes"?>
<Relationships xmlns="http://schemas.openxmlformats.org/package/2006/relationships"><Relationship Id="rId8" Type="http://schemas.openxmlformats.org/officeDocument/2006/relationships/diagramQuickStyle" Target="../diagrams/quickStyle21.xml"/><Relationship Id="rId3" Type="http://schemas.openxmlformats.org/officeDocument/2006/relationships/image" Target="../media/image4.png"/><Relationship Id="rId7" Type="http://schemas.openxmlformats.org/officeDocument/2006/relationships/diagramLayout" Target="../diagrams/layout21.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Data" Target="../diagrams/data21.xml"/><Relationship Id="rId11" Type="http://schemas.openxmlformats.org/officeDocument/2006/relationships/image" Target="../media/image18.jpeg"/><Relationship Id="rId5" Type="http://schemas.openxmlformats.org/officeDocument/2006/relationships/image" Target="../media/image6.svg"/><Relationship Id="rId10" Type="http://schemas.microsoft.com/office/2007/relationships/diagramDrawing" Target="../diagrams/drawing21.xml"/><Relationship Id="rId4" Type="http://schemas.openxmlformats.org/officeDocument/2006/relationships/image" Target="../media/image5.png"/><Relationship Id="rId9" Type="http://schemas.openxmlformats.org/officeDocument/2006/relationships/diagramColors" Target="../diagrams/colors2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49.xml.rels><?xml version="1.0" encoding="UTF-8" standalone="yes"?>
<Relationships xmlns="http://schemas.openxmlformats.org/package/2006/relationships"><Relationship Id="rId8" Type="http://schemas.openxmlformats.org/officeDocument/2006/relationships/diagramQuickStyle" Target="../diagrams/quickStyle22.xml"/><Relationship Id="rId3" Type="http://schemas.openxmlformats.org/officeDocument/2006/relationships/image" Target="../media/image4.png"/><Relationship Id="rId7" Type="http://schemas.openxmlformats.org/officeDocument/2006/relationships/diagramLayout" Target="../diagrams/layout22.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Data" Target="../diagrams/data22.xml"/><Relationship Id="rId11" Type="http://schemas.openxmlformats.org/officeDocument/2006/relationships/image" Target="../media/image18.jpeg"/><Relationship Id="rId5" Type="http://schemas.openxmlformats.org/officeDocument/2006/relationships/image" Target="../media/image6.svg"/><Relationship Id="rId10" Type="http://schemas.microsoft.com/office/2007/relationships/diagramDrawing" Target="../diagrams/drawing22.xml"/><Relationship Id="rId4" Type="http://schemas.openxmlformats.org/officeDocument/2006/relationships/image" Target="../media/image5.png"/><Relationship Id="rId9" Type="http://schemas.openxmlformats.org/officeDocument/2006/relationships/diagramColors" Target="../diagrams/colors22.xml"/></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emf"/></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toughcookiemommy.com/2011/02/burdened-children.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hyperlink" Target="https://www.fssu.ie/app/uploads/2022/02/Guidance-Manual-for-Treasurers.pdf" TargetMode="External"/><Relationship Id="rId4" Type="http://schemas.openxmlformats.org/officeDocument/2006/relationships/hyperlink" Target="https://www.fssu.ie/app/uploads/2019/09/DES-Governance-Manual-for-Primary-Schools-2019-2023.pdf" TargetMode="Externa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4.png"/><Relationship Id="rId7" Type="http://schemas.openxmlformats.org/officeDocument/2006/relationships/diagramLayout" Target="../diagrams/layout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openxmlformats.org/officeDocument/2006/relationships/image" Target="../media/image18.jpeg"/><Relationship Id="rId5" Type="http://schemas.openxmlformats.org/officeDocument/2006/relationships/image" Target="../media/image6.svg"/><Relationship Id="rId10" Type="http://schemas.microsoft.com/office/2007/relationships/diagramDrawing" Target="../diagrams/drawing2.xml"/><Relationship Id="rId4" Type="http://schemas.openxmlformats.org/officeDocument/2006/relationships/image" Target="../media/image5.png"/><Relationship Id="rId9" Type="http://schemas.openxmlformats.org/officeDocument/2006/relationships/diagramColors" Target="../diagrams/colors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indoor, person, person, looking&#10;&#10;Description automatically generated">
            <a:extLst>
              <a:ext uri="{FF2B5EF4-FFF2-40B4-BE49-F238E27FC236}">
                <a16:creationId xmlns:a16="http://schemas.microsoft.com/office/drawing/2014/main" id="{464CF6A8-6EB3-482D-A210-0AE51679F83B}"/>
              </a:ext>
            </a:extLst>
          </p:cNvPr>
          <p:cNvPicPr>
            <a:picLocks noChangeAspect="1"/>
          </p:cNvPicPr>
          <p:nvPr/>
        </p:nvPicPr>
        <p:blipFill rotWithShape="1">
          <a:blip r:embed="rId3">
            <a:extLst>
              <a:ext uri="{28A0092B-C50C-407E-A947-70E740481C1C}">
                <a14:useLocalDpi xmlns:a14="http://schemas.microsoft.com/office/drawing/2010/main" val="0"/>
              </a:ext>
            </a:extLst>
          </a:blip>
          <a:srcRect l="12502" t="19334"/>
          <a:stretch/>
        </p:blipFill>
        <p:spPr>
          <a:xfrm>
            <a:off x="-485859" y="0"/>
            <a:ext cx="12986084" cy="7980583"/>
          </a:xfrm>
          <a:prstGeom prst="rect">
            <a:avLst/>
          </a:prstGeom>
        </p:spPr>
      </p:pic>
      <p:sp>
        <p:nvSpPr>
          <p:cNvPr id="8" name="Title 1">
            <a:extLst>
              <a:ext uri="{FF2B5EF4-FFF2-40B4-BE49-F238E27FC236}">
                <a16:creationId xmlns:a16="http://schemas.microsoft.com/office/drawing/2014/main" id="{38BF0D06-6733-4AEB-B7EE-DF6C4298B3F4}"/>
              </a:ext>
            </a:extLst>
          </p:cNvPr>
          <p:cNvSpPr txBox="1">
            <a:spLocks/>
          </p:cNvSpPr>
          <p:nvPr/>
        </p:nvSpPr>
        <p:spPr>
          <a:xfrm>
            <a:off x="223935" y="1845429"/>
            <a:ext cx="6996015" cy="39302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IE" sz="3100" b="1" i="1"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Welcome to the FSSU</a:t>
            </a:r>
          </a:p>
          <a:p>
            <a:pPr algn="ctr">
              <a:lnSpc>
                <a:spcPct val="100000"/>
              </a:lnSpc>
            </a:pPr>
            <a:r>
              <a:rPr lang="en-IE" sz="3100" b="1" i="1"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Training Webinar for Treasurers</a:t>
            </a:r>
          </a:p>
          <a:p>
            <a:pPr>
              <a:lnSpc>
                <a:spcPct val="100000"/>
              </a:lnSpc>
            </a:pPr>
            <a:br>
              <a:rPr lang="en-IE" sz="1500" dirty="0">
                <a:solidFill>
                  <a:schemeClr val="accent5">
                    <a:lumMod val="50000"/>
                  </a:schemeClr>
                </a:solidFill>
                <a:latin typeface="Arial Black" panose="020B0A04020102020204" pitchFamily="34" charset="0"/>
                <a:cs typeface="Arial" panose="020B0604020202020204" pitchFamily="34" charset="0"/>
              </a:rPr>
            </a:br>
            <a:br>
              <a:rPr lang="en-IE" sz="1500" dirty="0">
                <a:solidFill>
                  <a:schemeClr val="accent5">
                    <a:lumMod val="50000"/>
                  </a:schemeClr>
                </a:solidFill>
                <a:latin typeface="Arial Black" panose="020B0A04020102020204" pitchFamily="34" charset="0"/>
                <a:cs typeface="Arial" panose="020B0604020202020204" pitchFamily="34" charset="0"/>
              </a:rPr>
            </a:br>
            <a:endParaRPr lang="en-IE" sz="2100" dirty="0">
              <a:solidFill>
                <a:schemeClr val="accent5">
                  <a:lumMod val="50000"/>
                </a:schemeClr>
              </a:solidFill>
              <a:latin typeface="Arial Black" panose="020B0A04020102020204" pitchFamily="34" charset="0"/>
              <a:cs typeface="Arial" panose="020B0604020202020204" pitchFamily="34" charset="0"/>
            </a:endParaRPr>
          </a:p>
        </p:txBody>
      </p:sp>
      <p:pic>
        <p:nvPicPr>
          <p:cNvPr id="9" name="Graphic 8">
            <a:extLst>
              <a:ext uri="{FF2B5EF4-FFF2-40B4-BE49-F238E27FC236}">
                <a16:creationId xmlns:a16="http://schemas.microsoft.com/office/drawing/2014/main" id="{B410BC18-8368-4F04-9829-074D6C46BCE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23010" y="500871"/>
            <a:ext cx="2075016" cy="843688"/>
          </a:xfrm>
          <a:prstGeom prst="rect">
            <a:avLst/>
          </a:prstGeom>
        </p:spPr>
      </p:pic>
      <p:sp>
        <p:nvSpPr>
          <p:cNvPr id="2" name="Slide Number Placeholder 1">
            <a:extLst>
              <a:ext uri="{FF2B5EF4-FFF2-40B4-BE49-F238E27FC236}">
                <a16:creationId xmlns:a16="http://schemas.microsoft.com/office/drawing/2014/main" id="{0B46DCF9-2F16-E3D5-56BF-DDD12A512772}"/>
              </a:ext>
            </a:extLst>
          </p:cNvPr>
          <p:cNvSpPr>
            <a:spLocks noGrp="1"/>
          </p:cNvSpPr>
          <p:nvPr>
            <p:ph type="sldNum" sz="quarter" idx="12"/>
          </p:nvPr>
        </p:nvSpPr>
        <p:spPr/>
        <p:txBody>
          <a:bodyPr/>
          <a:lstStyle/>
          <a:p>
            <a:fld id="{3145EBB6-03D8-4AA8-9A6E-221BA161F11A}" type="slidenum">
              <a:rPr lang="en-IE" smtClean="0"/>
              <a:t>1</a:t>
            </a:fld>
            <a:endParaRPr lang="en-IE" dirty="0"/>
          </a:p>
        </p:txBody>
      </p:sp>
    </p:spTree>
    <p:extLst>
      <p:ext uri="{BB962C8B-B14F-4D97-AF65-F5344CB8AC3E}">
        <p14:creationId xmlns:p14="http://schemas.microsoft.com/office/powerpoint/2010/main" val="2979700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94818"/>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584775"/>
          </a:xfrm>
          <a:prstGeom prst="rect">
            <a:avLst/>
          </a:prstGeom>
        </p:spPr>
        <p:txBody>
          <a:bodyPr wrap="square">
            <a:spAutoFit/>
          </a:bodyPr>
          <a:lstStyle/>
          <a:p>
            <a:r>
              <a:rPr lang="en-IE" sz="3200" dirty="0">
                <a:solidFill>
                  <a:schemeClr val="bg1"/>
                </a:solidFill>
                <a:latin typeface="Arial Black" panose="020B0A04020102020204" pitchFamily="34" charset="0"/>
              </a:rPr>
              <a:t>Introduction: Legislative Context</a:t>
            </a:r>
            <a:endParaRPr lang="en-IE" sz="3600" dirty="0">
              <a:solidFill>
                <a:schemeClr val="bg1"/>
              </a:solidFill>
              <a:latin typeface="Arial Black" panose="020B0A04020102020204" pitchFamily="34" charset="0"/>
            </a:endParaRPr>
          </a:p>
        </p:txBody>
      </p:sp>
      <p:pic>
        <p:nvPicPr>
          <p:cNvPr id="6" name="Picture 5" descr="A blue and white logo&#10;&#10;Description automatically generated with low confidence">
            <a:extLst>
              <a:ext uri="{FF2B5EF4-FFF2-40B4-BE49-F238E27FC236}">
                <a16:creationId xmlns:a16="http://schemas.microsoft.com/office/drawing/2014/main" id="{10A424AA-1A0E-4D1B-8A3D-F4B6F8A6170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graphicFrame>
        <p:nvGraphicFramePr>
          <p:cNvPr id="16" name="Content Placeholder 11">
            <a:extLst>
              <a:ext uri="{FF2B5EF4-FFF2-40B4-BE49-F238E27FC236}">
                <a16:creationId xmlns:a16="http://schemas.microsoft.com/office/drawing/2014/main" id="{3523E1B1-39B9-926F-0003-A89019AF0E6A}"/>
              </a:ext>
            </a:extLst>
          </p:cNvPr>
          <p:cNvGraphicFramePr>
            <a:graphicFrameLocks noGrp="1"/>
          </p:cNvGraphicFramePr>
          <p:nvPr>
            <p:ph idx="1"/>
            <p:extLst>
              <p:ext uri="{D42A27DB-BD31-4B8C-83A1-F6EECF244321}">
                <p14:modId xmlns:p14="http://schemas.microsoft.com/office/powerpoint/2010/main" val="165130929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Graphic 7">
            <a:extLst>
              <a:ext uri="{FF2B5EF4-FFF2-40B4-BE49-F238E27FC236}">
                <a16:creationId xmlns:a16="http://schemas.microsoft.com/office/drawing/2014/main" id="{4925100B-3A78-B3A4-52C0-315A65E133D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03140" y="3645024"/>
            <a:ext cx="3745148" cy="1985829"/>
          </a:xfrm>
          <a:prstGeom prst="rect">
            <a:avLst/>
          </a:prstGeom>
        </p:spPr>
      </p:pic>
      <p:sp>
        <p:nvSpPr>
          <p:cNvPr id="2" name="Slide Number Placeholder 1">
            <a:extLst>
              <a:ext uri="{FF2B5EF4-FFF2-40B4-BE49-F238E27FC236}">
                <a16:creationId xmlns:a16="http://schemas.microsoft.com/office/drawing/2014/main" id="{46F2B51F-1C38-4DFF-8483-75F7444124AC}"/>
              </a:ext>
            </a:extLst>
          </p:cNvPr>
          <p:cNvSpPr>
            <a:spLocks noGrp="1"/>
          </p:cNvSpPr>
          <p:nvPr>
            <p:ph type="sldNum" sz="quarter" idx="12"/>
          </p:nvPr>
        </p:nvSpPr>
        <p:spPr/>
        <p:txBody>
          <a:bodyPr/>
          <a:lstStyle/>
          <a:p>
            <a:fld id="{3145EBB6-03D8-4AA8-9A6E-221BA161F11A}" type="slidenum">
              <a:rPr lang="en-IE" smtClean="0"/>
              <a:t>10</a:t>
            </a:fld>
            <a:endParaRPr lang="en-IE" dirty="0"/>
          </a:p>
        </p:txBody>
      </p:sp>
    </p:spTree>
    <p:extLst>
      <p:ext uri="{BB962C8B-B14F-4D97-AF65-F5344CB8AC3E}">
        <p14:creationId xmlns:p14="http://schemas.microsoft.com/office/powerpoint/2010/main" val="2053063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646331"/>
          </a:xfrm>
          <a:prstGeom prst="rect">
            <a:avLst/>
          </a:prstGeom>
        </p:spPr>
        <p:txBody>
          <a:bodyPr wrap="square">
            <a:spAutoFit/>
          </a:bodyPr>
          <a:lstStyle/>
          <a:p>
            <a:r>
              <a:rPr lang="en-IE" sz="3600" dirty="0">
                <a:solidFill>
                  <a:schemeClr val="bg1"/>
                </a:solidFill>
                <a:latin typeface="Arial Black" panose="020B0A04020102020204" pitchFamily="34" charset="0"/>
              </a:rPr>
              <a:t>Fundraising​</a:t>
            </a:r>
          </a:p>
        </p:txBody>
      </p:sp>
      <p:pic>
        <p:nvPicPr>
          <p:cNvPr id="11" name="Picture 10">
            <a:extLst>
              <a:ext uri="{FF2B5EF4-FFF2-40B4-BE49-F238E27FC236}">
                <a16:creationId xmlns:a16="http://schemas.microsoft.com/office/drawing/2014/main" id="{A3B8BBBD-1F50-4DAF-A4D5-C56C4672713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graphicFrame>
        <p:nvGraphicFramePr>
          <p:cNvPr id="19" name="TextBox 8">
            <a:extLst>
              <a:ext uri="{FF2B5EF4-FFF2-40B4-BE49-F238E27FC236}">
                <a16:creationId xmlns:a16="http://schemas.microsoft.com/office/drawing/2014/main" id="{6C6EFEDE-D144-CA2F-F490-FAD5DDDF0922}"/>
              </a:ext>
            </a:extLst>
          </p:cNvPr>
          <p:cNvGraphicFramePr/>
          <p:nvPr>
            <p:extLst>
              <p:ext uri="{D42A27DB-BD31-4B8C-83A1-F6EECF244321}">
                <p14:modId xmlns:p14="http://schemas.microsoft.com/office/powerpoint/2010/main" val="3700488651"/>
              </p:ext>
            </p:extLst>
          </p:nvPr>
        </p:nvGraphicFramePr>
        <p:xfrm>
          <a:off x="748895" y="1562742"/>
          <a:ext cx="8395105" cy="50096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a:extLst>
              <a:ext uri="{FF2B5EF4-FFF2-40B4-BE49-F238E27FC236}">
                <a16:creationId xmlns:a16="http://schemas.microsoft.com/office/drawing/2014/main" id="{7AE09BEE-7F95-1E34-0F9E-056584B33C2B}"/>
              </a:ext>
            </a:extLst>
          </p:cNvPr>
          <p:cNvSpPr>
            <a:spLocks noGrp="1"/>
          </p:cNvSpPr>
          <p:nvPr>
            <p:ph type="sldNum" sz="quarter" idx="12"/>
          </p:nvPr>
        </p:nvSpPr>
        <p:spPr/>
        <p:txBody>
          <a:bodyPr/>
          <a:lstStyle/>
          <a:p>
            <a:fld id="{3145EBB6-03D8-4AA8-9A6E-221BA161F11A}" type="slidenum">
              <a:rPr lang="en-IE" smtClean="0"/>
              <a:t>11</a:t>
            </a:fld>
            <a:endParaRPr lang="en-IE" dirty="0"/>
          </a:p>
        </p:txBody>
      </p:sp>
    </p:spTree>
    <p:extLst>
      <p:ext uri="{BB962C8B-B14F-4D97-AF65-F5344CB8AC3E}">
        <p14:creationId xmlns:p14="http://schemas.microsoft.com/office/powerpoint/2010/main" val="957693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6" y="414048"/>
            <a:ext cx="8142910" cy="584775"/>
          </a:xfrm>
          <a:prstGeom prst="rect">
            <a:avLst/>
          </a:prstGeom>
        </p:spPr>
        <p:txBody>
          <a:bodyPr wrap="square">
            <a:spAutoFit/>
          </a:bodyPr>
          <a:lstStyle/>
          <a:p>
            <a:r>
              <a:rPr lang="en-GB" sz="3200" dirty="0">
                <a:solidFill>
                  <a:schemeClr val="bg1"/>
                </a:solidFill>
                <a:latin typeface="Arial Black" panose="020B0A04020102020204" pitchFamily="34" charset="0"/>
              </a:rPr>
              <a:t>Topics</a:t>
            </a:r>
            <a:endParaRPr lang="en-IE" sz="3200" dirty="0">
              <a:solidFill>
                <a:schemeClr val="bg1"/>
              </a:solidFill>
              <a:latin typeface="Arial Black" panose="020B0A04020102020204" pitchFamily="34" charset="0"/>
            </a:endParaRPr>
          </a:p>
        </p:txBody>
      </p:sp>
      <p:pic>
        <p:nvPicPr>
          <p:cNvPr id="11" name="Picture 10">
            <a:extLst>
              <a:ext uri="{FF2B5EF4-FFF2-40B4-BE49-F238E27FC236}">
                <a16:creationId xmlns:a16="http://schemas.microsoft.com/office/drawing/2014/main" id="{0F182EBB-8607-4E91-9CF7-FB1A94AD9FD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pic>
        <p:nvPicPr>
          <p:cNvPr id="12" name="Graphic 11">
            <a:extLst>
              <a:ext uri="{FF2B5EF4-FFF2-40B4-BE49-F238E27FC236}">
                <a16:creationId xmlns:a16="http://schemas.microsoft.com/office/drawing/2014/main" id="{5BFBB1B3-8835-44C5-8A77-19F4F7B70B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36806" y="1562423"/>
            <a:ext cx="4263794" cy="4263794"/>
          </a:xfrm>
          <a:prstGeom prst="rect">
            <a:avLst/>
          </a:prstGeom>
        </p:spPr>
      </p:pic>
      <p:sp>
        <p:nvSpPr>
          <p:cNvPr id="2" name="Title 1">
            <a:extLst>
              <a:ext uri="{FF2B5EF4-FFF2-40B4-BE49-F238E27FC236}">
                <a16:creationId xmlns:a16="http://schemas.microsoft.com/office/drawing/2014/main" id="{65729121-0D5B-4B5B-8560-454082EE8C2D}"/>
              </a:ext>
            </a:extLst>
          </p:cNvPr>
          <p:cNvSpPr>
            <a:spLocks noGrp="1"/>
          </p:cNvSpPr>
          <p:nvPr>
            <p:ph type="title"/>
          </p:nvPr>
        </p:nvSpPr>
        <p:spPr>
          <a:xfrm>
            <a:off x="838200" y="365126"/>
            <a:ext cx="10515600" cy="846552"/>
          </a:xfrm>
        </p:spPr>
        <p:txBody>
          <a:bodyPr>
            <a:normAutofit fontScale="90000"/>
          </a:bodyPr>
          <a:lstStyle/>
          <a:p>
            <a:br>
              <a:rPr lang="en-GB" dirty="0"/>
            </a:br>
            <a:endParaRPr lang="en-IE" dirty="0"/>
          </a:p>
        </p:txBody>
      </p:sp>
      <p:graphicFrame>
        <p:nvGraphicFramePr>
          <p:cNvPr id="22" name="Content Placeholder 2">
            <a:extLst>
              <a:ext uri="{FF2B5EF4-FFF2-40B4-BE49-F238E27FC236}">
                <a16:creationId xmlns:a16="http://schemas.microsoft.com/office/drawing/2014/main" id="{E9308B27-9F43-3745-54F2-28E4F66D8BEE}"/>
              </a:ext>
            </a:extLst>
          </p:cNvPr>
          <p:cNvGraphicFramePr>
            <a:graphicFrameLocks noGrp="1"/>
          </p:cNvGraphicFramePr>
          <p:nvPr>
            <p:ph idx="1"/>
            <p:extLst>
              <p:ext uri="{D42A27DB-BD31-4B8C-83A1-F6EECF244321}">
                <p14:modId xmlns:p14="http://schemas.microsoft.com/office/powerpoint/2010/main" val="55246826"/>
              </p:ext>
            </p:extLst>
          </p:nvPr>
        </p:nvGraphicFramePr>
        <p:xfrm>
          <a:off x="838199" y="1292506"/>
          <a:ext cx="11029335" cy="54229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9" name="Content Placeholder 5">
            <a:extLst>
              <a:ext uri="{FF2B5EF4-FFF2-40B4-BE49-F238E27FC236}">
                <a16:creationId xmlns:a16="http://schemas.microsoft.com/office/drawing/2014/main" id="{D41650E3-49EA-F9D6-90A4-27E87165A81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bwMode="auto">
          <a:xfrm>
            <a:off x="6735097" y="1625727"/>
            <a:ext cx="4409500" cy="315496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pic>
      <p:sp>
        <p:nvSpPr>
          <p:cNvPr id="3" name="Slide Number Placeholder 2">
            <a:extLst>
              <a:ext uri="{FF2B5EF4-FFF2-40B4-BE49-F238E27FC236}">
                <a16:creationId xmlns:a16="http://schemas.microsoft.com/office/drawing/2014/main" id="{205AE514-62F1-9953-AA82-DD4AEC4A9CC5}"/>
              </a:ext>
            </a:extLst>
          </p:cNvPr>
          <p:cNvSpPr>
            <a:spLocks noGrp="1"/>
          </p:cNvSpPr>
          <p:nvPr>
            <p:ph type="sldNum" sz="quarter" idx="12"/>
          </p:nvPr>
        </p:nvSpPr>
        <p:spPr/>
        <p:txBody>
          <a:bodyPr/>
          <a:lstStyle/>
          <a:p>
            <a:fld id="{3145EBB6-03D8-4AA8-9A6E-221BA161F11A}" type="slidenum">
              <a:rPr lang="en-IE" smtClean="0"/>
              <a:t>12</a:t>
            </a:fld>
            <a:endParaRPr lang="en-IE" dirty="0"/>
          </a:p>
        </p:txBody>
      </p:sp>
    </p:spTree>
    <p:extLst>
      <p:ext uri="{BB962C8B-B14F-4D97-AF65-F5344CB8AC3E}">
        <p14:creationId xmlns:p14="http://schemas.microsoft.com/office/powerpoint/2010/main" val="44956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94818"/>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584775"/>
          </a:xfrm>
          <a:prstGeom prst="rect">
            <a:avLst/>
          </a:prstGeom>
        </p:spPr>
        <p:txBody>
          <a:bodyPr wrap="square">
            <a:spAutoFit/>
          </a:bodyPr>
          <a:lstStyle/>
          <a:p>
            <a:r>
              <a:rPr lang="en-IE" sz="3200" dirty="0">
                <a:solidFill>
                  <a:schemeClr val="bg1"/>
                </a:solidFill>
                <a:latin typeface="Arial Black" panose="020B0A04020102020204" pitchFamily="34" charset="0"/>
              </a:rPr>
              <a:t>Most important controls to have in place!</a:t>
            </a:r>
            <a:endParaRPr lang="en-IE" sz="3600" dirty="0">
              <a:solidFill>
                <a:schemeClr val="bg1"/>
              </a:solidFill>
              <a:latin typeface="Arial Black" panose="020B0A04020102020204" pitchFamily="34" charset="0"/>
            </a:endParaRPr>
          </a:p>
        </p:txBody>
      </p:sp>
      <p:pic>
        <p:nvPicPr>
          <p:cNvPr id="6" name="Picture 5">
            <a:extLst>
              <a:ext uri="{FF2B5EF4-FFF2-40B4-BE49-F238E27FC236}">
                <a16:creationId xmlns:a16="http://schemas.microsoft.com/office/drawing/2014/main" id="{10A424AA-1A0E-4D1B-8A3D-F4B6F8A6170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sp>
        <p:nvSpPr>
          <p:cNvPr id="12" name="Content Placeholder 11">
            <a:extLst>
              <a:ext uri="{FF2B5EF4-FFF2-40B4-BE49-F238E27FC236}">
                <a16:creationId xmlns:a16="http://schemas.microsoft.com/office/drawing/2014/main" id="{C4CA9DB5-148D-4DDB-97E8-C677D120AFB9}"/>
              </a:ext>
            </a:extLst>
          </p:cNvPr>
          <p:cNvSpPr>
            <a:spLocks noGrp="1"/>
          </p:cNvSpPr>
          <p:nvPr>
            <p:ph idx="1"/>
          </p:nvPr>
        </p:nvSpPr>
        <p:spPr>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en-IE" dirty="0">
                <a:highlight>
                  <a:srgbClr val="FF0000"/>
                </a:highlight>
              </a:rPr>
              <a:t> </a:t>
            </a:r>
            <a:r>
              <a:rPr lang="en-IE" b="1" dirty="0">
                <a:highlight>
                  <a:srgbClr val="FF0000"/>
                </a:highlight>
              </a:rPr>
              <a:t>Payment controls</a:t>
            </a:r>
          </a:p>
          <a:p>
            <a:r>
              <a:rPr lang="en-IE" sz="2800" b="1" dirty="0">
                <a:highlight>
                  <a:srgbClr val="FF0000"/>
                </a:highlight>
              </a:rPr>
              <a:t>No Debit Cards!</a:t>
            </a:r>
          </a:p>
          <a:p>
            <a:r>
              <a:rPr lang="en-IE" b="1" dirty="0">
                <a:highlight>
                  <a:srgbClr val="FF0000"/>
                </a:highlight>
              </a:rPr>
              <a:t>FSSU compliance annual accounts</a:t>
            </a:r>
          </a:p>
          <a:p>
            <a:r>
              <a:rPr lang="en-IE" b="1" dirty="0">
                <a:highlight>
                  <a:srgbClr val="FF0000"/>
                </a:highlight>
              </a:rPr>
              <a:t>Revenue compliance</a:t>
            </a:r>
          </a:p>
          <a:p>
            <a:r>
              <a:rPr lang="en-IE" b="1" dirty="0">
                <a:highlight>
                  <a:srgbClr val="FF0000"/>
                </a:highlight>
              </a:rPr>
              <a:t>Recording of income and expenditure &amp; </a:t>
            </a:r>
            <a:r>
              <a:rPr lang="en-GB" sz="2900" b="1" dirty="0">
                <a:highlight>
                  <a:srgbClr val="FF0000"/>
                </a:highlight>
              </a:rPr>
              <a:t>access to all accounting records held by the school such as original bank statements, correspondence, invoices, asset register and payroll records</a:t>
            </a:r>
          </a:p>
          <a:p>
            <a:r>
              <a:rPr lang="en-GB" sz="2900" b="1" dirty="0">
                <a:highlight>
                  <a:srgbClr val="FF0000"/>
                </a:highlight>
              </a:rPr>
              <a:t>Cash/cheque income</a:t>
            </a:r>
          </a:p>
          <a:p>
            <a:pPr marR="434975">
              <a:spcAft>
                <a:spcPts val="0"/>
              </a:spcAft>
            </a:pPr>
            <a:endParaRPr lang="en-GB" sz="2900" b="1" dirty="0">
              <a:highlight>
                <a:srgbClr val="FF0000"/>
              </a:highlight>
            </a:endParaRPr>
          </a:p>
          <a:p>
            <a:endParaRPr lang="en-IE" b="1" dirty="0">
              <a:highlight>
                <a:srgbClr val="FF0000"/>
              </a:highlight>
            </a:endParaRPr>
          </a:p>
          <a:p>
            <a:endParaRPr lang="en-IE" dirty="0"/>
          </a:p>
          <a:p>
            <a:endParaRPr lang="en-IE" dirty="0"/>
          </a:p>
        </p:txBody>
      </p:sp>
      <p:pic>
        <p:nvPicPr>
          <p:cNvPr id="3" name="Graphic 2" descr="Alarm Ringing with solid fill">
            <a:extLst>
              <a:ext uri="{FF2B5EF4-FFF2-40B4-BE49-F238E27FC236}">
                <a16:creationId xmlns:a16="http://schemas.microsoft.com/office/drawing/2014/main" id="{3374BFB4-AB20-3571-34DA-CCDAC275E28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71963" y="414048"/>
            <a:ext cx="4630994" cy="3620575"/>
          </a:xfrm>
          <a:prstGeom prst="rect">
            <a:avLst/>
          </a:prstGeom>
        </p:spPr>
      </p:pic>
      <p:sp>
        <p:nvSpPr>
          <p:cNvPr id="2" name="Slide Number Placeholder 1">
            <a:extLst>
              <a:ext uri="{FF2B5EF4-FFF2-40B4-BE49-F238E27FC236}">
                <a16:creationId xmlns:a16="http://schemas.microsoft.com/office/drawing/2014/main" id="{5AF329D3-9D0C-E0D9-5E77-B0E9FBEA7672}"/>
              </a:ext>
            </a:extLst>
          </p:cNvPr>
          <p:cNvSpPr>
            <a:spLocks noGrp="1"/>
          </p:cNvSpPr>
          <p:nvPr>
            <p:ph type="sldNum" sz="quarter" idx="12"/>
          </p:nvPr>
        </p:nvSpPr>
        <p:spPr/>
        <p:txBody>
          <a:bodyPr/>
          <a:lstStyle/>
          <a:p>
            <a:fld id="{3145EBB6-03D8-4AA8-9A6E-221BA161F11A}" type="slidenum">
              <a:rPr lang="en-IE" smtClean="0"/>
              <a:t>13</a:t>
            </a:fld>
            <a:endParaRPr lang="en-IE" dirty="0"/>
          </a:p>
        </p:txBody>
      </p:sp>
    </p:spTree>
    <p:extLst>
      <p:ext uri="{BB962C8B-B14F-4D97-AF65-F5344CB8AC3E}">
        <p14:creationId xmlns:p14="http://schemas.microsoft.com/office/powerpoint/2010/main" val="620587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5847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32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Payments Controls</a:t>
            </a:r>
            <a:endParaRPr kumimoji="0" lang="en-IE" sz="36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pic>
        <p:nvPicPr>
          <p:cNvPr id="8" name="Picture 7">
            <a:extLst>
              <a:ext uri="{FF2B5EF4-FFF2-40B4-BE49-F238E27FC236}">
                <a16:creationId xmlns:a16="http://schemas.microsoft.com/office/drawing/2014/main" id="{DC0AF1CB-36F4-4AF8-AB2B-5F4F601DD1F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sp>
        <p:nvSpPr>
          <p:cNvPr id="3" name="Content Placeholder 2">
            <a:extLst>
              <a:ext uri="{FF2B5EF4-FFF2-40B4-BE49-F238E27FC236}">
                <a16:creationId xmlns:a16="http://schemas.microsoft.com/office/drawing/2014/main" id="{B545F6AD-65D3-4C9B-B556-D0CB68B33BA2}"/>
              </a:ext>
            </a:extLst>
          </p:cNvPr>
          <p:cNvSpPr>
            <a:spLocks noGrp="1"/>
          </p:cNvSpPr>
          <p:nvPr>
            <p:ph sz="half" idx="1"/>
          </p:nvPr>
        </p:nvSpPr>
        <p:spPr>
          <a:xfrm>
            <a:off x="748895" y="1657633"/>
            <a:ext cx="9786102" cy="4245825"/>
          </a:xfr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pPr marL="0" indent="0" algn="l" rtl="0" fontAlgn="base">
              <a:lnSpc>
                <a:spcPct val="100000"/>
              </a:lnSpc>
              <a:buNone/>
            </a:pPr>
            <a:endParaRPr lang="en-IE" sz="800" b="0" i="0" u="none" strike="noStrike" dirty="0">
              <a:solidFill>
                <a:schemeClr val="accent1">
                  <a:lumMod val="50000"/>
                </a:schemeClr>
              </a:solidFill>
              <a:effectLst/>
              <a:latin typeface="Calibri" panose="020F0502020204030204" pitchFamily="34" charset="0"/>
            </a:endParaRPr>
          </a:p>
          <a:p>
            <a:pPr algn="l" rtl="0" fontAlgn="base">
              <a:lnSpc>
                <a:spcPct val="100000"/>
              </a:lnSpc>
              <a:buFont typeface="Arial" panose="020B0604020202020204" pitchFamily="34" charset="0"/>
              <a:buChar char="•"/>
            </a:pPr>
            <a:r>
              <a:rPr lang="en-GB" b="1" dirty="0">
                <a:solidFill>
                  <a:schemeClr val="accent1">
                    <a:lumMod val="50000"/>
                  </a:schemeClr>
                </a:solidFill>
                <a:latin typeface="Calibri" panose="020F0502020204030204" pitchFamily="34" charset="0"/>
              </a:rPr>
              <a:t>The treasurer must always be one of the approvers for payments</a:t>
            </a:r>
          </a:p>
          <a:p>
            <a:pPr algn="l" rtl="0" fontAlgn="base">
              <a:lnSpc>
                <a:spcPct val="100000"/>
              </a:lnSpc>
              <a:buFont typeface="Arial" panose="020B0604020202020204" pitchFamily="34" charset="0"/>
              <a:buChar char="•"/>
            </a:pPr>
            <a:r>
              <a:rPr lang="en-GB" b="1" dirty="0">
                <a:solidFill>
                  <a:schemeClr val="accent1">
                    <a:lumMod val="50000"/>
                  </a:schemeClr>
                </a:solidFill>
                <a:latin typeface="Calibri" panose="020F0502020204030204" pitchFamily="34" charset="0"/>
              </a:rPr>
              <a:t>Chairperson – may delegate</a:t>
            </a:r>
          </a:p>
          <a:p>
            <a:pPr algn="l" rtl="0" fontAlgn="base">
              <a:lnSpc>
                <a:spcPct val="100000"/>
              </a:lnSpc>
              <a:buFont typeface="Arial" panose="020B0604020202020204" pitchFamily="34" charset="0"/>
              <a:buChar char="•"/>
            </a:pPr>
            <a:r>
              <a:rPr lang="en-GB" b="1" dirty="0">
                <a:solidFill>
                  <a:schemeClr val="accent1">
                    <a:lumMod val="50000"/>
                  </a:schemeClr>
                </a:solidFill>
                <a:latin typeface="Calibri" panose="020F0502020204030204" pitchFamily="34" charset="0"/>
              </a:rPr>
              <a:t>Manual payments or electronic payments</a:t>
            </a:r>
          </a:p>
          <a:p>
            <a:pPr algn="l" rtl="0" fontAlgn="base">
              <a:lnSpc>
                <a:spcPct val="100000"/>
              </a:lnSpc>
              <a:buFont typeface="Arial" panose="020B0604020202020204" pitchFamily="34" charset="0"/>
              <a:buChar char="•"/>
            </a:pPr>
            <a:r>
              <a:rPr lang="en-GB" b="1" i="0" u="none" strike="noStrike" dirty="0">
                <a:solidFill>
                  <a:schemeClr val="accent1">
                    <a:lumMod val="50000"/>
                  </a:schemeClr>
                </a:solidFill>
                <a:effectLst/>
                <a:latin typeface="Calibri" panose="020F0502020204030204" pitchFamily="34" charset="0"/>
              </a:rPr>
              <a:t>Debit Cards</a:t>
            </a:r>
          </a:p>
          <a:p>
            <a:pPr algn="l" rtl="0" fontAlgn="base">
              <a:lnSpc>
                <a:spcPct val="100000"/>
              </a:lnSpc>
              <a:buFont typeface="Arial" panose="020B0604020202020204" pitchFamily="34" charset="0"/>
              <a:buChar char="•"/>
            </a:pPr>
            <a:r>
              <a:rPr lang="en-GB" b="1" dirty="0">
                <a:solidFill>
                  <a:schemeClr val="accent1">
                    <a:lumMod val="50000"/>
                  </a:schemeClr>
                </a:solidFill>
                <a:latin typeface="Calibri" panose="020F0502020204030204" pitchFamily="34" charset="0"/>
              </a:rPr>
              <a:t>Credit Cards - </a:t>
            </a:r>
            <a:r>
              <a:rPr lang="en-GB" b="1" dirty="0">
                <a:solidFill>
                  <a:schemeClr val="accent1">
                    <a:lumMod val="50000"/>
                  </a:schemeClr>
                </a:solidFill>
                <a:latin typeface="Calibri" panose="020F0502020204030204" pitchFamily="34" charset="0"/>
                <a:hlinkClick r:id="rId4"/>
              </a:rPr>
              <a:t>Guideline </a:t>
            </a:r>
            <a:r>
              <a:rPr lang="en-IE" b="1" dirty="0">
                <a:solidFill>
                  <a:schemeClr val="accent1">
                    <a:lumMod val="50000"/>
                  </a:schemeClr>
                </a:solidFill>
                <a:latin typeface="Calibri" panose="020F0502020204030204" pitchFamily="34" charset="0"/>
                <a:hlinkClick r:id="rId4"/>
              </a:rPr>
              <a:t>P10 - 2021/2022</a:t>
            </a:r>
            <a:r>
              <a:rPr lang="en-IE" b="1" dirty="0">
                <a:solidFill>
                  <a:schemeClr val="accent1">
                    <a:lumMod val="50000"/>
                  </a:schemeClr>
                </a:solidFill>
                <a:latin typeface="Calibri" panose="020F0502020204030204" pitchFamily="34" charset="0"/>
              </a:rPr>
              <a:t> </a:t>
            </a:r>
            <a:endParaRPr lang="en-GB" b="1" dirty="0">
              <a:solidFill>
                <a:schemeClr val="accent1">
                  <a:lumMod val="50000"/>
                </a:schemeClr>
              </a:solidFill>
              <a:latin typeface="Calibri" panose="020F0502020204030204" pitchFamily="34" charset="0"/>
            </a:endParaRPr>
          </a:p>
          <a:p>
            <a:pPr algn="l" rtl="0" fontAlgn="base">
              <a:lnSpc>
                <a:spcPct val="100000"/>
              </a:lnSpc>
              <a:buFont typeface="Arial" panose="020B0604020202020204" pitchFamily="34" charset="0"/>
              <a:buChar char="•"/>
            </a:pPr>
            <a:r>
              <a:rPr lang="en-GB" b="1" i="0" u="none" strike="noStrike" dirty="0">
                <a:solidFill>
                  <a:schemeClr val="accent1">
                    <a:lumMod val="50000"/>
                  </a:schemeClr>
                </a:solidFill>
                <a:effectLst/>
                <a:latin typeface="Calibri" panose="020F0502020204030204" pitchFamily="34" charset="0"/>
              </a:rPr>
              <a:t>Petty Cash - </a:t>
            </a:r>
            <a:r>
              <a:rPr lang="en-GB" b="1" i="0" u="none" strike="noStrike" dirty="0">
                <a:solidFill>
                  <a:schemeClr val="accent1">
                    <a:lumMod val="50000"/>
                  </a:schemeClr>
                </a:solidFill>
                <a:effectLst/>
                <a:latin typeface="Calibri" panose="020F0502020204030204" pitchFamily="34" charset="0"/>
                <a:hlinkClick r:id="rId5"/>
              </a:rPr>
              <a:t>see Help section of website</a:t>
            </a:r>
            <a:endParaRPr lang="en-IE" b="1" i="0" u="none" strike="noStrike" dirty="0">
              <a:solidFill>
                <a:schemeClr val="accent1">
                  <a:lumMod val="50000"/>
                </a:schemeClr>
              </a:solidFill>
              <a:effectLst/>
              <a:latin typeface="Calibri" panose="020F0502020204030204" pitchFamily="34" charset="0"/>
            </a:endParaRPr>
          </a:p>
        </p:txBody>
      </p:sp>
      <p:pic>
        <p:nvPicPr>
          <p:cNvPr id="6" name="Content Placeholder 6">
            <a:extLst>
              <a:ext uri="{FF2B5EF4-FFF2-40B4-BE49-F238E27FC236}">
                <a16:creationId xmlns:a16="http://schemas.microsoft.com/office/drawing/2014/main" id="{168A5644-89C0-69FF-C209-E81907A849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83294" y="2558374"/>
            <a:ext cx="4562272" cy="3239311"/>
          </a:xfrm>
          <a:prstGeom prst="rect">
            <a:avLst/>
          </a:prstGeom>
        </p:spPr>
      </p:pic>
      <p:sp>
        <p:nvSpPr>
          <p:cNvPr id="2" name="Slide Number Placeholder 1">
            <a:extLst>
              <a:ext uri="{FF2B5EF4-FFF2-40B4-BE49-F238E27FC236}">
                <a16:creationId xmlns:a16="http://schemas.microsoft.com/office/drawing/2014/main" id="{25745DEC-5CE1-DDB0-DC9E-97714FFFEBA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45EBB6-03D8-4AA8-9A6E-221BA161F11A}" type="slidenum">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I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6909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584775"/>
          </a:xfrm>
          <a:prstGeom prst="rect">
            <a:avLst/>
          </a:prstGeom>
        </p:spPr>
        <p:txBody>
          <a:bodyPr wrap="square">
            <a:spAutoFit/>
          </a:bodyPr>
          <a:lstStyle/>
          <a:p>
            <a:r>
              <a:rPr lang="en-IE" sz="3200" dirty="0">
                <a:solidFill>
                  <a:schemeClr val="bg1"/>
                </a:solidFill>
                <a:latin typeface="Arial Black" panose="020B0A04020102020204" pitchFamily="34" charset="0"/>
              </a:rPr>
              <a:t>Annual Accounts Submission</a:t>
            </a:r>
            <a:endParaRPr lang="en-IE" sz="3600" dirty="0">
              <a:solidFill>
                <a:schemeClr val="bg1"/>
              </a:solidFill>
              <a:latin typeface="Arial Black" panose="020B0A04020102020204" pitchFamily="34" charset="0"/>
            </a:endParaRPr>
          </a:p>
        </p:txBody>
      </p:sp>
      <p:sp>
        <p:nvSpPr>
          <p:cNvPr id="15" name="Rectangle 14">
            <a:extLst>
              <a:ext uri="{FF2B5EF4-FFF2-40B4-BE49-F238E27FC236}">
                <a16:creationId xmlns:a16="http://schemas.microsoft.com/office/drawing/2014/main" id="{56A59189-658B-4FA4-B873-0B47213183B2}"/>
              </a:ext>
            </a:extLst>
          </p:cNvPr>
          <p:cNvSpPr/>
          <p:nvPr/>
        </p:nvSpPr>
        <p:spPr>
          <a:xfrm>
            <a:off x="8746502" y="1523139"/>
            <a:ext cx="2911151" cy="1304286"/>
          </a:xfrm>
          <a:prstGeom prst="rect">
            <a:avLst/>
          </a:prstGeom>
          <a:solidFill>
            <a:schemeClr val="accent1">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IE" sz="4800" b="1" dirty="0"/>
              <a:t>Deadline</a:t>
            </a:r>
          </a:p>
        </p:txBody>
      </p:sp>
      <p:sp>
        <p:nvSpPr>
          <p:cNvPr id="16" name="Rectangle 15">
            <a:extLst>
              <a:ext uri="{FF2B5EF4-FFF2-40B4-BE49-F238E27FC236}">
                <a16:creationId xmlns:a16="http://schemas.microsoft.com/office/drawing/2014/main" id="{E45833D3-E0E6-46D7-BBAA-AC1DE005CFD9}"/>
              </a:ext>
            </a:extLst>
          </p:cNvPr>
          <p:cNvSpPr/>
          <p:nvPr/>
        </p:nvSpPr>
        <p:spPr>
          <a:xfrm>
            <a:off x="8746501" y="2827425"/>
            <a:ext cx="2911151" cy="130428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800" b="1" dirty="0"/>
              <a:t>28</a:t>
            </a:r>
            <a:r>
              <a:rPr lang="en-IE" sz="4800" b="1" baseline="30000" dirty="0"/>
              <a:t>th</a:t>
            </a:r>
            <a:r>
              <a:rPr lang="en-IE" sz="4800" b="1" dirty="0"/>
              <a:t> Feb</a:t>
            </a:r>
          </a:p>
        </p:txBody>
      </p:sp>
      <p:pic>
        <p:nvPicPr>
          <p:cNvPr id="9" name="Picture 8">
            <a:extLst>
              <a:ext uri="{FF2B5EF4-FFF2-40B4-BE49-F238E27FC236}">
                <a16:creationId xmlns:a16="http://schemas.microsoft.com/office/drawing/2014/main" id="{6081C1BE-E6B5-478F-AEA3-8EFB3AF8F0B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sp>
        <p:nvSpPr>
          <p:cNvPr id="11" name="TextBox 10">
            <a:extLst>
              <a:ext uri="{FF2B5EF4-FFF2-40B4-BE49-F238E27FC236}">
                <a16:creationId xmlns:a16="http://schemas.microsoft.com/office/drawing/2014/main" id="{6E7DB895-A618-05B7-7BD1-A44491EACED1}"/>
              </a:ext>
            </a:extLst>
          </p:cNvPr>
          <p:cNvSpPr txBox="1"/>
          <p:nvPr/>
        </p:nvSpPr>
        <p:spPr>
          <a:xfrm>
            <a:off x="275303" y="1494101"/>
            <a:ext cx="8396749" cy="465582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42900" marR="487045" indent="-342900">
              <a:lnSpc>
                <a:spcPct val="115000"/>
              </a:lnSpc>
              <a:spcBef>
                <a:spcPts val="925"/>
              </a:spcBef>
              <a:buFont typeface="Symbol" panose="05050102010706020507" pitchFamily="18" charset="2"/>
              <a:buChar char=""/>
              <a:tabLst>
                <a:tab pos="315595" algn="l"/>
                <a:tab pos="316865" algn="l"/>
              </a:tabLst>
            </a:pPr>
            <a:r>
              <a:rPr lang="en-IE" sz="2000" dirty="0">
                <a:effectLst/>
                <a:latin typeface="Arial" panose="020B0604020202020204" pitchFamily="34" charset="0"/>
                <a:ea typeface="Symbol" panose="05050102010706020507" pitchFamily="18" charset="2"/>
                <a:cs typeface="Symbol" panose="05050102010706020507" pitchFamily="18" charset="2"/>
              </a:rPr>
              <a:t>All boards</a:t>
            </a:r>
            <a:r>
              <a:rPr lang="en-IE" sz="2000" spc="-10"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must</a:t>
            </a:r>
            <a:r>
              <a:rPr lang="en-IE" sz="2000" spc="-5"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engage</a:t>
            </a:r>
            <a:r>
              <a:rPr lang="en-IE" sz="2000" spc="-10"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an external accountant</a:t>
            </a:r>
            <a:r>
              <a:rPr lang="en-IE" sz="2000" spc="-5"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to submit annual</a:t>
            </a:r>
            <a:r>
              <a:rPr lang="en-IE" sz="2000" spc="-5"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accounts on</a:t>
            </a:r>
            <a:r>
              <a:rPr lang="en-IE" sz="2000" spc="-10"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their behalf to</a:t>
            </a:r>
            <a:r>
              <a:rPr lang="en-IE" sz="2000" spc="-10"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the FSSU</a:t>
            </a:r>
            <a:r>
              <a:rPr lang="en-IE" sz="2000" spc="-10" dirty="0">
                <a:effectLst/>
                <a:latin typeface="Arial" panose="020B0604020202020204" pitchFamily="34" charset="0"/>
                <a:ea typeface="Symbol" panose="05050102010706020507" pitchFamily="18" charset="2"/>
                <a:cs typeface="Symbol" panose="05050102010706020507" pitchFamily="18" charset="2"/>
              </a:rPr>
              <a:t> </a:t>
            </a:r>
          </a:p>
          <a:p>
            <a:pPr marL="342900" marR="487045" indent="-342900">
              <a:lnSpc>
                <a:spcPct val="115000"/>
              </a:lnSpc>
              <a:spcBef>
                <a:spcPts val="925"/>
              </a:spcBef>
              <a:buFont typeface="Symbol" panose="05050102010706020507" pitchFamily="18" charset="2"/>
              <a:buChar char=""/>
              <a:tabLst>
                <a:tab pos="315595" algn="l"/>
                <a:tab pos="316865" algn="l"/>
              </a:tabLst>
            </a:pPr>
            <a:r>
              <a:rPr lang="en-IE" sz="2000" dirty="0">
                <a:effectLst/>
                <a:latin typeface="Arial" panose="020B0604020202020204" pitchFamily="34" charset="0"/>
                <a:ea typeface="Symbol" panose="05050102010706020507" pitchFamily="18" charset="2"/>
                <a:cs typeface="Symbol" panose="05050102010706020507" pitchFamily="18" charset="2"/>
              </a:rPr>
              <a:t>When</a:t>
            </a:r>
            <a:r>
              <a:rPr lang="en-IE" sz="2000" spc="-10"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draft accounts</a:t>
            </a:r>
            <a:r>
              <a:rPr lang="en-IE" sz="2000" spc="-20"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have</a:t>
            </a:r>
            <a:r>
              <a:rPr lang="en-IE" sz="2000" spc="-10"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been</a:t>
            </a:r>
            <a:r>
              <a:rPr lang="en-IE" sz="2000" spc="-10"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completed</a:t>
            </a:r>
            <a:r>
              <a:rPr lang="en-IE" sz="2000" spc="-20"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by</a:t>
            </a:r>
            <a:r>
              <a:rPr lang="en-IE" sz="2000" spc="-20"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the</a:t>
            </a:r>
            <a:r>
              <a:rPr lang="en-IE" sz="2000" spc="-20"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external</a:t>
            </a:r>
            <a:r>
              <a:rPr lang="en-IE" sz="2000" spc="-10"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accountant,</a:t>
            </a:r>
            <a:r>
              <a:rPr lang="en-IE" sz="2000" spc="-15"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they</a:t>
            </a:r>
            <a:r>
              <a:rPr lang="en-IE" sz="2000" spc="-5"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are</a:t>
            </a:r>
            <a:r>
              <a:rPr lang="en-IE" sz="2000" spc="-20"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presented</a:t>
            </a:r>
            <a:r>
              <a:rPr lang="en-IE" sz="2000" spc="-20"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to the board for formal ratification and a copy sent to the patron</a:t>
            </a:r>
          </a:p>
          <a:p>
            <a:pPr marL="342900" marR="487045" indent="-342900">
              <a:lnSpc>
                <a:spcPct val="115000"/>
              </a:lnSpc>
              <a:spcBef>
                <a:spcPts val="925"/>
              </a:spcBef>
              <a:buFont typeface="Symbol" panose="05050102010706020507" pitchFamily="18" charset="2"/>
              <a:buChar char=""/>
              <a:tabLst>
                <a:tab pos="315595" algn="l"/>
                <a:tab pos="316865" algn="l"/>
              </a:tabLst>
            </a:pPr>
            <a:r>
              <a:rPr lang="en-IE" sz="2000" dirty="0">
                <a:effectLst/>
                <a:latin typeface="Arial" panose="020B0604020202020204" pitchFamily="34" charset="0"/>
                <a:ea typeface="Symbol" panose="05050102010706020507" pitchFamily="18" charset="2"/>
                <a:cs typeface="Symbol" panose="05050102010706020507" pitchFamily="18" charset="2"/>
              </a:rPr>
              <a:t>The annual school accounts must be formally adopted by the board of management before submission to the FSSU. </a:t>
            </a:r>
          </a:p>
          <a:p>
            <a:pPr marL="342900" marR="487045" lvl="0" indent="-342900">
              <a:lnSpc>
                <a:spcPct val="115000"/>
              </a:lnSpc>
              <a:spcBef>
                <a:spcPts val="925"/>
              </a:spcBef>
              <a:spcAft>
                <a:spcPts val="0"/>
              </a:spcAft>
              <a:buFont typeface="Symbol" panose="05050102010706020507" pitchFamily="18" charset="2"/>
              <a:buChar char=""/>
              <a:tabLst>
                <a:tab pos="315595" algn="l"/>
                <a:tab pos="316865" algn="l"/>
              </a:tabLst>
            </a:pPr>
            <a:r>
              <a:rPr lang="en-IE" sz="2000" dirty="0">
                <a:effectLst/>
                <a:latin typeface="Arial" panose="020B0604020202020204" pitchFamily="34" charset="0"/>
                <a:ea typeface="Symbol" panose="05050102010706020507" pitchFamily="18" charset="2"/>
                <a:cs typeface="Symbol" panose="05050102010706020507" pitchFamily="18" charset="2"/>
              </a:rPr>
              <a:t>Board must ensure submission of</a:t>
            </a:r>
            <a:r>
              <a:rPr lang="en-IE" sz="2000" spc="-15"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the</a:t>
            </a:r>
            <a:r>
              <a:rPr lang="en-IE" sz="2000" spc="-15"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annual</a:t>
            </a:r>
            <a:r>
              <a:rPr lang="en-IE" sz="2000" spc="-15"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accounts to</a:t>
            </a:r>
            <a:r>
              <a:rPr lang="en-IE" sz="2000" spc="-15"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the</a:t>
            </a:r>
            <a:r>
              <a:rPr lang="en-IE" sz="2000" spc="-10"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FSSU</a:t>
            </a:r>
            <a:r>
              <a:rPr lang="en-IE" sz="2000" spc="-10"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by the</a:t>
            </a:r>
            <a:r>
              <a:rPr lang="en-IE" sz="2000" spc="-10"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28</a:t>
            </a:r>
            <a:r>
              <a:rPr lang="en-IE" sz="2000" baseline="30000" dirty="0">
                <a:effectLst/>
                <a:latin typeface="Arial" panose="020B0604020202020204" pitchFamily="34" charset="0"/>
                <a:ea typeface="Symbol" panose="05050102010706020507" pitchFamily="18" charset="2"/>
                <a:cs typeface="Symbol" panose="05050102010706020507" pitchFamily="18" charset="2"/>
              </a:rPr>
              <a:t>th</a:t>
            </a:r>
            <a:r>
              <a:rPr lang="en-IE" sz="2000" spc="-10"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of February</a:t>
            </a:r>
            <a:r>
              <a:rPr lang="en-IE" sz="2000" spc="-10"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each</a:t>
            </a:r>
            <a:r>
              <a:rPr lang="en-IE" sz="2000" spc="-10"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year</a:t>
            </a:r>
            <a:r>
              <a:rPr lang="en-IE" sz="2000" spc="-10"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to</a:t>
            </a:r>
            <a:r>
              <a:rPr lang="en-IE" sz="2000" spc="-15"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ensure</a:t>
            </a:r>
            <a:r>
              <a:rPr lang="en-IE" sz="2000" spc="-15"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compliance</a:t>
            </a:r>
            <a:r>
              <a:rPr lang="en-IE" sz="2000" spc="-10"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with</a:t>
            </a:r>
            <a:r>
              <a:rPr lang="en-IE" sz="2000" spc="-10"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Section</a:t>
            </a:r>
            <a:r>
              <a:rPr lang="en-IE" sz="2000" spc="-10"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18</a:t>
            </a:r>
            <a:r>
              <a:rPr lang="en-IE" sz="2000" spc="-15"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of</a:t>
            </a:r>
            <a:r>
              <a:rPr lang="en-IE" sz="2000" spc="-10"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the</a:t>
            </a:r>
            <a:r>
              <a:rPr lang="en-IE" sz="2000" spc="-15"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Education</a:t>
            </a:r>
            <a:r>
              <a:rPr lang="en-IE" sz="2000" spc="-10"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Act 1998. </a:t>
            </a:r>
          </a:p>
          <a:p>
            <a:pPr marL="342900" marR="475615" lvl="0" indent="-342900">
              <a:lnSpc>
                <a:spcPct val="115000"/>
              </a:lnSpc>
              <a:spcAft>
                <a:spcPts val="0"/>
              </a:spcAft>
              <a:buFont typeface="Symbol" panose="05050102010706020507" pitchFamily="18" charset="2"/>
              <a:buChar char=""/>
              <a:tabLst>
                <a:tab pos="315595" algn="l"/>
                <a:tab pos="316865" algn="l"/>
              </a:tabLst>
            </a:pPr>
            <a:r>
              <a:rPr lang="en-IE" sz="2000" dirty="0">
                <a:latin typeface="Arial" panose="020B0604020202020204" pitchFamily="34" charset="0"/>
                <a:ea typeface="Symbol" panose="05050102010706020507" pitchFamily="18" charset="2"/>
                <a:cs typeface="Symbol" panose="05050102010706020507" pitchFamily="18" charset="2"/>
              </a:rPr>
              <a:t>A</a:t>
            </a:r>
            <a:r>
              <a:rPr lang="en-IE" sz="2000" dirty="0">
                <a:effectLst/>
                <a:latin typeface="Arial" panose="020B0604020202020204" pitchFamily="34" charset="0"/>
                <a:ea typeface="Symbol" panose="05050102010706020507" pitchFamily="18" charset="2"/>
                <a:cs typeface="Symbol" panose="05050102010706020507" pitchFamily="18" charset="2"/>
              </a:rPr>
              <a:t>nnual financial reporting requirements of the Charities Act 2009 and the Central Statistics Office statutory requirements</a:t>
            </a:r>
          </a:p>
        </p:txBody>
      </p:sp>
      <p:sp>
        <p:nvSpPr>
          <p:cNvPr id="2" name="Slide Number Placeholder 1">
            <a:extLst>
              <a:ext uri="{FF2B5EF4-FFF2-40B4-BE49-F238E27FC236}">
                <a16:creationId xmlns:a16="http://schemas.microsoft.com/office/drawing/2014/main" id="{3D5A23F0-4B56-B8D7-7D17-14F880166695}"/>
              </a:ext>
            </a:extLst>
          </p:cNvPr>
          <p:cNvSpPr>
            <a:spLocks noGrp="1"/>
          </p:cNvSpPr>
          <p:nvPr>
            <p:ph type="sldNum" sz="quarter" idx="12"/>
          </p:nvPr>
        </p:nvSpPr>
        <p:spPr/>
        <p:txBody>
          <a:bodyPr/>
          <a:lstStyle/>
          <a:p>
            <a:fld id="{3145EBB6-03D8-4AA8-9A6E-221BA161F11A}" type="slidenum">
              <a:rPr lang="en-IE" smtClean="0"/>
              <a:t>15</a:t>
            </a:fld>
            <a:endParaRPr lang="en-IE" dirty="0"/>
          </a:p>
        </p:txBody>
      </p:sp>
    </p:spTree>
    <p:extLst>
      <p:ext uri="{BB962C8B-B14F-4D97-AF65-F5344CB8AC3E}">
        <p14:creationId xmlns:p14="http://schemas.microsoft.com/office/powerpoint/2010/main" val="619101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723275"/>
          </a:xfrm>
          <a:prstGeom prst="rect">
            <a:avLst/>
          </a:prstGeom>
        </p:spPr>
        <p:txBody>
          <a:bodyPr wrap="square">
            <a:spAutoFit/>
          </a:bodyPr>
          <a:lstStyle/>
          <a:p>
            <a:r>
              <a:rPr lang="en-IE" sz="3200" dirty="0">
                <a:solidFill>
                  <a:schemeClr val="bg1"/>
                </a:solidFill>
                <a:latin typeface="Arial Black" panose="020B0A04020102020204" pitchFamily="34" charset="0"/>
                <a:cs typeface="Arial" panose="020B0604020202020204" pitchFamily="34" charset="0"/>
              </a:rPr>
              <a:t>Revenue Compliance</a:t>
            </a:r>
          </a:p>
          <a:p>
            <a:endParaRPr lang="en-IE" sz="900" dirty="0">
              <a:solidFill>
                <a:schemeClr val="bg1"/>
              </a:solidFill>
              <a:latin typeface="Arial Black" panose="020B0A040201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A3B8BBBD-1F50-4DAF-A4D5-C56C4672713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683587" y="5879932"/>
            <a:ext cx="1219200" cy="540512"/>
          </a:xfrm>
          <a:prstGeom prst="rect">
            <a:avLst/>
          </a:prstGeom>
        </p:spPr>
      </p:pic>
      <p:graphicFrame>
        <p:nvGraphicFramePr>
          <p:cNvPr id="19" name="TextBox 7">
            <a:extLst>
              <a:ext uri="{FF2B5EF4-FFF2-40B4-BE49-F238E27FC236}">
                <a16:creationId xmlns:a16="http://schemas.microsoft.com/office/drawing/2014/main" id="{40DBFB3D-91D3-0633-CB5B-9F456C673B2E}"/>
              </a:ext>
            </a:extLst>
          </p:cNvPr>
          <p:cNvGraphicFramePr/>
          <p:nvPr/>
        </p:nvGraphicFramePr>
        <p:xfrm>
          <a:off x="78658" y="1243584"/>
          <a:ext cx="10551241" cy="55210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a:extLst>
              <a:ext uri="{FF2B5EF4-FFF2-40B4-BE49-F238E27FC236}">
                <a16:creationId xmlns:a16="http://schemas.microsoft.com/office/drawing/2014/main" id="{145205F3-0BC8-986D-8688-79E361D43781}"/>
              </a:ext>
            </a:extLst>
          </p:cNvPr>
          <p:cNvSpPr>
            <a:spLocks noGrp="1"/>
          </p:cNvSpPr>
          <p:nvPr>
            <p:ph type="sldNum" sz="quarter" idx="12"/>
          </p:nvPr>
        </p:nvSpPr>
        <p:spPr/>
        <p:txBody>
          <a:bodyPr/>
          <a:lstStyle/>
          <a:p>
            <a:fld id="{3145EBB6-03D8-4AA8-9A6E-221BA161F11A}" type="slidenum">
              <a:rPr lang="en-IE" smtClean="0"/>
              <a:t>16</a:t>
            </a:fld>
            <a:endParaRPr lang="en-IE" dirty="0"/>
          </a:p>
        </p:txBody>
      </p:sp>
    </p:spTree>
    <p:extLst>
      <p:ext uri="{BB962C8B-B14F-4D97-AF65-F5344CB8AC3E}">
        <p14:creationId xmlns:p14="http://schemas.microsoft.com/office/powerpoint/2010/main" val="2575950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723275"/>
          </a:xfrm>
          <a:prstGeom prst="rect">
            <a:avLst/>
          </a:prstGeom>
        </p:spPr>
        <p:txBody>
          <a:bodyPr wrap="square">
            <a:spAutoFit/>
          </a:bodyPr>
          <a:lstStyle/>
          <a:p>
            <a:r>
              <a:rPr lang="en-IE" sz="3200" dirty="0">
                <a:solidFill>
                  <a:schemeClr val="bg1"/>
                </a:solidFill>
                <a:latin typeface="Arial Black" panose="020B0A04020102020204" pitchFamily="34" charset="0"/>
                <a:cs typeface="Arial" panose="020B0604020202020204" pitchFamily="34" charset="0"/>
              </a:rPr>
              <a:t>Recording of Income and Expenditure</a:t>
            </a:r>
          </a:p>
          <a:p>
            <a:endParaRPr lang="en-IE" sz="900" dirty="0">
              <a:solidFill>
                <a:schemeClr val="bg1"/>
              </a:solidFill>
              <a:latin typeface="Arial Black" panose="020B0A040201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A3B8BBBD-1F50-4DAF-A4D5-C56C4672713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sp>
        <p:nvSpPr>
          <p:cNvPr id="15" name="Action Button: Help 14">
            <a:hlinkClick r:id="" action="ppaction://noaction" highlightClick="1"/>
            <a:extLst>
              <a:ext uri="{FF2B5EF4-FFF2-40B4-BE49-F238E27FC236}">
                <a16:creationId xmlns:a16="http://schemas.microsoft.com/office/drawing/2014/main" id="{F87F0023-D2BB-AE6A-A5B9-6FB3E042366B}"/>
              </a:ext>
            </a:extLst>
          </p:cNvPr>
          <p:cNvSpPr/>
          <p:nvPr/>
        </p:nvSpPr>
        <p:spPr>
          <a:xfrm>
            <a:off x="4114800" y="2898843"/>
            <a:ext cx="632298" cy="642025"/>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aphicFrame>
        <p:nvGraphicFramePr>
          <p:cNvPr id="21" name="TextBox 7">
            <a:extLst>
              <a:ext uri="{FF2B5EF4-FFF2-40B4-BE49-F238E27FC236}">
                <a16:creationId xmlns:a16="http://schemas.microsoft.com/office/drawing/2014/main" id="{6D061C70-4F42-C11D-6B25-2D1C73D3E1E9}"/>
              </a:ext>
            </a:extLst>
          </p:cNvPr>
          <p:cNvGraphicFramePr/>
          <p:nvPr>
            <p:extLst>
              <p:ext uri="{D42A27DB-BD31-4B8C-83A1-F6EECF244321}">
                <p14:modId xmlns:p14="http://schemas.microsoft.com/office/powerpoint/2010/main" val="3740065386"/>
              </p:ext>
            </p:extLst>
          </p:nvPr>
        </p:nvGraphicFramePr>
        <p:xfrm>
          <a:off x="1" y="1551371"/>
          <a:ext cx="11754196" cy="48925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a:extLst>
              <a:ext uri="{FF2B5EF4-FFF2-40B4-BE49-F238E27FC236}">
                <a16:creationId xmlns:a16="http://schemas.microsoft.com/office/drawing/2014/main" id="{394285ED-4E00-79C7-B9F1-6304A9F57CB3}"/>
              </a:ext>
            </a:extLst>
          </p:cNvPr>
          <p:cNvSpPr>
            <a:spLocks noGrp="1"/>
          </p:cNvSpPr>
          <p:nvPr>
            <p:ph type="sldNum" sz="quarter" idx="12"/>
          </p:nvPr>
        </p:nvSpPr>
        <p:spPr/>
        <p:txBody>
          <a:bodyPr/>
          <a:lstStyle/>
          <a:p>
            <a:fld id="{3145EBB6-03D8-4AA8-9A6E-221BA161F11A}" type="slidenum">
              <a:rPr lang="en-IE" smtClean="0"/>
              <a:t>17</a:t>
            </a:fld>
            <a:endParaRPr lang="en-IE" dirty="0"/>
          </a:p>
        </p:txBody>
      </p:sp>
    </p:spTree>
    <p:extLst>
      <p:ext uri="{BB962C8B-B14F-4D97-AF65-F5344CB8AC3E}">
        <p14:creationId xmlns:p14="http://schemas.microsoft.com/office/powerpoint/2010/main" val="3861600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723275"/>
          </a:xfrm>
          <a:prstGeom prst="rect">
            <a:avLst/>
          </a:prstGeom>
        </p:spPr>
        <p:txBody>
          <a:bodyPr wrap="square">
            <a:spAutoFit/>
          </a:bodyPr>
          <a:lstStyle/>
          <a:p>
            <a:r>
              <a:rPr lang="en-IE" sz="3200" dirty="0">
                <a:solidFill>
                  <a:schemeClr val="bg1"/>
                </a:solidFill>
                <a:latin typeface="Arial Black" panose="020B0A04020102020204" pitchFamily="34" charset="0"/>
                <a:cs typeface="Arial" panose="020B0604020202020204" pitchFamily="34" charset="0"/>
              </a:rPr>
              <a:t>Cash/Cheque Income</a:t>
            </a:r>
          </a:p>
          <a:p>
            <a:endParaRPr lang="en-IE" sz="900" dirty="0">
              <a:solidFill>
                <a:schemeClr val="bg1"/>
              </a:solidFill>
              <a:latin typeface="Arial Black" panose="020B0A040201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A3B8BBBD-1F50-4DAF-A4D5-C56C4672713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graphicFrame>
        <p:nvGraphicFramePr>
          <p:cNvPr id="16" name="Content Placeholder 2">
            <a:extLst>
              <a:ext uri="{FF2B5EF4-FFF2-40B4-BE49-F238E27FC236}">
                <a16:creationId xmlns:a16="http://schemas.microsoft.com/office/drawing/2014/main" id="{CD8B63B9-42B5-10D1-5003-C6E1DD76539D}"/>
              </a:ext>
            </a:extLst>
          </p:cNvPr>
          <p:cNvGraphicFramePr>
            <a:graphicFrameLocks noGrp="1"/>
          </p:cNvGraphicFramePr>
          <p:nvPr>
            <p:ph idx="1"/>
          </p:nvPr>
        </p:nvGraphicFramePr>
        <p:xfrm>
          <a:off x="838200" y="1825625"/>
          <a:ext cx="10515600" cy="38093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a:extLst>
              <a:ext uri="{FF2B5EF4-FFF2-40B4-BE49-F238E27FC236}">
                <a16:creationId xmlns:a16="http://schemas.microsoft.com/office/drawing/2014/main" id="{3261AD2D-9ABA-9427-25C9-02543DB5D0B4}"/>
              </a:ext>
            </a:extLst>
          </p:cNvPr>
          <p:cNvSpPr>
            <a:spLocks noGrp="1"/>
          </p:cNvSpPr>
          <p:nvPr>
            <p:ph type="sldNum" sz="quarter" idx="12"/>
          </p:nvPr>
        </p:nvSpPr>
        <p:spPr/>
        <p:txBody>
          <a:bodyPr/>
          <a:lstStyle/>
          <a:p>
            <a:fld id="{3145EBB6-03D8-4AA8-9A6E-221BA161F11A}" type="slidenum">
              <a:rPr lang="en-IE" smtClean="0"/>
              <a:t>18</a:t>
            </a:fld>
            <a:endParaRPr lang="en-IE" dirty="0"/>
          </a:p>
        </p:txBody>
      </p:sp>
    </p:spTree>
    <p:extLst>
      <p:ext uri="{BB962C8B-B14F-4D97-AF65-F5344CB8AC3E}">
        <p14:creationId xmlns:p14="http://schemas.microsoft.com/office/powerpoint/2010/main" val="4130929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723275"/>
          </a:xfrm>
          <a:prstGeom prst="rect">
            <a:avLst/>
          </a:prstGeom>
        </p:spPr>
        <p:txBody>
          <a:bodyPr wrap="square">
            <a:spAutoFit/>
          </a:bodyPr>
          <a:lstStyle/>
          <a:p>
            <a:r>
              <a:rPr lang="en-IE" sz="3200" dirty="0">
                <a:solidFill>
                  <a:schemeClr val="bg1"/>
                </a:solidFill>
                <a:latin typeface="Arial Black" panose="020B0A04020102020204" pitchFamily="34" charset="0"/>
                <a:cs typeface="Arial" panose="020B0604020202020204" pitchFamily="34" charset="0"/>
              </a:rPr>
              <a:t>Questions to ask?</a:t>
            </a:r>
          </a:p>
          <a:p>
            <a:endParaRPr lang="en-IE" sz="900" dirty="0">
              <a:solidFill>
                <a:schemeClr val="bg1"/>
              </a:solidFill>
              <a:latin typeface="Arial Black" panose="020B0A040201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A3B8BBBD-1F50-4DAF-A4D5-C56C4672713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sp>
        <p:nvSpPr>
          <p:cNvPr id="3" name="Content Placeholder 2">
            <a:extLst>
              <a:ext uri="{FF2B5EF4-FFF2-40B4-BE49-F238E27FC236}">
                <a16:creationId xmlns:a16="http://schemas.microsoft.com/office/drawing/2014/main" id="{3FD20120-FD6B-8B84-D1DD-0FA867CEAEBE}"/>
              </a:ext>
            </a:extLst>
          </p:cNvPr>
          <p:cNvSpPr>
            <a:spLocks noGrp="1"/>
          </p:cNvSpPr>
          <p:nvPr>
            <p:ph idx="1"/>
          </p:nvPr>
        </p:nvSpPr>
        <p:spPr/>
        <p:style>
          <a:lnRef idx="2">
            <a:schemeClr val="accent6">
              <a:shade val="50000"/>
            </a:schemeClr>
          </a:lnRef>
          <a:fillRef idx="1">
            <a:schemeClr val="accent6"/>
          </a:fillRef>
          <a:effectRef idx="0">
            <a:schemeClr val="accent6"/>
          </a:effectRef>
          <a:fontRef idx="minor">
            <a:schemeClr val="lt1"/>
          </a:fontRef>
        </p:style>
        <p:txBody>
          <a:bodyPr/>
          <a:lstStyle/>
          <a:p>
            <a:pPr marL="0" indent="0">
              <a:buSzPct val="100000"/>
              <a:buNone/>
            </a:pPr>
            <a:r>
              <a:rPr lang="en-US" sz="3600" b="1" dirty="0">
                <a:solidFill>
                  <a:schemeClr val="tx1">
                    <a:lumMod val="75000"/>
                  </a:schemeClr>
                </a:solidFill>
              </a:rPr>
              <a:t>Treasurer should be comfortable that:</a:t>
            </a:r>
          </a:p>
          <a:p>
            <a:pPr marL="457200" indent="-457200">
              <a:buSzPct val="100000"/>
            </a:pPr>
            <a:r>
              <a:rPr lang="en-US" sz="2800" b="1" dirty="0">
                <a:solidFill>
                  <a:schemeClr val="tx1">
                    <a:lumMod val="75000"/>
                  </a:schemeClr>
                </a:solidFill>
              </a:rPr>
              <a:t> the school is paying its bills on time</a:t>
            </a:r>
          </a:p>
          <a:p>
            <a:pPr marL="457200" indent="-457200">
              <a:buSzPct val="100000"/>
            </a:pPr>
            <a:r>
              <a:rPr lang="en-US" sz="2800" b="1" dirty="0">
                <a:solidFill>
                  <a:schemeClr val="tx1">
                    <a:lumMod val="75000"/>
                  </a:schemeClr>
                </a:solidFill>
              </a:rPr>
              <a:t> the school has sufficient funds to cover the liabilities</a:t>
            </a:r>
          </a:p>
          <a:p>
            <a:pPr marL="457200" indent="-457200">
              <a:buSzPct val="100000"/>
            </a:pPr>
            <a:r>
              <a:rPr lang="en-US" sz="2800" b="1" dirty="0">
                <a:solidFill>
                  <a:schemeClr val="tx1">
                    <a:lumMod val="75000"/>
                  </a:schemeClr>
                </a:solidFill>
              </a:rPr>
              <a:t>Accruals are part of the accounts - </a:t>
            </a:r>
            <a:r>
              <a:rPr lang="en-US" b="1" dirty="0">
                <a:solidFill>
                  <a:schemeClr val="tx1">
                    <a:lumMod val="75000"/>
                  </a:schemeClr>
                </a:solidFill>
              </a:rPr>
              <a:t>t</a:t>
            </a:r>
            <a:r>
              <a:rPr lang="en-US" sz="2800" b="1" dirty="0">
                <a:solidFill>
                  <a:schemeClr val="tx1">
                    <a:lumMod val="75000"/>
                  </a:schemeClr>
                </a:solidFill>
              </a:rPr>
              <a:t>his is an expense that has been incurred but the invoice has not yet been received – manual list should be maintained</a:t>
            </a:r>
          </a:p>
          <a:p>
            <a:pPr marL="0" indent="0">
              <a:buNone/>
            </a:pPr>
            <a:endParaRPr lang="en-IE" dirty="0"/>
          </a:p>
        </p:txBody>
      </p:sp>
      <p:pic>
        <p:nvPicPr>
          <p:cNvPr id="8" name="Picture 7">
            <a:extLst>
              <a:ext uri="{FF2B5EF4-FFF2-40B4-BE49-F238E27FC236}">
                <a16:creationId xmlns:a16="http://schemas.microsoft.com/office/drawing/2014/main" id="{5E8B710C-A2A8-861F-836A-0649E7786BB1}"/>
              </a:ext>
            </a:extLst>
          </p:cNvPr>
          <p:cNvPicPr>
            <a:picLocks noChangeAspect="1"/>
          </p:cNvPicPr>
          <p:nvPr/>
        </p:nvPicPr>
        <p:blipFill>
          <a:blip r:embed="rId4" cstate="email">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563888" y="4066162"/>
            <a:ext cx="2376264" cy="2791838"/>
          </a:xfrm>
          <a:prstGeom prst="rect">
            <a:avLst/>
          </a:prstGeom>
        </p:spPr>
      </p:pic>
      <p:sp>
        <p:nvSpPr>
          <p:cNvPr id="2" name="Slide Number Placeholder 1">
            <a:extLst>
              <a:ext uri="{FF2B5EF4-FFF2-40B4-BE49-F238E27FC236}">
                <a16:creationId xmlns:a16="http://schemas.microsoft.com/office/drawing/2014/main" id="{DC115F3B-5727-4BC4-4E7A-E4C997324A8E}"/>
              </a:ext>
            </a:extLst>
          </p:cNvPr>
          <p:cNvSpPr>
            <a:spLocks noGrp="1"/>
          </p:cNvSpPr>
          <p:nvPr>
            <p:ph type="sldNum" sz="quarter" idx="12"/>
          </p:nvPr>
        </p:nvSpPr>
        <p:spPr/>
        <p:txBody>
          <a:bodyPr/>
          <a:lstStyle/>
          <a:p>
            <a:fld id="{3145EBB6-03D8-4AA8-9A6E-221BA161F11A}" type="slidenum">
              <a:rPr lang="en-IE" smtClean="0"/>
              <a:t>19</a:t>
            </a:fld>
            <a:endParaRPr lang="en-IE" dirty="0"/>
          </a:p>
        </p:txBody>
      </p:sp>
    </p:spTree>
    <p:extLst>
      <p:ext uri="{BB962C8B-B14F-4D97-AF65-F5344CB8AC3E}">
        <p14:creationId xmlns:p14="http://schemas.microsoft.com/office/powerpoint/2010/main" val="3910495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6" y="414048"/>
            <a:ext cx="8142910" cy="584775"/>
          </a:xfrm>
          <a:prstGeom prst="rect">
            <a:avLst/>
          </a:prstGeom>
        </p:spPr>
        <p:txBody>
          <a:bodyPr wrap="square">
            <a:spAutoFit/>
          </a:bodyPr>
          <a:lstStyle/>
          <a:p>
            <a:r>
              <a:rPr lang="en-GB" sz="3200" dirty="0">
                <a:solidFill>
                  <a:schemeClr val="bg1"/>
                </a:solidFill>
                <a:latin typeface="Arial Black" panose="020B0A04020102020204" pitchFamily="34" charset="0"/>
              </a:rPr>
              <a:t>Topics</a:t>
            </a:r>
            <a:endParaRPr lang="en-IE" sz="3200" dirty="0">
              <a:solidFill>
                <a:schemeClr val="bg1"/>
              </a:solidFill>
              <a:latin typeface="Arial Black" panose="020B0A04020102020204" pitchFamily="34" charset="0"/>
            </a:endParaRPr>
          </a:p>
        </p:txBody>
      </p:sp>
      <p:pic>
        <p:nvPicPr>
          <p:cNvPr id="11" name="Picture 10">
            <a:extLst>
              <a:ext uri="{FF2B5EF4-FFF2-40B4-BE49-F238E27FC236}">
                <a16:creationId xmlns:a16="http://schemas.microsoft.com/office/drawing/2014/main" id="{0F182EBB-8607-4E91-9CF7-FB1A94AD9FD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pic>
        <p:nvPicPr>
          <p:cNvPr id="12" name="Graphic 11">
            <a:extLst>
              <a:ext uri="{FF2B5EF4-FFF2-40B4-BE49-F238E27FC236}">
                <a16:creationId xmlns:a16="http://schemas.microsoft.com/office/drawing/2014/main" id="{5BFBB1B3-8835-44C5-8A77-19F4F7B70B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36806" y="1562423"/>
            <a:ext cx="4263794" cy="4263794"/>
          </a:xfrm>
          <a:prstGeom prst="rect">
            <a:avLst/>
          </a:prstGeom>
        </p:spPr>
      </p:pic>
      <p:sp>
        <p:nvSpPr>
          <p:cNvPr id="2" name="Title 1">
            <a:extLst>
              <a:ext uri="{FF2B5EF4-FFF2-40B4-BE49-F238E27FC236}">
                <a16:creationId xmlns:a16="http://schemas.microsoft.com/office/drawing/2014/main" id="{65729121-0D5B-4B5B-8560-454082EE8C2D}"/>
              </a:ext>
            </a:extLst>
          </p:cNvPr>
          <p:cNvSpPr>
            <a:spLocks noGrp="1"/>
          </p:cNvSpPr>
          <p:nvPr>
            <p:ph type="title"/>
          </p:nvPr>
        </p:nvSpPr>
        <p:spPr>
          <a:xfrm>
            <a:off x="838200" y="365126"/>
            <a:ext cx="10515600" cy="846552"/>
          </a:xfrm>
        </p:spPr>
        <p:txBody>
          <a:bodyPr>
            <a:normAutofit fontScale="90000"/>
          </a:bodyPr>
          <a:lstStyle/>
          <a:p>
            <a:br>
              <a:rPr lang="en-GB" dirty="0"/>
            </a:br>
            <a:endParaRPr lang="en-IE" dirty="0"/>
          </a:p>
        </p:txBody>
      </p:sp>
      <p:graphicFrame>
        <p:nvGraphicFramePr>
          <p:cNvPr id="22" name="Content Placeholder 2">
            <a:extLst>
              <a:ext uri="{FF2B5EF4-FFF2-40B4-BE49-F238E27FC236}">
                <a16:creationId xmlns:a16="http://schemas.microsoft.com/office/drawing/2014/main" id="{E9308B27-9F43-3745-54F2-28E4F66D8BEE}"/>
              </a:ext>
            </a:extLst>
          </p:cNvPr>
          <p:cNvGraphicFramePr>
            <a:graphicFrameLocks noGrp="1"/>
          </p:cNvGraphicFramePr>
          <p:nvPr>
            <p:ph idx="1"/>
            <p:extLst>
              <p:ext uri="{D42A27DB-BD31-4B8C-83A1-F6EECF244321}">
                <p14:modId xmlns:p14="http://schemas.microsoft.com/office/powerpoint/2010/main" val="2459589375"/>
              </p:ext>
            </p:extLst>
          </p:nvPr>
        </p:nvGraphicFramePr>
        <p:xfrm>
          <a:off x="838199" y="1292506"/>
          <a:ext cx="11029335" cy="54229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Slide Number Placeholder 2">
            <a:extLst>
              <a:ext uri="{FF2B5EF4-FFF2-40B4-BE49-F238E27FC236}">
                <a16:creationId xmlns:a16="http://schemas.microsoft.com/office/drawing/2014/main" id="{C2BFDDCF-C89A-28EB-A6FE-A6A46CD27CFB}"/>
              </a:ext>
            </a:extLst>
          </p:cNvPr>
          <p:cNvSpPr>
            <a:spLocks noGrp="1"/>
          </p:cNvSpPr>
          <p:nvPr>
            <p:ph type="sldNum" sz="quarter" idx="12"/>
          </p:nvPr>
        </p:nvSpPr>
        <p:spPr/>
        <p:txBody>
          <a:bodyPr/>
          <a:lstStyle/>
          <a:p>
            <a:fld id="{3145EBB6-03D8-4AA8-9A6E-221BA161F11A}" type="slidenum">
              <a:rPr lang="en-IE" smtClean="0"/>
              <a:t>2</a:t>
            </a:fld>
            <a:endParaRPr lang="en-IE" dirty="0"/>
          </a:p>
        </p:txBody>
      </p:sp>
    </p:spTree>
    <p:extLst>
      <p:ext uri="{BB962C8B-B14F-4D97-AF65-F5344CB8AC3E}">
        <p14:creationId xmlns:p14="http://schemas.microsoft.com/office/powerpoint/2010/main" val="1231183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6" y="414048"/>
            <a:ext cx="8142910" cy="584775"/>
          </a:xfrm>
          <a:prstGeom prst="rect">
            <a:avLst/>
          </a:prstGeom>
        </p:spPr>
        <p:txBody>
          <a:bodyPr wrap="square">
            <a:spAutoFit/>
          </a:bodyPr>
          <a:lstStyle/>
          <a:p>
            <a:r>
              <a:rPr lang="en-GB" sz="3200" dirty="0">
                <a:solidFill>
                  <a:schemeClr val="bg1"/>
                </a:solidFill>
                <a:latin typeface="Arial Black" panose="020B0A04020102020204" pitchFamily="34" charset="0"/>
              </a:rPr>
              <a:t>Topics</a:t>
            </a:r>
            <a:endParaRPr lang="en-IE" sz="3200" dirty="0">
              <a:solidFill>
                <a:schemeClr val="bg1"/>
              </a:solidFill>
              <a:latin typeface="Arial Black" panose="020B0A04020102020204" pitchFamily="34" charset="0"/>
            </a:endParaRPr>
          </a:p>
        </p:txBody>
      </p:sp>
      <p:pic>
        <p:nvPicPr>
          <p:cNvPr id="11" name="Picture 10">
            <a:extLst>
              <a:ext uri="{FF2B5EF4-FFF2-40B4-BE49-F238E27FC236}">
                <a16:creationId xmlns:a16="http://schemas.microsoft.com/office/drawing/2014/main" id="{0F182EBB-8607-4E91-9CF7-FB1A94AD9FD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pic>
        <p:nvPicPr>
          <p:cNvPr id="12" name="Graphic 11">
            <a:extLst>
              <a:ext uri="{FF2B5EF4-FFF2-40B4-BE49-F238E27FC236}">
                <a16:creationId xmlns:a16="http://schemas.microsoft.com/office/drawing/2014/main" id="{5BFBB1B3-8835-44C5-8A77-19F4F7B70B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36806" y="1562423"/>
            <a:ext cx="4263794" cy="4263794"/>
          </a:xfrm>
          <a:prstGeom prst="rect">
            <a:avLst/>
          </a:prstGeom>
        </p:spPr>
      </p:pic>
      <p:sp>
        <p:nvSpPr>
          <p:cNvPr id="2" name="Title 1">
            <a:extLst>
              <a:ext uri="{FF2B5EF4-FFF2-40B4-BE49-F238E27FC236}">
                <a16:creationId xmlns:a16="http://schemas.microsoft.com/office/drawing/2014/main" id="{65729121-0D5B-4B5B-8560-454082EE8C2D}"/>
              </a:ext>
            </a:extLst>
          </p:cNvPr>
          <p:cNvSpPr>
            <a:spLocks noGrp="1"/>
          </p:cNvSpPr>
          <p:nvPr>
            <p:ph type="title"/>
          </p:nvPr>
        </p:nvSpPr>
        <p:spPr>
          <a:xfrm>
            <a:off x="838200" y="365126"/>
            <a:ext cx="10515600" cy="846552"/>
          </a:xfrm>
        </p:spPr>
        <p:txBody>
          <a:bodyPr>
            <a:normAutofit fontScale="90000"/>
          </a:bodyPr>
          <a:lstStyle/>
          <a:p>
            <a:br>
              <a:rPr lang="en-GB" dirty="0"/>
            </a:br>
            <a:endParaRPr lang="en-IE" dirty="0"/>
          </a:p>
        </p:txBody>
      </p:sp>
      <p:graphicFrame>
        <p:nvGraphicFramePr>
          <p:cNvPr id="22" name="Content Placeholder 2">
            <a:extLst>
              <a:ext uri="{FF2B5EF4-FFF2-40B4-BE49-F238E27FC236}">
                <a16:creationId xmlns:a16="http://schemas.microsoft.com/office/drawing/2014/main" id="{E9308B27-9F43-3745-54F2-28E4F66D8BEE}"/>
              </a:ext>
            </a:extLst>
          </p:cNvPr>
          <p:cNvGraphicFramePr>
            <a:graphicFrameLocks noGrp="1"/>
          </p:cNvGraphicFramePr>
          <p:nvPr>
            <p:ph idx="1"/>
            <p:extLst>
              <p:ext uri="{D42A27DB-BD31-4B8C-83A1-F6EECF244321}">
                <p14:modId xmlns:p14="http://schemas.microsoft.com/office/powerpoint/2010/main" val="3504308201"/>
              </p:ext>
            </p:extLst>
          </p:nvPr>
        </p:nvGraphicFramePr>
        <p:xfrm>
          <a:off x="838199" y="1292506"/>
          <a:ext cx="11029335" cy="54229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Slide Number Placeholder 2">
            <a:extLst>
              <a:ext uri="{FF2B5EF4-FFF2-40B4-BE49-F238E27FC236}">
                <a16:creationId xmlns:a16="http://schemas.microsoft.com/office/drawing/2014/main" id="{E72961B9-8B00-6664-D494-A9DD092BE3DB}"/>
              </a:ext>
            </a:extLst>
          </p:cNvPr>
          <p:cNvSpPr>
            <a:spLocks noGrp="1"/>
          </p:cNvSpPr>
          <p:nvPr>
            <p:ph type="sldNum" sz="quarter" idx="12"/>
          </p:nvPr>
        </p:nvSpPr>
        <p:spPr/>
        <p:txBody>
          <a:bodyPr/>
          <a:lstStyle/>
          <a:p>
            <a:fld id="{3145EBB6-03D8-4AA8-9A6E-221BA161F11A}" type="slidenum">
              <a:rPr lang="en-IE" smtClean="0"/>
              <a:t>20</a:t>
            </a:fld>
            <a:endParaRPr lang="en-IE" dirty="0"/>
          </a:p>
        </p:txBody>
      </p:sp>
    </p:spTree>
    <p:extLst>
      <p:ext uri="{BB962C8B-B14F-4D97-AF65-F5344CB8AC3E}">
        <p14:creationId xmlns:p14="http://schemas.microsoft.com/office/powerpoint/2010/main" val="1005039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94818"/>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584775"/>
          </a:xfrm>
          <a:prstGeom prst="rect">
            <a:avLst/>
          </a:prstGeom>
        </p:spPr>
        <p:txBody>
          <a:bodyPr wrap="square">
            <a:spAutoFit/>
          </a:bodyPr>
          <a:lstStyle/>
          <a:p>
            <a:r>
              <a:rPr lang="en-IE" sz="3200" dirty="0">
                <a:solidFill>
                  <a:schemeClr val="bg1"/>
                </a:solidFill>
                <a:latin typeface="Arial Black" panose="020B0A04020102020204" pitchFamily="34" charset="0"/>
              </a:rPr>
              <a:t>Budget preparation: Why prepare a budget?</a:t>
            </a:r>
            <a:endParaRPr lang="en-IE" sz="3600" dirty="0">
              <a:solidFill>
                <a:schemeClr val="bg1"/>
              </a:solidFill>
              <a:latin typeface="Arial Black" panose="020B0A04020102020204" pitchFamily="34" charset="0"/>
            </a:endParaRPr>
          </a:p>
        </p:txBody>
      </p:sp>
      <p:pic>
        <p:nvPicPr>
          <p:cNvPr id="6" name="Picture 5">
            <a:extLst>
              <a:ext uri="{FF2B5EF4-FFF2-40B4-BE49-F238E27FC236}">
                <a16:creationId xmlns:a16="http://schemas.microsoft.com/office/drawing/2014/main" id="{10A424AA-1A0E-4D1B-8A3D-F4B6F8A6170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sp>
        <p:nvSpPr>
          <p:cNvPr id="12" name="Content Placeholder 11">
            <a:extLst>
              <a:ext uri="{FF2B5EF4-FFF2-40B4-BE49-F238E27FC236}">
                <a16:creationId xmlns:a16="http://schemas.microsoft.com/office/drawing/2014/main" id="{C4CA9DB5-148D-4DDB-97E8-C677D120AFB9}"/>
              </a:ext>
            </a:extLst>
          </p:cNvPr>
          <p:cNvSpPr>
            <a:spLocks noGrp="1"/>
          </p:cNvSpPr>
          <p:nvPr>
            <p:ph idx="1"/>
          </p:nvPr>
        </p:nvSpPr>
        <p:spPr/>
        <p:txBody>
          <a:bodyPr/>
          <a:lstStyle/>
          <a:p>
            <a:pPr marL="0" indent="0">
              <a:buNone/>
            </a:pPr>
            <a:r>
              <a:rPr lang="en-IE" dirty="0"/>
              <a:t> </a:t>
            </a:r>
          </a:p>
        </p:txBody>
      </p:sp>
      <p:graphicFrame>
        <p:nvGraphicFramePr>
          <p:cNvPr id="17" name="Diagram 16">
            <a:extLst>
              <a:ext uri="{FF2B5EF4-FFF2-40B4-BE49-F238E27FC236}">
                <a16:creationId xmlns:a16="http://schemas.microsoft.com/office/drawing/2014/main" id="{7B88FDFD-28E3-4F74-B5F5-B51092D733E0}"/>
              </a:ext>
            </a:extLst>
          </p:cNvPr>
          <p:cNvGraphicFramePr/>
          <p:nvPr>
            <p:extLst>
              <p:ext uri="{D42A27DB-BD31-4B8C-83A1-F6EECF244321}">
                <p14:modId xmlns:p14="http://schemas.microsoft.com/office/powerpoint/2010/main" val="1341941935"/>
              </p:ext>
            </p:extLst>
          </p:nvPr>
        </p:nvGraphicFramePr>
        <p:xfrm>
          <a:off x="748895" y="1334045"/>
          <a:ext cx="9993821" cy="53344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a:extLst>
              <a:ext uri="{FF2B5EF4-FFF2-40B4-BE49-F238E27FC236}">
                <a16:creationId xmlns:a16="http://schemas.microsoft.com/office/drawing/2014/main" id="{D2BC821A-500C-7D5F-29AD-82C6E75E6931}"/>
              </a:ext>
            </a:extLst>
          </p:cNvPr>
          <p:cNvSpPr>
            <a:spLocks noGrp="1"/>
          </p:cNvSpPr>
          <p:nvPr>
            <p:ph type="sldNum" sz="quarter" idx="12"/>
          </p:nvPr>
        </p:nvSpPr>
        <p:spPr/>
        <p:txBody>
          <a:bodyPr/>
          <a:lstStyle/>
          <a:p>
            <a:fld id="{3145EBB6-03D8-4AA8-9A6E-221BA161F11A}" type="slidenum">
              <a:rPr lang="en-IE" smtClean="0"/>
              <a:t>21</a:t>
            </a:fld>
            <a:endParaRPr lang="en-IE" dirty="0"/>
          </a:p>
        </p:txBody>
      </p:sp>
    </p:spTree>
    <p:extLst>
      <p:ext uri="{BB962C8B-B14F-4D97-AF65-F5344CB8AC3E}">
        <p14:creationId xmlns:p14="http://schemas.microsoft.com/office/powerpoint/2010/main" val="1723399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5847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32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What do you need to prepare the budget?</a:t>
            </a:r>
            <a:endParaRPr kumimoji="0" lang="en-IE" sz="36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pic>
        <p:nvPicPr>
          <p:cNvPr id="8" name="Picture 7">
            <a:extLst>
              <a:ext uri="{FF2B5EF4-FFF2-40B4-BE49-F238E27FC236}">
                <a16:creationId xmlns:a16="http://schemas.microsoft.com/office/drawing/2014/main" id="{DC0AF1CB-36F4-4AF8-AB2B-5F4F601DD1F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graphicFrame>
        <p:nvGraphicFramePr>
          <p:cNvPr id="16" name="Content Placeholder 2">
            <a:extLst>
              <a:ext uri="{FF2B5EF4-FFF2-40B4-BE49-F238E27FC236}">
                <a16:creationId xmlns:a16="http://schemas.microsoft.com/office/drawing/2014/main" id="{F2B79FFC-6943-A7F6-483F-F7D710C45EAE}"/>
              </a:ext>
            </a:extLst>
          </p:cNvPr>
          <p:cNvGraphicFramePr>
            <a:graphicFrameLocks noGrp="1"/>
          </p:cNvGraphicFramePr>
          <p:nvPr>
            <p:ph sz="half" idx="1"/>
            <p:extLst>
              <p:ext uri="{D42A27DB-BD31-4B8C-83A1-F6EECF244321}">
                <p14:modId xmlns:p14="http://schemas.microsoft.com/office/powerpoint/2010/main" val="2531257721"/>
              </p:ext>
            </p:extLst>
          </p:nvPr>
        </p:nvGraphicFramePr>
        <p:xfrm>
          <a:off x="171450" y="1531620"/>
          <a:ext cx="11795759" cy="44283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a:extLst>
              <a:ext uri="{FF2B5EF4-FFF2-40B4-BE49-F238E27FC236}">
                <a16:creationId xmlns:a16="http://schemas.microsoft.com/office/drawing/2014/main" id="{78155CA5-5D0D-6880-4C34-79F8CB85A196}"/>
              </a:ext>
            </a:extLst>
          </p:cNvPr>
          <p:cNvSpPr>
            <a:spLocks noGrp="1"/>
          </p:cNvSpPr>
          <p:nvPr>
            <p:ph type="sldNum" sz="quarter" idx="12"/>
          </p:nvPr>
        </p:nvSpPr>
        <p:spPr/>
        <p:txBody>
          <a:bodyPr/>
          <a:lstStyle/>
          <a:p>
            <a:fld id="{3145EBB6-03D8-4AA8-9A6E-221BA161F11A}" type="slidenum">
              <a:rPr lang="en-IE" smtClean="0"/>
              <a:t>22</a:t>
            </a:fld>
            <a:endParaRPr lang="en-IE" dirty="0"/>
          </a:p>
        </p:txBody>
      </p:sp>
    </p:spTree>
    <p:extLst>
      <p:ext uri="{BB962C8B-B14F-4D97-AF65-F5344CB8AC3E}">
        <p14:creationId xmlns:p14="http://schemas.microsoft.com/office/powerpoint/2010/main" val="3649620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5847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32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Timeline for budget preparation</a:t>
            </a:r>
            <a:endParaRPr kumimoji="0" lang="en-IE" sz="36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pic>
        <p:nvPicPr>
          <p:cNvPr id="8" name="Picture 7">
            <a:extLst>
              <a:ext uri="{FF2B5EF4-FFF2-40B4-BE49-F238E27FC236}">
                <a16:creationId xmlns:a16="http://schemas.microsoft.com/office/drawing/2014/main" id="{DC0AF1CB-36F4-4AF8-AB2B-5F4F601DD1F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graphicFrame>
        <p:nvGraphicFramePr>
          <p:cNvPr id="2" name="Content Placeholder 1">
            <a:extLst>
              <a:ext uri="{FF2B5EF4-FFF2-40B4-BE49-F238E27FC236}">
                <a16:creationId xmlns:a16="http://schemas.microsoft.com/office/drawing/2014/main" id="{8E4BB545-F04C-86C2-4AC5-E9F441B3A5DA}"/>
              </a:ext>
            </a:extLst>
          </p:cNvPr>
          <p:cNvGraphicFramePr>
            <a:graphicFrameLocks noGrp="1"/>
          </p:cNvGraphicFramePr>
          <p:nvPr>
            <p:ph sz="half" idx="1"/>
            <p:extLst>
              <p:ext uri="{D42A27DB-BD31-4B8C-83A1-F6EECF244321}">
                <p14:modId xmlns:p14="http://schemas.microsoft.com/office/powerpoint/2010/main" val="2684779152"/>
              </p:ext>
            </p:extLst>
          </p:nvPr>
        </p:nvGraphicFramePr>
        <p:xfrm>
          <a:off x="176981" y="1412872"/>
          <a:ext cx="11670890" cy="5373971"/>
        </p:xfrm>
        <a:graphic>
          <a:graphicData uri="http://schemas.openxmlformats.org/drawingml/2006/table">
            <a:tbl>
              <a:tblPr firstRow="1" firstCol="1" lastRow="1" lastCol="1" bandRow="1" bandCol="1">
                <a:tableStyleId>{5C22544A-7EE6-4342-B048-85BDC9FD1C3A}</a:tableStyleId>
              </a:tblPr>
              <a:tblGrid>
                <a:gridCol w="4412705">
                  <a:extLst>
                    <a:ext uri="{9D8B030D-6E8A-4147-A177-3AD203B41FA5}">
                      <a16:colId xmlns:a16="http://schemas.microsoft.com/office/drawing/2014/main" val="1226632047"/>
                    </a:ext>
                  </a:extLst>
                </a:gridCol>
                <a:gridCol w="1392710">
                  <a:extLst>
                    <a:ext uri="{9D8B030D-6E8A-4147-A177-3AD203B41FA5}">
                      <a16:colId xmlns:a16="http://schemas.microsoft.com/office/drawing/2014/main" val="1170950017"/>
                    </a:ext>
                  </a:extLst>
                </a:gridCol>
                <a:gridCol w="5865475">
                  <a:extLst>
                    <a:ext uri="{9D8B030D-6E8A-4147-A177-3AD203B41FA5}">
                      <a16:colId xmlns:a16="http://schemas.microsoft.com/office/drawing/2014/main" val="2303333510"/>
                    </a:ext>
                  </a:extLst>
                </a:gridCol>
              </a:tblGrid>
              <a:tr h="636303">
                <a:tc>
                  <a:txBody>
                    <a:bodyPr/>
                    <a:lstStyle/>
                    <a:p>
                      <a:pPr marL="67945"/>
                      <a:r>
                        <a:rPr lang="en-IE" sz="2400" spc="-25" dirty="0">
                          <a:effectLst/>
                        </a:rPr>
                        <a:t>WHO</a:t>
                      </a:r>
                      <a:endParaRPr lang="en-IE"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7945"/>
                      <a:endParaRPr lang="en-IE"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7945"/>
                      <a:r>
                        <a:rPr lang="en-IE" sz="2400">
                          <a:effectLst/>
                        </a:rPr>
                        <a:t>ACTION</a:t>
                      </a:r>
                      <a:r>
                        <a:rPr lang="en-IE" sz="2400" spc="-20">
                          <a:effectLst/>
                        </a:rPr>
                        <a:t> </a:t>
                      </a:r>
                      <a:r>
                        <a:rPr lang="en-IE" sz="2400" spc="-10">
                          <a:effectLst/>
                        </a:rPr>
                        <a:t>POINTS</a:t>
                      </a:r>
                      <a:endParaRPr lang="en-IE" sz="24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157020342"/>
                  </a:ext>
                </a:extLst>
              </a:tr>
              <a:tr h="633462">
                <a:tc>
                  <a:txBody>
                    <a:bodyPr/>
                    <a:lstStyle/>
                    <a:p>
                      <a:pPr marL="67945"/>
                      <a:r>
                        <a:rPr lang="en-IE" sz="2400" dirty="0">
                          <a:effectLst/>
                        </a:rPr>
                        <a:t>Treasurer,</a:t>
                      </a:r>
                      <a:r>
                        <a:rPr lang="en-IE" sz="2400" spc="-40" dirty="0">
                          <a:effectLst/>
                        </a:rPr>
                        <a:t> </a:t>
                      </a:r>
                      <a:r>
                        <a:rPr lang="en-IE" sz="2400" dirty="0">
                          <a:effectLst/>
                        </a:rPr>
                        <a:t>Principal,</a:t>
                      </a:r>
                      <a:r>
                        <a:rPr lang="en-IE" sz="2400" spc="-30" dirty="0">
                          <a:effectLst/>
                        </a:rPr>
                        <a:t> </a:t>
                      </a:r>
                      <a:r>
                        <a:rPr lang="en-IE" sz="2400" dirty="0">
                          <a:effectLst/>
                        </a:rPr>
                        <a:t>Board</a:t>
                      </a:r>
                      <a:r>
                        <a:rPr lang="en-IE" sz="2400" spc="-40" dirty="0">
                          <a:effectLst/>
                        </a:rPr>
                        <a:t> </a:t>
                      </a:r>
                      <a:r>
                        <a:rPr lang="en-IE" sz="2400" spc="-10" dirty="0">
                          <a:effectLst/>
                        </a:rPr>
                        <a:t>Members</a:t>
                      </a:r>
                      <a:endParaRPr lang="en-IE"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7945"/>
                      <a:r>
                        <a:rPr lang="en-GB" sz="2400" b="1" dirty="0">
                          <a:effectLst/>
                          <a:latin typeface="Arial" panose="020B0604020202020204" pitchFamily="34" charset="0"/>
                          <a:ea typeface="Arial" panose="020B0604020202020204" pitchFamily="34" charset="0"/>
                          <a:cs typeface="Times New Roman" panose="02020603050405020304" pitchFamily="18" charset="0"/>
                        </a:rPr>
                        <a:t>Term 3</a:t>
                      </a:r>
                      <a:endParaRPr lang="en-IE" sz="24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7945"/>
                      <a:r>
                        <a:rPr lang="en-IE" sz="2400">
                          <a:effectLst/>
                        </a:rPr>
                        <a:t>Attend</a:t>
                      </a:r>
                      <a:r>
                        <a:rPr lang="en-IE" sz="2400" spc="-35">
                          <a:effectLst/>
                        </a:rPr>
                        <a:t> </a:t>
                      </a:r>
                      <a:r>
                        <a:rPr lang="en-IE" sz="2400">
                          <a:effectLst/>
                        </a:rPr>
                        <a:t>FSSU</a:t>
                      </a:r>
                      <a:r>
                        <a:rPr lang="en-IE" sz="2400" spc="-40">
                          <a:effectLst/>
                        </a:rPr>
                        <a:t> </a:t>
                      </a:r>
                      <a:r>
                        <a:rPr lang="en-IE" sz="2400">
                          <a:effectLst/>
                        </a:rPr>
                        <a:t>Budget</a:t>
                      </a:r>
                      <a:r>
                        <a:rPr lang="en-IE" sz="2400" spc="-30">
                          <a:effectLst/>
                        </a:rPr>
                        <a:t> </a:t>
                      </a:r>
                      <a:r>
                        <a:rPr lang="en-IE" sz="2400">
                          <a:effectLst/>
                        </a:rPr>
                        <a:t>Training</a:t>
                      </a:r>
                      <a:r>
                        <a:rPr lang="en-IE" sz="2400" spc="-20">
                          <a:effectLst/>
                        </a:rPr>
                        <a:t> </a:t>
                      </a:r>
                      <a:r>
                        <a:rPr lang="en-IE" sz="2400" spc="-10">
                          <a:effectLst/>
                        </a:rPr>
                        <a:t>Webinar</a:t>
                      </a:r>
                      <a:endParaRPr lang="en-IE" sz="24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672527386"/>
                  </a:ext>
                </a:extLst>
              </a:tr>
              <a:tr h="904742">
                <a:tc>
                  <a:txBody>
                    <a:bodyPr/>
                    <a:lstStyle/>
                    <a:p>
                      <a:pPr marL="67945">
                        <a:spcBef>
                          <a:spcPts val="10"/>
                        </a:spcBef>
                      </a:pPr>
                      <a:r>
                        <a:rPr lang="en-IE" sz="2400" dirty="0">
                          <a:effectLst/>
                        </a:rPr>
                        <a:t>Treasurer</a:t>
                      </a:r>
                      <a:r>
                        <a:rPr lang="en-IE" sz="2400" spc="-15" dirty="0">
                          <a:effectLst/>
                        </a:rPr>
                        <a:t> </a:t>
                      </a:r>
                      <a:r>
                        <a:rPr lang="en-IE" sz="2400" dirty="0">
                          <a:effectLst/>
                        </a:rPr>
                        <a:t>and</a:t>
                      </a:r>
                      <a:r>
                        <a:rPr lang="en-IE" sz="2400" spc="-15" dirty="0">
                          <a:effectLst/>
                        </a:rPr>
                        <a:t> </a:t>
                      </a:r>
                      <a:r>
                        <a:rPr lang="en-IE" sz="2400" spc="-10" dirty="0">
                          <a:effectLst/>
                        </a:rPr>
                        <a:t>Principal</a:t>
                      </a:r>
                      <a:endParaRPr lang="en-IE"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7945">
                        <a:spcBef>
                          <a:spcPts val="10"/>
                        </a:spcBef>
                      </a:pPr>
                      <a:r>
                        <a:rPr lang="en-GB" sz="2400" b="1" dirty="0">
                          <a:effectLst/>
                          <a:latin typeface="Arial" panose="020B0604020202020204" pitchFamily="34" charset="0"/>
                          <a:ea typeface="Arial" panose="020B0604020202020204" pitchFamily="34" charset="0"/>
                          <a:cs typeface="Times New Roman" panose="02020603050405020304" pitchFamily="18" charset="0"/>
                        </a:rPr>
                        <a:t>Term 3</a:t>
                      </a:r>
                      <a:endParaRPr lang="en-IE" sz="24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7945">
                        <a:spcBef>
                          <a:spcPts val="10"/>
                        </a:spcBef>
                      </a:pPr>
                      <a:r>
                        <a:rPr lang="en-IE" sz="2400" dirty="0">
                          <a:effectLst/>
                        </a:rPr>
                        <a:t>Compile</a:t>
                      </a:r>
                      <a:r>
                        <a:rPr lang="en-IE" sz="2400" spc="-40" dirty="0">
                          <a:effectLst/>
                        </a:rPr>
                        <a:t> </a:t>
                      </a:r>
                      <a:r>
                        <a:rPr lang="en-IE" sz="2400" dirty="0">
                          <a:effectLst/>
                        </a:rPr>
                        <a:t>draft</a:t>
                      </a:r>
                      <a:r>
                        <a:rPr lang="en-IE" sz="2400" spc="-30" dirty="0">
                          <a:effectLst/>
                        </a:rPr>
                        <a:t> </a:t>
                      </a:r>
                      <a:r>
                        <a:rPr lang="en-IE" sz="2400" dirty="0">
                          <a:effectLst/>
                        </a:rPr>
                        <a:t>budget</a:t>
                      </a:r>
                      <a:r>
                        <a:rPr lang="en-IE" sz="2400" spc="-40" dirty="0">
                          <a:effectLst/>
                        </a:rPr>
                        <a:t> </a:t>
                      </a:r>
                      <a:r>
                        <a:rPr lang="en-IE" sz="2400" dirty="0">
                          <a:effectLst/>
                        </a:rPr>
                        <a:t>using</a:t>
                      </a:r>
                      <a:r>
                        <a:rPr lang="en-IE" sz="2400" spc="-40" dirty="0">
                          <a:effectLst/>
                        </a:rPr>
                        <a:t> </a:t>
                      </a:r>
                      <a:r>
                        <a:rPr lang="en-IE" sz="2400" dirty="0">
                          <a:effectLst/>
                        </a:rPr>
                        <a:t>FSSU</a:t>
                      </a:r>
                      <a:r>
                        <a:rPr lang="en-IE" sz="2400" spc="-40" dirty="0">
                          <a:effectLst/>
                        </a:rPr>
                        <a:t> </a:t>
                      </a:r>
                      <a:r>
                        <a:rPr lang="en-IE" sz="2400" dirty="0">
                          <a:effectLst/>
                        </a:rPr>
                        <a:t>template (Expenditure cannot exceed income)</a:t>
                      </a:r>
                      <a:endParaRPr lang="en-IE"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742549290"/>
                  </a:ext>
                </a:extLst>
              </a:tr>
              <a:tr h="636303">
                <a:tc>
                  <a:txBody>
                    <a:bodyPr/>
                    <a:lstStyle/>
                    <a:p>
                      <a:pPr marL="67945">
                        <a:spcBef>
                          <a:spcPts val="10"/>
                        </a:spcBef>
                      </a:pPr>
                      <a:r>
                        <a:rPr lang="en-IE" sz="2400">
                          <a:effectLst/>
                        </a:rPr>
                        <a:t>Full</a:t>
                      </a:r>
                      <a:r>
                        <a:rPr lang="en-IE" sz="2400" spc="-15">
                          <a:effectLst/>
                        </a:rPr>
                        <a:t> </a:t>
                      </a:r>
                      <a:r>
                        <a:rPr lang="en-IE" sz="2400" spc="-10">
                          <a:effectLst/>
                        </a:rPr>
                        <a:t>board</a:t>
                      </a:r>
                      <a:endParaRPr lang="en-IE" sz="24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7945">
                        <a:spcBef>
                          <a:spcPts val="10"/>
                        </a:spcBef>
                      </a:pPr>
                      <a:r>
                        <a:rPr lang="en-GB" sz="2400" b="1" dirty="0">
                          <a:effectLst/>
                          <a:latin typeface="Arial" panose="020B0604020202020204" pitchFamily="34" charset="0"/>
                          <a:ea typeface="Arial" panose="020B0604020202020204" pitchFamily="34" charset="0"/>
                          <a:cs typeface="Times New Roman" panose="02020603050405020304" pitchFamily="18" charset="0"/>
                        </a:rPr>
                        <a:t>Term 3</a:t>
                      </a:r>
                      <a:endParaRPr lang="en-IE" sz="24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7945">
                        <a:spcBef>
                          <a:spcPts val="10"/>
                        </a:spcBef>
                      </a:pPr>
                      <a:r>
                        <a:rPr lang="en-IE" sz="2400" dirty="0">
                          <a:effectLst/>
                        </a:rPr>
                        <a:t>Ratify</a:t>
                      </a:r>
                      <a:r>
                        <a:rPr lang="en-IE" sz="2400" spc="-25" dirty="0">
                          <a:effectLst/>
                        </a:rPr>
                        <a:t> </a:t>
                      </a:r>
                      <a:r>
                        <a:rPr lang="en-IE" sz="2400" spc="-10" dirty="0">
                          <a:effectLst/>
                        </a:rPr>
                        <a:t>budget</a:t>
                      </a:r>
                      <a:endParaRPr lang="en-IE"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695897445"/>
                  </a:ext>
                </a:extLst>
              </a:tr>
              <a:tr h="636303">
                <a:tc>
                  <a:txBody>
                    <a:bodyPr/>
                    <a:lstStyle/>
                    <a:p>
                      <a:pPr marL="67945"/>
                      <a:r>
                        <a:rPr lang="en-IE" sz="2400" spc="-10" dirty="0">
                          <a:effectLst/>
                        </a:rPr>
                        <a:t>Treasurer</a:t>
                      </a:r>
                      <a:endParaRPr lang="en-IE"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7945"/>
                      <a:r>
                        <a:rPr lang="en-GB" sz="2400" b="1" dirty="0">
                          <a:effectLst/>
                          <a:latin typeface="Arial" panose="020B0604020202020204" pitchFamily="34" charset="0"/>
                          <a:ea typeface="Arial" panose="020B0604020202020204" pitchFamily="34" charset="0"/>
                          <a:cs typeface="Times New Roman" panose="02020603050405020304" pitchFamily="18" charset="0"/>
                        </a:rPr>
                        <a:t>Term 3</a:t>
                      </a:r>
                      <a:endParaRPr lang="en-IE" sz="24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7945"/>
                      <a:r>
                        <a:rPr lang="en-IE" sz="2400" dirty="0">
                          <a:effectLst/>
                        </a:rPr>
                        <a:t>Forward</a:t>
                      </a:r>
                      <a:r>
                        <a:rPr lang="en-IE" sz="2400" spc="-15" dirty="0">
                          <a:effectLst/>
                        </a:rPr>
                        <a:t> </a:t>
                      </a:r>
                      <a:r>
                        <a:rPr lang="en-IE" sz="2400" dirty="0">
                          <a:effectLst/>
                        </a:rPr>
                        <a:t>copy</a:t>
                      </a:r>
                      <a:r>
                        <a:rPr lang="en-IE" sz="2400" spc="-20" dirty="0">
                          <a:effectLst/>
                        </a:rPr>
                        <a:t> </a:t>
                      </a:r>
                      <a:r>
                        <a:rPr lang="en-IE" sz="2400" dirty="0">
                          <a:effectLst/>
                        </a:rPr>
                        <a:t>to</a:t>
                      </a:r>
                      <a:r>
                        <a:rPr lang="en-IE" sz="2400" spc="-15" dirty="0">
                          <a:effectLst/>
                        </a:rPr>
                        <a:t> </a:t>
                      </a:r>
                      <a:r>
                        <a:rPr lang="en-IE" sz="2400" spc="-10" dirty="0">
                          <a:effectLst/>
                        </a:rPr>
                        <a:t>patron/trustee</a:t>
                      </a:r>
                      <a:endParaRPr lang="en-IE"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459893174"/>
                  </a:ext>
                </a:extLst>
              </a:tr>
              <a:tr h="1048196">
                <a:tc>
                  <a:txBody>
                    <a:bodyPr/>
                    <a:lstStyle/>
                    <a:p>
                      <a:pPr marL="67945"/>
                      <a:r>
                        <a:rPr lang="en-IE" sz="2400" spc="-10">
                          <a:effectLst/>
                        </a:rPr>
                        <a:t>Treasurer</a:t>
                      </a:r>
                      <a:endParaRPr lang="en-IE" sz="24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7945"/>
                      <a:r>
                        <a:rPr lang="en-GB" sz="2400" b="1" dirty="0">
                          <a:effectLst/>
                          <a:latin typeface="Arial" panose="020B0604020202020204" pitchFamily="34" charset="0"/>
                          <a:ea typeface="Arial" panose="020B0604020202020204" pitchFamily="34" charset="0"/>
                          <a:cs typeface="Times New Roman" panose="02020603050405020304" pitchFamily="18" charset="0"/>
                        </a:rPr>
                        <a:t>Term 1 (next year)</a:t>
                      </a:r>
                      <a:endParaRPr lang="en-IE" sz="24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7945" marR="1905"/>
                      <a:r>
                        <a:rPr lang="en-IE" sz="2400" dirty="0">
                          <a:effectLst/>
                        </a:rPr>
                        <a:t>Enter</a:t>
                      </a:r>
                      <a:r>
                        <a:rPr lang="en-IE" sz="2400" spc="-20" dirty="0">
                          <a:effectLst/>
                        </a:rPr>
                        <a:t> </a:t>
                      </a:r>
                      <a:r>
                        <a:rPr lang="en-IE" sz="2400" dirty="0">
                          <a:effectLst/>
                        </a:rPr>
                        <a:t>budget</a:t>
                      </a:r>
                      <a:r>
                        <a:rPr lang="en-IE" sz="2400" spc="-35" dirty="0">
                          <a:effectLst/>
                        </a:rPr>
                        <a:t> </a:t>
                      </a:r>
                      <a:r>
                        <a:rPr lang="en-IE" sz="2400" dirty="0">
                          <a:effectLst/>
                        </a:rPr>
                        <a:t>figures</a:t>
                      </a:r>
                      <a:r>
                        <a:rPr lang="en-IE" sz="2400" spc="-35" dirty="0">
                          <a:effectLst/>
                        </a:rPr>
                        <a:t> </a:t>
                      </a:r>
                      <a:r>
                        <a:rPr lang="en-IE" sz="2400" dirty="0">
                          <a:effectLst/>
                        </a:rPr>
                        <a:t>on</a:t>
                      </a:r>
                      <a:r>
                        <a:rPr lang="en-IE" sz="2400" spc="-35" dirty="0">
                          <a:effectLst/>
                        </a:rPr>
                        <a:t> </a:t>
                      </a:r>
                      <a:r>
                        <a:rPr lang="en-IE" sz="2400" dirty="0">
                          <a:effectLst/>
                        </a:rPr>
                        <a:t>next</a:t>
                      </a:r>
                      <a:r>
                        <a:rPr lang="en-IE" sz="2400" spc="-20" dirty="0">
                          <a:effectLst/>
                        </a:rPr>
                        <a:t> </a:t>
                      </a:r>
                      <a:r>
                        <a:rPr lang="en-IE" sz="2400" dirty="0">
                          <a:effectLst/>
                        </a:rPr>
                        <a:t>year’s</a:t>
                      </a:r>
                      <a:r>
                        <a:rPr lang="en-IE" sz="2400" spc="-35" dirty="0">
                          <a:effectLst/>
                        </a:rPr>
                        <a:t> </a:t>
                      </a:r>
                      <a:r>
                        <a:rPr lang="en-IE" sz="2400" dirty="0">
                          <a:effectLst/>
                        </a:rPr>
                        <a:t>monthly reporting template</a:t>
                      </a:r>
                      <a:endParaRPr lang="en-IE"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083124036"/>
                  </a:ext>
                </a:extLst>
              </a:tr>
              <a:tr h="592273">
                <a:tc>
                  <a:txBody>
                    <a:bodyPr/>
                    <a:lstStyle/>
                    <a:p>
                      <a:pPr marL="67945"/>
                      <a:r>
                        <a:rPr lang="en-IE" sz="2400" spc="-10">
                          <a:effectLst/>
                        </a:rPr>
                        <a:t>Treasurer</a:t>
                      </a:r>
                      <a:endParaRPr lang="en-IE" sz="24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7945"/>
                      <a:r>
                        <a:rPr lang="en-IE" sz="2400" spc="-10">
                          <a:effectLst/>
                        </a:rPr>
                        <a:t>Ongoing</a:t>
                      </a:r>
                      <a:endParaRPr lang="en-IE" sz="24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7945"/>
                      <a:r>
                        <a:rPr lang="en-IE" sz="2400" dirty="0">
                          <a:effectLst/>
                        </a:rPr>
                        <a:t>Review</a:t>
                      </a:r>
                      <a:r>
                        <a:rPr lang="en-IE" sz="2400" spc="-35" dirty="0">
                          <a:effectLst/>
                        </a:rPr>
                        <a:t> </a:t>
                      </a:r>
                      <a:r>
                        <a:rPr lang="en-IE" sz="2400" dirty="0">
                          <a:effectLst/>
                        </a:rPr>
                        <a:t>budget</a:t>
                      </a:r>
                      <a:r>
                        <a:rPr lang="en-IE" sz="2400" spc="-30" dirty="0">
                          <a:effectLst/>
                        </a:rPr>
                        <a:t> </a:t>
                      </a:r>
                      <a:r>
                        <a:rPr lang="en-IE" sz="2400" dirty="0">
                          <a:effectLst/>
                        </a:rPr>
                        <a:t>against</a:t>
                      </a:r>
                      <a:r>
                        <a:rPr lang="en-IE" sz="2400" spc="-35" dirty="0">
                          <a:effectLst/>
                        </a:rPr>
                        <a:t> </a:t>
                      </a:r>
                      <a:r>
                        <a:rPr lang="en-IE" sz="2400" dirty="0">
                          <a:effectLst/>
                        </a:rPr>
                        <a:t>actual</a:t>
                      </a:r>
                      <a:r>
                        <a:rPr lang="en-IE" sz="2400" spc="-30" dirty="0">
                          <a:effectLst/>
                        </a:rPr>
                        <a:t> </a:t>
                      </a:r>
                      <a:r>
                        <a:rPr lang="en-IE" sz="2400" dirty="0">
                          <a:effectLst/>
                        </a:rPr>
                        <a:t>figures</a:t>
                      </a:r>
                      <a:r>
                        <a:rPr lang="en-IE" sz="2400" spc="-30" dirty="0">
                          <a:effectLst/>
                        </a:rPr>
                        <a:t> </a:t>
                      </a:r>
                      <a:r>
                        <a:rPr lang="en-IE" sz="2400" dirty="0">
                          <a:effectLst/>
                        </a:rPr>
                        <a:t>every</a:t>
                      </a:r>
                      <a:r>
                        <a:rPr lang="en-IE" sz="2400" spc="-35" dirty="0">
                          <a:effectLst/>
                        </a:rPr>
                        <a:t> </a:t>
                      </a:r>
                      <a:r>
                        <a:rPr lang="en-IE" sz="2400" spc="-10" dirty="0">
                          <a:effectLst/>
                        </a:rPr>
                        <a:t>month</a:t>
                      </a:r>
                      <a:endParaRPr lang="en-IE"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4039098973"/>
                  </a:ext>
                </a:extLst>
              </a:tr>
            </a:tbl>
          </a:graphicData>
        </a:graphic>
      </p:graphicFrame>
      <p:sp>
        <p:nvSpPr>
          <p:cNvPr id="3" name="Slide Number Placeholder 2">
            <a:extLst>
              <a:ext uri="{FF2B5EF4-FFF2-40B4-BE49-F238E27FC236}">
                <a16:creationId xmlns:a16="http://schemas.microsoft.com/office/drawing/2014/main" id="{C88CF62B-16CA-E276-FF10-BB9F588EA256}"/>
              </a:ext>
            </a:extLst>
          </p:cNvPr>
          <p:cNvSpPr>
            <a:spLocks noGrp="1"/>
          </p:cNvSpPr>
          <p:nvPr>
            <p:ph type="sldNum" sz="quarter" idx="12"/>
          </p:nvPr>
        </p:nvSpPr>
        <p:spPr/>
        <p:txBody>
          <a:bodyPr/>
          <a:lstStyle/>
          <a:p>
            <a:fld id="{3145EBB6-03D8-4AA8-9A6E-221BA161F11A}" type="slidenum">
              <a:rPr lang="en-IE" smtClean="0"/>
              <a:t>23</a:t>
            </a:fld>
            <a:endParaRPr lang="en-IE" dirty="0"/>
          </a:p>
        </p:txBody>
      </p:sp>
    </p:spTree>
    <p:extLst>
      <p:ext uri="{BB962C8B-B14F-4D97-AF65-F5344CB8AC3E}">
        <p14:creationId xmlns:p14="http://schemas.microsoft.com/office/powerpoint/2010/main" val="2296519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0"/>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584775"/>
          </a:xfrm>
          <a:prstGeom prst="rect">
            <a:avLst/>
          </a:prstGeom>
        </p:spPr>
        <p:txBody>
          <a:bodyPr wrap="square">
            <a:spAutoFit/>
          </a:bodyPr>
          <a:lstStyle/>
          <a:p>
            <a:r>
              <a:rPr lang="en-IE" sz="3200" dirty="0">
                <a:solidFill>
                  <a:schemeClr val="bg1"/>
                </a:solidFill>
                <a:latin typeface="Arial Black" panose="020B0A04020102020204" pitchFamily="34" charset="0"/>
              </a:rPr>
              <a:t> FSSU Budget Template 2022/2023</a:t>
            </a:r>
            <a:endParaRPr lang="en-IE" sz="3600" dirty="0">
              <a:solidFill>
                <a:schemeClr val="bg1"/>
              </a:solidFill>
              <a:latin typeface="Arial Black" panose="020B0A04020102020204" pitchFamily="34" charset="0"/>
            </a:endParaRPr>
          </a:p>
        </p:txBody>
      </p:sp>
      <p:pic>
        <p:nvPicPr>
          <p:cNvPr id="6" name="Picture 5">
            <a:extLst>
              <a:ext uri="{FF2B5EF4-FFF2-40B4-BE49-F238E27FC236}">
                <a16:creationId xmlns:a16="http://schemas.microsoft.com/office/drawing/2014/main" id="{BF746141-10FC-485F-9A81-C31C571D162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pic>
        <p:nvPicPr>
          <p:cNvPr id="10" name="Picture 9" descr="Graphical user interface, website&#10;&#10;Description automatically generated">
            <a:extLst>
              <a:ext uri="{FF2B5EF4-FFF2-40B4-BE49-F238E27FC236}">
                <a16:creationId xmlns:a16="http://schemas.microsoft.com/office/drawing/2014/main" id="{F2FEB0BD-B34C-4790-9620-668E13AA8C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2128" y="1482230"/>
            <a:ext cx="8607743" cy="4239066"/>
          </a:xfrm>
          <a:prstGeom prst="rect">
            <a:avLst/>
          </a:prstGeom>
        </p:spPr>
      </p:pic>
      <p:sp>
        <p:nvSpPr>
          <p:cNvPr id="11" name="Rectangle 10">
            <a:extLst>
              <a:ext uri="{FF2B5EF4-FFF2-40B4-BE49-F238E27FC236}">
                <a16:creationId xmlns:a16="http://schemas.microsoft.com/office/drawing/2014/main" id="{5F137996-80E2-478A-A8C1-6BDE18AE0488}"/>
              </a:ext>
            </a:extLst>
          </p:cNvPr>
          <p:cNvSpPr/>
          <p:nvPr/>
        </p:nvSpPr>
        <p:spPr>
          <a:xfrm>
            <a:off x="2865120" y="4968240"/>
            <a:ext cx="3152908" cy="5638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Slide Number Placeholder 1">
            <a:extLst>
              <a:ext uri="{FF2B5EF4-FFF2-40B4-BE49-F238E27FC236}">
                <a16:creationId xmlns:a16="http://schemas.microsoft.com/office/drawing/2014/main" id="{C8DB3E79-508B-E368-CBB2-ABF08C7D6F1B}"/>
              </a:ext>
            </a:extLst>
          </p:cNvPr>
          <p:cNvSpPr>
            <a:spLocks noGrp="1"/>
          </p:cNvSpPr>
          <p:nvPr>
            <p:ph type="sldNum" sz="quarter" idx="12"/>
          </p:nvPr>
        </p:nvSpPr>
        <p:spPr/>
        <p:txBody>
          <a:bodyPr/>
          <a:lstStyle/>
          <a:p>
            <a:fld id="{3145EBB6-03D8-4AA8-9A6E-221BA161F11A}" type="slidenum">
              <a:rPr lang="en-IE" smtClean="0"/>
              <a:t>24</a:t>
            </a:fld>
            <a:endParaRPr lang="en-IE" dirty="0"/>
          </a:p>
        </p:txBody>
      </p:sp>
    </p:spTree>
    <p:extLst>
      <p:ext uri="{BB962C8B-B14F-4D97-AF65-F5344CB8AC3E}">
        <p14:creationId xmlns:p14="http://schemas.microsoft.com/office/powerpoint/2010/main" val="2857079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84A1756-56FE-4843-ADF5-925C3F56DA70}"/>
              </a:ext>
            </a:extLst>
          </p:cNvPr>
          <p:cNvPicPr>
            <a:picLocks noChangeAspect="1"/>
          </p:cNvPicPr>
          <p:nvPr/>
        </p:nvPicPr>
        <p:blipFill rotWithShape="1">
          <a:blip r:embed="rId3"/>
          <a:srcRect l="1066" t="17592" r="6808" b="7360"/>
          <a:stretch/>
        </p:blipFill>
        <p:spPr>
          <a:xfrm>
            <a:off x="1066800" y="1439491"/>
            <a:ext cx="9468197" cy="5060963"/>
          </a:xfrm>
          <a:prstGeom prst="rect">
            <a:avLst/>
          </a:prstGeom>
        </p:spPr>
      </p:pic>
      <p:sp>
        <p:nvSpPr>
          <p:cNvPr id="4" name="Rectangle 3">
            <a:extLst>
              <a:ext uri="{FF2B5EF4-FFF2-40B4-BE49-F238E27FC236}">
                <a16:creationId xmlns:a16="http://schemas.microsoft.com/office/drawing/2014/main" id="{7425F696-85A1-4AEE-B0BF-AB16A9BD90BC}"/>
              </a:ext>
            </a:extLst>
          </p:cNvPr>
          <p:cNvSpPr/>
          <p:nvPr/>
        </p:nvSpPr>
        <p:spPr>
          <a:xfrm>
            <a:off x="0" y="0"/>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584775"/>
          </a:xfrm>
          <a:prstGeom prst="rect">
            <a:avLst/>
          </a:prstGeom>
        </p:spPr>
        <p:txBody>
          <a:bodyPr wrap="square">
            <a:spAutoFit/>
          </a:bodyPr>
          <a:lstStyle/>
          <a:p>
            <a:r>
              <a:rPr lang="en-IE" sz="3200" dirty="0">
                <a:solidFill>
                  <a:schemeClr val="bg1"/>
                </a:solidFill>
                <a:latin typeface="Arial Black" panose="020B0A04020102020204" pitchFamily="34" charset="0"/>
              </a:rPr>
              <a:t>FSSU Budget Template 2021/2022</a:t>
            </a:r>
            <a:endParaRPr lang="en-IE" sz="3600" dirty="0">
              <a:solidFill>
                <a:schemeClr val="bg1"/>
              </a:solidFill>
              <a:latin typeface="Arial Black" panose="020B0A04020102020204" pitchFamily="34" charset="0"/>
            </a:endParaRPr>
          </a:p>
        </p:txBody>
      </p:sp>
      <p:pic>
        <p:nvPicPr>
          <p:cNvPr id="6" name="Picture 5">
            <a:extLst>
              <a:ext uri="{FF2B5EF4-FFF2-40B4-BE49-F238E27FC236}">
                <a16:creationId xmlns:a16="http://schemas.microsoft.com/office/drawing/2014/main" id="{BF746141-10FC-485F-9A81-C31C571D162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sp>
        <p:nvSpPr>
          <p:cNvPr id="14" name="Rectangle 13">
            <a:extLst>
              <a:ext uri="{FF2B5EF4-FFF2-40B4-BE49-F238E27FC236}">
                <a16:creationId xmlns:a16="http://schemas.microsoft.com/office/drawing/2014/main" id="{2B305FDA-E49C-45F7-94BD-A4F41F286A93}"/>
              </a:ext>
            </a:extLst>
          </p:cNvPr>
          <p:cNvSpPr/>
          <p:nvPr/>
        </p:nvSpPr>
        <p:spPr>
          <a:xfrm>
            <a:off x="2467506" y="2313458"/>
            <a:ext cx="1761594" cy="77865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Slide Number Placeholder 1">
            <a:extLst>
              <a:ext uri="{FF2B5EF4-FFF2-40B4-BE49-F238E27FC236}">
                <a16:creationId xmlns:a16="http://schemas.microsoft.com/office/drawing/2014/main" id="{D048CE9A-CFCA-7C42-59C0-6365E6CC9050}"/>
              </a:ext>
            </a:extLst>
          </p:cNvPr>
          <p:cNvSpPr>
            <a:spLocks noGrp="1"/>
          </p:cNvSpPr>
          <p:nvPr>
            <p:ph type="sldNum" sz="quarter" idx="12"/>
          </p:nvPr>
        </p:nvSpPr>
        <p:spPr/>
        <p:txBody>
          <a:bodyPr/>
          <a:lstStyle/>
          <a:p>
            <a:fld id="{3145EBB6-03D8-4AA8-9A6E-221BA161F11A}" type="slidenum">
              <a:rPr lang="en-IE" smtClean="0"/>
              <a:t>25</a:t>
            </a:fld>
            <a:endParaRPr lang="en-IE" dirty="0"/>
          </a:p>
        </p:txBody>
      </p:sp>
    </p:spTree>
    <p:extLst>
      <p:ext uri="{BB962C8B-B14F-4D97-AF65-F5344CB8AC3E}">
        <p14:creationId xmlns:p14="http://schemas.microsoft.com/office/powerpoint/2010/main" val="3948487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BAF2000-4868-400C-9604-5D12D8DB1601}"/>
              </a:ext>
            </a:extLst>
          </p:cNvPr>
          <p:cNvPicPr>
            <a:picLocks noChangeAspect="1"/>
          </p:cNvPicPr>
          <p:nvPr/>
        </p:nvPicPr>
        <p:blipFill rotWithShape="1">
          <a:blip r:embed="rId3"/>
          <a:srcRect l="3173" t="17593" r="6808" b="16100"/>
          <a:stretch/>
        </p:blipFill>
        <p:spPr>
          <a:xfrm>
            <a:off x="1283368" y="1481171"/>
            <a:ext cx="9251629" cy="4471596"/>
          </a:xfrm>
          <a:prstGeom prst="rect">
            <a:avLst/>
          </a:prstGeom>
        </p:spPr>
      </p:pic>
      <p:sp>
        <p:nvSpPr>
          <p:cNvPr id="4" name="Rectangle 3">
            <a:extLst>
              <a:ext uri="{FF2B5EF4-FFF2-40B4-BE49-F238E27FC236}">
                <a16:creationId xmlns:a16="http://schemas.microsoft.com/office/drawing/2014/main" id="{7425F696-85A1-4AEE-B0BF-AB16A9BD90BC}"/>
              </a:ext>
            </a:extLst>
          </p:cNvPr>
          <p:cNvSpPr/>
          <p:nvPr/>
        </p:nvSpPr>
        <p:spPr>
          <a:xfrm>
            <a:off x="0" y="0"/>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584775"/>
          </a:xfrm>
          <a:prstGeom prst="rect">
            <a:avLst/>
          </a:prstGeom>
        </p:spPr>
        <p:txBody>
          <a:bodyPr wrap="square">
            <a:spAutoFit/>
          </a:bodyPr>
          <a:lstStyle/>
          <a:p>
            <a:r>
              <a:rPr lang="en-IE" sz="3200" dirty="0">
                <a:solidFill>
                  <a:schemeClr val="bg1"/>
                </a:solidFill>
                <a:latin typeface="Arial Black" panose="020B0A04020102020204" pitchFamily="34" charset="0"/>
              </a:rPr>
              <a:t>FSSU Budget Template 2022/2023</a:t>
            </a:r>
            <a:endParaRPr lang="en-IE" sz="3600" dirty="0">
              <a:solidFill>
                <a:schemeClr val="bg1"/>
              </a:solidFill>
              <a:latin typeface="Arial Black" panose="020B0A04020102020204" pitchFamily="34" charset="0"/>
            </a:endParaRPr>
          </a:p>
        </p:txBody>
      </p:sp>
      <p:pic>
        <p:nvPicPr>
          <p:cNvPr id="6" name="Picture 5">
            <a:extLst>
              <a:ext uri="{FF2B5EF4-FFF2-40B4-BE49-F238E27FC236}">
                <a16:creationId xmlns:a16="http://schemas.microsoft.com/office/drawing/2014/main" id="{BF746141-10FC-485F-9A81-C31C571D162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sp>
        <p:nvSpPr>
          <p:cNvPr id="11" name="Rectangle 10">
            <a:extLst>
              <a:ext uri="{FF2B5EF4-FFF2-40B4-BE49-F238E27FC236}">
                <a16:creationId xmlns:a16="http://schemas.microsoft.com/office/drawing/2014/main" id="{EB0D6E40-6CEA-4104-A23F-6802F27C9FAA}"/>
              </a:ext>
            </a:extLst>
          </p:cNvPr>
          <p:cNvSpPr/>
          <p:nvPr/>
        </p:nvSpPr>
        <p:spPr>
          <a:xfrm>
            <a:off x="8502206" y="4174343"/>
            <a:ext cx="1761594" cy="63828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Slide Number Placeholder 1">
            <a:extLst>
              <a:ext uri="{FF2B5EF4-FFF2-40B4-BE49-F238E27FC236}">
                <a16:creationId xmlns:a16="http://schemas.microsoft.com/office/drawing/2014/main" id="{8A54107B-8185-BEBC-95D0-6776399D45B1}"/>
              </a:ext>
            </a:extLst>
          </p:cNvPr>
          <p:cNvSpPr>
            <a:spLocks noGrp="1"/>
          </p:cNvSpPr>
          <p:nvPr>
            <p:ph type="sldNum" sz="quarter" idx="12"/>
          </p:nvPr>
        </p:nvSpPr>
        <p:spPr/>
        <p:txBody>
          <a:bodyPr/>
          <a:lstStyle/>
          <a:p>
            <a:fld id="{3145EBB6-03D8-4AA8-9A6E-221BA161F11A}" type="slidenum">
              <a:rPr lang="en-IE" smtClean="0"/>
              <a:t>26</a:t>
            </a:fld>
            <a:endParaRPr lang="en-IE" dirty="0"/>
          </a:p>
        </p:txBody>
      </p:sp>
    </p:spTree>
    <p:extLst>
      <p:ext uri="{BB962C8B-B14F-4D97-AF65-F5344CB8AC3E}">
        <p14:creationId xmlns:p14="http://schemas.microsoft.com/office/powerpoint/2010/main" val="84215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0"/>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584775"/>
          </a:xfrm>
          <a:prstGeom prst="rect">
            <a:avLst/>
          </a:prstGeom>
        </p:spPr>
        <p:txBody>
          <a:bodyPr wrap="square">
            <a:spAutoFit/>
          </a:bodyPr>
          <a:lstStyle/>
          <a:p>
            <a:r>
              <a:rPr lang="en-IE" sz="3200" dirty="0">
                <a:solidFill>
                  <a:schemeClr val="bg1"/>
                </a:solidFill>
                <a:latin typeface="Arial Black" panose="020B0A04020102020204" pitchFamily="34" charset="0"/>
              </a:rPr>
              <a:t>FSSU Budget Template</a:t>
            </a:r>
            <a:endParaRPr lang="en-IE" sz="3600" dirty="0">
              <a:solidFill>
                <a:schemeClr val="bg1"/>
              </a:solidFill>
              <a:latin typeface="Arial Black" panose="020B0A04020102020204" pitchFamily="34" charset="0"/>
            </a:endParaRPr>
          </a:p>
        </p:txBody>
      </p:sp>
      <p:pic>
        <p:nvPicPr>
          <p:cNvPr id="16" name="Content Placeholder 15">
            <a:extLst>
              <a:ext uri="{FF2B5EF4-FFF2-40B4-BE49-F238E27FC236}">
                <a16:creationId xmlns:a16="http://schemas.microsoft.com/office/drawing/2014/main" id="{8B16C534-ADC8-4C14-8E1F-412BAADCC9D9}"/>
              </a:ext>
            </a:extLst>
          </p:cNvPr>
          <p:cNvPicPr>
            <a:picLocks noGrp="1" noChangeAspect="1"/>
          </p:cNvPicPr>
          <p:nvPr>
            <p:ph sz="half" idx="1"/>
          </p:nvPr>
        </p:nvPicPr>
        <p:blipFill>
          <a:blip r:embed="rId3"/>
          <a:stretch>
            <a:fillRect/>
          </a:stretch>
        </p:blipFill>
        <p:spPr>
          <a:xfrm>
            <a:off x="1241090" y="1412871"/>
            <a:ext cx="9445107" cy="4618327"/>
          </a:xfrm>
        </p:spPr>
      </p:pic>
      <p:pic>
        <p:nvPicPr>
          <p:cNvPr id="6" name="Picture 5">
            <a:extLst>
              <a:ext uri="{FF2B5EF4-FFF2-40B4-BE49-F238E27FC236}">
                <a16:creationId xmlns:a16="http://schemas.microsoft.com/office/drawing/2014/main" id="{BF746141-10FC-485F-9A81-C31C571D162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sp>
        <p:nvSpPr>
          <p:cNvPr id="3" name="Rectangle 2">
            <a:extLst>
              <a:ext uri="{FF2B5EF4-FFF2-40B4-BE49-F238E27FC236}">
                <a16:creationId xmlns:a16="http://schemas.microsoft.com/office/drawing/2014/main" id="{C26B8602-4275-4CB4-91C2-B8544076DF09}"/>
              </a:ext>
            </a:extLst>
          </p:cNvPr>
          <p:cNvSpPr/>
          <p:nvPr/>
        </p:nvSpPr>
        <p:spPr>
          <a:xfrm>
            <a:off x="4894217" y="4572000"/>
            <a:ext cx="3204754" cy="487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Box 7">
            <a:extLst>
              <a:ext uri="{FF2B5EF4-FFF2-40B4-BE49-F238E27FC236}">
                <a16:creationId xmlns:a16="http://schemas.microsoft.com/office/drawing/2014/main" id="{9ACB821E-82A6-4088-9071-5C111AAD6527}"/>
              </a:ext>
            </a:extLst>
          </p:cNvPr>
          <p:cNvSpPr txBox="1"/>
          <p:nvPr/>
        </p:nvSpPr>
        <p:spPr>
          <a:xfrm>
            <a:off x="4850674" y="4563290"/>
            <a:ext cx="3962400" cy="553998"/>
          </a:xfrm>
          <a:prstGeom prst="rect">
            <a:avLst/>
          </a:prstGeom>
          <a:noFill/>
        </p:spPr>
        <p:txBody>
          <a:bodyPr wrap="square" rtlCol="0">
            <a:spAutoFit/>
          </a:bodyPr>
          <a:lstStyle/>
          <a:p>
            <a:r>
              <a:rPr lang="en-IE" sz="1500" b="1" dirty="0">
                <a:solidFill>
                  <a:srgbClr val="0070C0"/>
                </a:solidFill>
              </a:rPr>
              <a:t>FSSU Primary School – Budget Template</a:t>
            </a:r>
          </a:p>
          <a:p>
            <a:r>
              <a:rPr lang="en-IE" sz="1500" b="1" dirty="0" err="1">
                <a:solidFill>
                  <a:srgbClr val="0070C0"/>
                </a:solidFill>
              </a:rPr>
              <a:t>Bhuiséad</a:t>
            </a:r>
            <a:r>
              <a:rPr lang="en-IE" sz="1500" b="1" dirty="0">
                <a:solidFill>
                  <a:srgbClr val="0070C0"/>
                </a:solidFill>
              </a:rPr>
              <a:t> 2022/2023</a:t>
            </a:r>
          </a:p>
        </p:txBody>
      </p:sp>
      <p:sp>
        <p:nvSpPr>
          <p:cNvPr id="2" name="Slide Number Placeholder 1">
            <a:extLst>
              <a:ext uri="{FF2B5EF4-FFF2-40B4-BE49-F238E27FC236}">
                <a16:creationId xmlns:a16="http://schemas.microsoft.com/office/drawing/2014/main" id="{855A354C-F075-1D1E-F2A5-EDFF38E38B0A}"/>
              </a:ext>
            </a:extLst>
          </p:cNvPr>
          <p:cNvSpPr>
            <a:spLocks noGrp="1"/>
          </p:cNvSpPr>
          <p:nvPr>
            <p:ph type="sldNum" sz="quarter" idx="12"/>
          </p:nvPr>
        </p:nvSpPr>
        <p:spPr/>
        <p:txBody>
          <a:bodyPr/>
          <a:lstStyle/>
          <a:p>
            <a:fld id="{3145EBB6-03D8-4AA8-9A6E-221BA161F11A}" type="slidenum">
              <a:rPr lang="en-IE" smtClean="0"/>
              <a:t>27</a:t>
            </a:fld>
            <a:endParaRPr lang="en-IE" dirty="0"/>
          </a:p>
        </p:txBody>
      </p:sp>
    </p:spTree>
    <p:extLst>
      <p:ext uri="{BB962C8B-B14F-4D97-AF65-F5344CB8AC3E}">
        <p14:creationId xmlns:p14="http://schemas.microsoft.com/office/powerpoint/2010/main" val="3325692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E251BE4-1018-4FE7-8071-85E3C8D5A264}"/>
              </a:ext>
            </a:extLst>
          </p:cNvPr>
          <p:cNvPicPr>
            <a:picLocks noChangeAspect="1"/>
          </p:cNvPicPr>
          <p:nvPr/>
        </p:nvPicPr>
        <p:blipFill rotWithShape="1">
          <a:blip r:embed="rId3"/>
          <a:srcRect l="6139" t="16243" r="6809" b="7598"/>
          <a:stretch/>
        </p:blipFill>
        <p:spPr>
          <a:xfrm>
            <a:off x="1588168" y="1412871"/>
            <a:ext cx="8946829" cy="5135980"/>
          </a:xfrm>
          <a:prstGeom prst="rect">
            <a:avLst/>
          </a:prstGeom>
        </p:spPr>
      </p:pic>
      <p:sp>
        <p:nvSpPr>
          <p:cNvPr id="4" name="Rectangle 3">
            <a:extLst>
              <a:ext uri="{FF2B5EF4-FFF2-40B4-BE49-F238E27FC236}">
                <a16:creationId xmlns:a16="http://schemas.microsoft.com/office/drawing/2014/main" id="{7425F696-85A1-4AEE-B0BF-AB16A9BD90BC}"/>
              </a:ext>
            </a:extLst>
          </p:cNvPr>
          <p:cNvSpPr/>
          <p:nvPr/>
        </p:nvSpPr>
        <p:spPr>
          <a:xfrm>
            <a:off x="0" y="0"/>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584775"/>
          </a:xfrm>
          <a:prstGeom prst="rect">
            <a:avLst/>
          </a:prstGeom>
        </p:spPr>
        <p:txBody>
          <a:bodyPr wrap="square">
            <a:spAutoFit/>
          </a:bodyPr>
          <a:lstStyle/>
          <a:p>
            <a:r>
              <a:rPr lang="en-IE" sz="3200" dirty="0">
                <a:solidFill>
                  <a:schemeClr val="bg1"/>
                </a:solidFill>
                <a:latin typeface="Arial Black" panose="020B0A04020102020204" pitchFamily="34" charset="0"/>
              </a:rPr>
              <a:t>FSSU Budget Template </a:t>
            </a:r>
            <a:endParaRPr lang="en-IE" sz="3600" dirty="0">
              <a:solidFill>
                <a:schemeClr val="bg1"/>
              </a:solidFill>
              <a:latin typeface="Arial Black" panose="020B0A04020102020204" pitchFamily="34" charset="0"/>
            </a:endParaRPr>
          </a:p>
        </p:txBody>
      </p:sp>
      <p:pic>
        <p:nvPicPr>
          <p:cNvPr id="6" name="Picture 5">
            <a:extLst>
              <a:ext uri="{FF2B5EF4-FFF2-40B4-BE49-F238E27FC236}">
                <a16:creationId xmlns:a16="http://schemas.microsoft.com/office/drawing/2014/main" id="{BF746141-10FC-485F-9A81-C31C571D162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sp>
        <p:nvSpPr>
          <p:cNvPr id="12" name="Rectangle 11">
            <a:extLst>
              <a:ext uri="{FF2B5EF4-FFF2-40B4-BE49-F238E27FC236}">
                <a16:creationId xmlns:a16="http://schemas.microsoft.com/office/drawing/2014/main" id="{015BF1FF-16D0-42C6-BB5C-2264965886AF}"/>
              </a:ext>
            </a:extLst>
          </p:cNvPr>
          <p:cNvSpPr/>
          <p:nvPr/>
        </p:nvSpPr>
        <p:spPr>
          <a:xfrm>
            <a:off x="5200997" y="4957449"/>
            <a:ext cx="1676881" cy="32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Box 7">
            <a:extLst>
              <a:ext uri="{FF2B5EF4-FFF2-40B4-BE49-F238E27FC236}">
                <a16:creationId xmlns:a16="http://schemas.microsoft.com/office/drawing/2014/main" id="{9ACB821E-82A6-4088-9071-5C111AAD6527}"/>
              </a:ext>
            </a:extLst>
          </p:cNvPr>
          <p:cNvSpPr txBox="1"/>
          <p:nvPr/>
        </p:nvSpPr>
        <p:spPr>
          <a:xfrm>
            <a:off x="5257982" y="4985175"/>
            <a:ext cx="1858435" cy="253916"/>
          </a:xfrm>
          <a:prstGeom prst="rect">
            <a:avLst/>
          </a:prstGeom>
          <a:noFill/>
        </p:spPr>
        <p:txBody>
          <a:bodyPr wrap="square" rtlCol="0">
            <a:spAutoFit/>
          </a:bodyPr>
          <a:lstStyle/>
          <a:p>
            <a:r>
              <a:rPr lang="en-IE" sz="1050" b="1" dirty="0">
                <a:solidFill>
                  <a:schemeClr val="accent1">
                    <a:lumMod val="75000"/>
                  </a:schemeClr>
                </a:solidFill>
              </a:rPr>
              <a:t>Budget Template 2022/2023</a:t>
            </a:r>
          </a:p>
        </p:txBody>
      </p:sp>
      <p:sp>
        <p:nvSpPr>
          <p:cNvPr id="13" name="Rectangle 12">
            <a:extLst>
              <a:ext uri="{FF2B5EF4-FFF2-40B4-BE49-F238E27FC236}">
                <a16:creationId xmlns:a16="http://schemas.microsoft.com/office/drawing/2014/main" id="{77CE748B-AB1B-4D08-BBE5-4DAD00A32894}"/>
              </a:ext>
            </a:extLst>
          </p:cNvPr>
          <p:cNvSpPr/>
          <p:nvPr/>
        </p:nvSpPr>
        <p:spPr>
          <a:xfrm>
            <a:off x="5185094" y="5506132"/>
            <a:ext cx="1676881" cy="32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TextBox 13">
            <a:extLst>
              <a:ext uri="{FF2B5EF4-FFF2-40B4-BE49-F238E27FC236}">
                <a16:creationId xmlns:a16="http://schemas.microsoft.com/office/drawing/2014/main" id="{E5E3E59A-1B96-471E-ACB8-748012F8386F}"/>
              </a:ext>
            </a:extLst>
          </p:cNvPr>
          <p:cNvSpPr txBox="1"/>
          <p:nvPr/>
        </p:nvSpPr>
        <p:spPr>
          <a:xfrm>
            <a:off x="5242079" y="5533858"/>
            <a:ext cx="1858435" cy="253916"/>
          </a:xfrm>
          <a:prstGeom prst="rect">
            <a:avLst/>
          </a:prstGeom>
          <a:noFill/>
        </p:spPr>
        <p:txBody>
          <a:bodyPr wrap="square" rtlCol="0">
            <a:spAutoFit/>
          </a:bodyPr>
          <a:lstStyle/>
          <a:p>
            <a:r>
              <a:rPr lang="en-IE" sz="1050" b="1" dirty="0">
                <a:solidFill>
                  <a:schemeClr val="accent1">
                    <a:lumMod val="75000"/>
                  </a:schemeClr>
                </a:solidFill>
              </a:rPr>
              <a:t>Bhuisead </a:t>
            </a:r>
            <a:r>
              <a:rPr lang="en-IE" sz="1050" b="1" dirty="0" err="1">
                <a:solidFill>
                  <a:schemeClr val="accent1">
                    <a:lumMod val="75000"/>
                  </a:schemeClr>
                </a:solidFill>
              </a:rPr>
              <a:t>na</a:t>
            </a:r>
            <a:r>
              <a:rPr lang="en-IE" sz="1050" b="1" dirty="0">
                <a:solidFill>
                  <a:schemeClr val="accent1">
                    <a:lumMod val="75000"/>
                  </a:schemeClr>
                </a:solidFill>
              </a:rPr>
              <a:t> scoile2022/2023</a:t>
            </a:r>
          </a:p>
        </p:txBody>
      </p:sp>
      <p:sp>
        <p:nvSpPr>
          <p:cNvPr id="15" name="Rectangle 14">
            <a:extLst>
              <a:ext uri="{FF2B5EF4-FFF2-40B4-BE49-F238E27FC236}">
                <a16:creationId xmlns:a16="http://schemas.microsoft.com/office/drawing/2014/main" id="{47494F10-9257-4FF4-BD34-BACD4C5A42A6}"/>
              </a:ext>
            </a:extLst>
          </p:cNvPr>
          <p:cNvSpPr/>
          <p:nvPr/>
        </p:nvSpPr>
        <p:spPr>
          <a:xfrm>
            <a:off x="5185094" y="4935989"/>
            <a:ext cx="1882902" cy="3606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Slide Number Placeholder 1">
            <a:extLst>
              <a:ext uri="{FF2B5EF4-FFF2-40B4-BE49-F238E27FC236}">
                <a16:creationId xmlns:a16="http://schemas.microsoft.com/office/drawing/2014/main" id="{5B041B15-9632-C58B-9B32-B593F16FFAEF}"/>
              </a:ext>
            </a:extLst>
          </p:cNvPr>
          <p:cNvSpPr>
            <a:spLocks noGrp="1"/>
          </p:cNvSpPr>
          <p:nvPr>
            <p:ph type="sldNum" sz="quarter" idx="12"/>
          </p:nvPr>
        </p:nvSpPr>
        <p:spPr/>
        <p:txBody>
          <a:bodyPr/>
          <a:lstStyle/>
          <a:p>
            <a:fld id="{3145EBB6-03D8-4AA8-9A6E-221BA161F11A}" type="slidenum">
              <a:rPr lang="en-IE" smtClean="0"/>
              <a:t>28</a:t>
            </a:fld>
            <a:endParaRPr lang="en-IE" dirty="0"/>
          </a:p>
        </p:txBody>
      </p:sp>
    </p:spTree>
    <p:extLst>
      <p:ext uri="{BB962C8B-B14F-4D97-AF65-F5344CB8AC3E}">
        <p14:creationId xmlns:p14="http://schemas.microsoft.com/office/powerpoint/2010/main" val="769734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6" y="414048"/>
            <a:ext cx="8142910" cy="584775"/>
          </a:xfrm>
          <a:prstGeom prst="rect">
            <a:avLst/>
          </a:prstGeom>
        </p:spPr>
        <p:txBody>
          <a:bodyPr wrap="square">
            <a:spAutoFit/>
          </a:bodyPr>
          <a:lstStyle/>
          <a:p>
            <a:r>
              <a:rPr lang="en-GB" sz="3200" dirty="0">
                <a:solidFill>
                  <a:schemeClr val="bg1"/>
                </a:solidFill>
                <a:latin typeface="Arial Black" panose="020B0A04020102020204" pitchFamily="34" charset="0"/>
              </a:rPr>
              <a:t>Topics</a:t>
            </a:r>
            <a:endParaRPr lang="en-IE" sz="3200" dirty="0">
              <a:solidFill>
                <a:schemeClr val="bg1"/>
              </a:solidFill>
              <a:latin typeface="Arial Black" panose="020B0A04020102020204" pitchFamily="34" charset="0"/>
            </a:endParaRPr>
          </a:p>
        </p:txBody>
      </p:sp>
      <p:pic>
        <p:nvPicPr>
          <p:cNvPr id="11" name="Picture 10">
            <a:extLst>
              <a:ext uri="{FF2B5EF4-FFF2-40B4-BE49-F238E27FC236}">
                <a16:creationId xmlns:a16="http://schemas.microsoft.com/office/drawing/2014/main" id="{0F182EBB-8607-4E91-9CF7-FB1A94AD9FD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pic>
        <p:nvPicPr>
          <p:cNvPr id="12" name="Graphic 11">
            <a:extLst>
              <a:ext uri="{FF2B5EF4-FFF2-40B4-BE49-F238E27FC236}">
                <a16:creationId xmlns:a16="http://schemas.microsoft.com/office/drawing/2014/main" id="{5BFBB1B3-8835-44C5-8A77-19F4F7B70B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36806" y="1562423"/>
            <a:ext cx="4263794" cy="4263794"/>
          </a:xfrm>
          <a:prstGeom prst="rect">
            <a:avLst/>
          </a:prstGeom>
        </p:spPr>
      </p:pic>
      <p:sp>
        <p:nvSpPr>
          <p:cNvPr id="2" name="Title 1">
            <a:extLst>
              <a:ext uri="{FF2B5EF4-FFF2-40B4-BE49-F238E27FC236}">
                <a16:creationId xmlns:a16="http://schemas.microsoft.com/office/drawing/2014/main" id="{65729121-0D5B-4B5B-8560-454082EE8C2D}"/>
              </a:ext>
            </a:extLst>
          </p:cNvPr>
          <p:cNvSpPr>
            <a:spLocks noGrp="1"/>
          </p:cNvSpPr>
          <p:nvPr>
            <p:ph type="title"/>
          </p:nvPr>
        </p:nvSpPr>
        <p:spPr>
          <a:xfrm>
            <a:off x="838200" y="365126"/>
            <a:ext cx="10515600" cy="846552"/>
          </a:xfrm>
        </p:spPr>
        <p:txBody>
          <a:bodyPr>
            <a:normAutofit fontScale="90000"/>
          </a:bodyPr>
          <a:lstStyle/>
          <a:p>
            <a:br>
              <a:rPr lang="en-GB" dirty="0"/>
            </a:br>
            <a:endParaRPr lang="en-IE" dirty="0"/>
          </a:p>
        </p:txBody>
      </p:sp>
      <p:graphicFrame>
        <p:nvGraphicFramePr>
          <p:cNvPr id="22" name="Content Placeholder 2">
            <a:extLst>
              <a:ext uri="{FF2B5EF4-FFF2-40B4-BE49-F238E27FC236}">
                <a16:creationId xmlns:a16="http://schemas.microsoft.com/office/drawing/2014/main" id="{E9308B27-9F43-3745-54F2-28E4F66D8BEE}"/>
              </a:ext>
            </a:extLst>
          </p:cNvPr>
          <p:cNvGraphicFramePr>
            <a:graphicFrameLocks noGrp="1"/>
          </p:cNvGraphicFramePr>
          <p:nvPr>
            <p:ph idx="1"/>
            <p:extLst>
              <p:ext uri="{D42A27DB-BD31-4B8C-83A1-F6EECF244321}">
                <p14:modId xmlns:p14="http://schemas.microsoft.com/office/powerpoint/2010/main" val="186321441"/>
              </p:ext>
            </p:extLst>
          </p:nvPr>
        </p:nvGraphicFramePr>
        <p:xfrm>
          <a:off x="838199" y="1292506"/>
          <a:ext cx="11029335" cy="54229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9" name="Content Placeholder 5">
            <a:extLst>
              <a:ext uri="{FF2B5EF4-FFF2-40B4-BE49-F238E27FC236}">
                <a16:creationId xmlns:a16="http://schemas.microsoft.com/office/drawing/2014/main" id="{D41650E3-49EA-F9D6-90A4-27E87165A81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bwMode="auto">
          <a:xfrm>
            <a:off x="6735097" y="1625727"/>
            <a:ext cx="4409500" cy="315496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pic>
      <p:sp>
        <p:nvSpPr>
          <p:cNvPr id="3" name="Slide Number Placeholder 2">
            <a:extLst>
              <a:ext uri="{FF2B5EF4-FFF2-40B4-BE49-F238E27FC236}">
                <a16:creationId xmlns:a16="http://schemas.microsoft.com/office/drawing/2014/main" id="{6E2C9144-7EA4-70BA-8F0F-F1FAE11C181D}"/>
              </a:ext>
            </a:extLst>
          </p:cNvPr>
          <p:cNvSpPr>
            <a:spLocks noGrp="1"/>
          </p:cNvSpPr>
          <p:nvPr>
            <p:ph type="sldNum" sz="quarter" idx="12"/>
          </p:nvPr>
        </p:nvSpPr>
        <p:spPr/>
        <p:txBody>
          <a:bodyPr/>
          <a:lstStyle/>
          <a:p>
            <a:fld id="{3145EBB6-03D8-4AA8-9A6E-221BA161F11A}" type="slidenum">
              <a:rPr lang="en-IE" smtClean="0"/>
              <a:t>29</a:t>
            </a:fld>
            <a:endParaRPr lang="en-IE" dirty="0"/>
          </a:p>
        </p:txBody>
      </p:sp>
    </p:spTree>
    <p:extLst>
      <p:ext uri="{BB962C8B-B14F-4D97-AF65-F5344CB8AC3E}">
        <p14:creationId xmlns:p14="http://schemas.microsoft.com/office/powerpoint/2010/main" val="3125483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6" y="414048"/>
            <a:ext cx="8142910" cy="584775"/>
          </a:xfrm>
          <a:prstGeom prst="rect">
            <a:avLst/>
          </a:prstGeom>
        </p:spPr>
        <p:txBody>
          <a:bodyPr wrap="square">
            <a:spAutoFit/>
          </a:bodyPr>
          <a:lstStyle/>
          <a:p>
            <a:r>
              <a:rPr lang="en-IE" sz="3200" dirty="0">
                <a:solidFill>
                  <a:schemeClr val="bg1"/>
                </a:solidFill>
                <a:latin typeface="Arial Black" panose="020B0A04020102020204" pitchFamily="34" charset="0"/>
              </a:rPr>
              <a:t>Q&amp;A Session at end of Webinar</a:t>
            </a:r>
          </a:p>
        </p:txBody>
      </p:sp>
      <p:pic>
        <p:nvPicPr>
          <p:cNvPr id="11" name="Picture 10">
            <a:extLst>
              <a:ext uri="{FF2B5EF4-FFF2-40B4-BE49-F238E27FC236}">
                <a16:creationId xmlns:a16="http://schemas.microsoft.com/office/drawing/2014/main" id="{0F182EBB-8607-4E91-9CF7-FB1A94AD9FD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pic>
        <p:nvPicPr>
          <p:cNvPr id="12" name="Graphic 11">
            <a:extLst>
              <a:ext uri="{FF2B5EF4-FFF2-40B4-BE49-F238E27FC236}">
                <a16:creationId xmlns:a16="http://schemas.microsoft.com/office/drawing/2014/main" id="{5BFBB1B3-8835-44C5-8A77-19F4F7B70B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36806" y="1562423"/>
            <a:ext cx="4263794" cy="4263794"/>
          </a:xfrm>
          <a:prstGeom prst="rect">
            <a:avLst/>
          </a:prstGeom>
        </p:spPr>
      </p:pic>
      <p:pic>
        <p:nvPicPr>
          <p:cNvPr id="10" name="Picture 9">
            <a:extLst>
              <a:ext uri="{FF2B5EF4-FFF2-40B4-BE49-F238E27FC236}">
                <a16:creationId xmlns:a16="http://schemas.microsoft.com/office/drawing/2014/main" id="{31F546B7-B77E-4EE8-3F94-9A2146A4B28D}"/>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415846" y="1412872"/>
            <a:ext cx="5574890" cy="3876883"/>
          </a:xfrm>
          <a:prstGeom prst="rect">
            <a:avLst/>
          </a:prstGeom>
        </p:spPr>
      </p:pic>
      <p:sp>
        <p:nvSpPr>
          <p:cNvPr id="2" name="Slide Number Placeholder 1">
            <a:extLst>
              <a:ext uri="{FF2B5EF4-FFF2-40B4-BE49-F238E27FC236}">
                <a16:creationId xmlns:a16="http://schemas.microsoft.com/office/drawing/2014/main" id="{165060EA-DA68-02FD-E952-3E0BA7AE4802}"/>
              </a:ext>
            </a:extLst>
          </p:cNvPr>
          <p:cNvSpPr>
            <a:spLocks noGrp="1"/>
          </p:cNvSpPr>
          <p:nvPr>
            <p:ph type="sldNum" sz="quarter" idx="12"/>
          </p:nvPr>
        </p:nvSpPr>
        <p:spPr/>
        <p:txBody>
          <a:bodyPr/>
          <a:lstStyle/>
          <a:p>
            <a:fld id="{3145EBB6-03D8-4AA8-9A6E-221BA161F11A}" type="slidenum">
              <a:rPr lang="en-IE" smtClean="0"/>
              <a:t>3</a:t>
            </a:fld>
            <a:endParaRPr lang="en-IE" dirty="0"/>
          </a:p>
        </p:txBody>
      </p:sp>
    </p:spTree>
    <p:extLst>
      <p:ext uri="{BB962C8B-B14F-4D97-AF65-F5344CB8AC3E}">
        <p14:creationId xmlns:p14="http://schemas.microsoft.com/office/powerpoint/2010/main" val="1666931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723275"/>
          </a:xfrm>
          <a:prstGeom prst="rect">
            <a:avLst/>
          </a:prstGeom>
        </p:spPr>
        <p:txBody>
          <a:bodyPr wrap="square">
            <a:spAutoFit/>
          </a:bodyPr>
          <a:lstStyle/>
          <a:p>
            <a:r>
              <a:rPr lang="en-IE" sz="3200" dirty="0">
                <a:solidFill>
                  <a:schemeClr val="bg1"/>
                </a:solidFill>
                <a:latin typeface="Arial Black" panose="020B0A04020102020204" pitchFamily="34" charset="0"/>
                <a:cs typeface="Arial" panose="020B0604020202020204" pitchFamily="34" charset="0"/>
              </a:rPr>
              <a:t>Treasurers report for the board meeting</a:t>
            </a:r>
          </a:p>
          <a:p>
            <a:endParaRPr lang="en-IE" sz="900" dirty="0">
              <a:solidFill>
                <a:schemeClr val="bg1"/>
              </a:solidFill>
              <a:latin typeface="Arial Black" panose="020B0A040201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A3B8BBBD-1F50-4DAF-A4D5-C56C4672713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pic>
        <p:nvPicPr>
          <p:cNvPr id="8" name="Picture 7">
            <a:extLst>
              <a:ext uri="{FF2B5EF4-FFF2-40B4-BE49-F238E27FC236}">
                <a16:creationId xmlns:a16="http://schemas.microsoft.com/office/drawing/2014/main" id="{5E8B710C-A2A8-861F-836A-0649E7786BB1}"/>
              </a:ext>
            </a:extLst>
          </p:cNvPr>
          <p:cNvPicPr>
            <a:picLocks noChangeAspect="1"/>
          </p:cNvPicPr>
          <p:nvPr/>
        </p:nvPicPr>
        <p:blipFill>
          <a:blip r:embed="rId4" cstate="email">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563888" y="4066162"/>
            <a:ext cx="2376264" cy="2791838"/>
          </a:xfrm>
          <a:prstGeom prst="rect">
            <a:avLst/>
          </a:prstGeom>
        </p:spPr>
      </p:pic>
      <p:pic>
        <p:nvPicPr>
          <p:cNvPr id="7" name="Content Placeholder 6" descr="Checklist RTL">
            <a:extLst>
              <a:ext uri="{FF2B5EF4-FFF2-40B4-BE49-F238E27FC236}">
                <a16:creationId xmlns:a16="http://schemas.microsoft.com/office/drawing/2014/main" id="{8CBCE632-5D41-7202-50F2-A97574D37F0D}"/>
              </a:ext>
            </a:extLst>
          </p:cNvPr>
          <p:cNvPicPr>
            <a:picLocks noGrp="1" noChangeAspect="1"/>
          </p:cNvPicPr>
          <p:nvPr>
            <p:ph idx="1"/>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6527" y="2298952"/>
            <a:ext cx="2678350" cy="2791837"/>
          </a:xfrm>
          <a:prstGeom prst="rect">
            <a:avLst/>
          </a:prstGeom>
        </p:spPr>
      </p:pic>
      <p:sp>
        <p:nvSpPr>
          <p:cNvPr id="10" name="Rectangle 9">
            <a:extLst>
              <a:ext uri="{FF2B5EF4-FFF2-40B4-BE49-F238E27FC236}">
                <a16:creationId xmlns:a16="http://schemas.microsoft.com/office/drawing/2014/main" id="{A392F201-70D1-7812-F7EF-CBF205318CBE}"/>
              </a:ext>
            </a:extLst>
          </p:cNvPr>
          <p:cNvSpPr/>
          <p:nvPr/>
        </p:nvSpPr>
        <p:spPr>
          <a:xfrm>
            <a:off x="4223792" y="1988840"/>
            <a:ext cx="4968552" cy="378565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dirty="0">
                <a:ln/>
                <a:solidFill>
                  <a:schemeClr val="accent3"/>
                </a:solidFill>
                <a:latin typeface="Calibri" panose="020F0502020204030204" pitchFamily="34" charset="0"/>
                <a:cs typeface="Calibri" panose="020F0502020204030204" pitchFamily="34" charset="0"/>
              </a:rPr>
              <a:t>Step 1: Review Financial </a:t>
            </a:r>
          </a:p>
          <a:p>
            <a:pPr algn="ctr"/>
            <a:r>
              <a:rPr lang="en-US" sz="6000" b="1" dirty="0">
                <a:ln/>
                <a:solidFill>
                  <a:schemeClr val="accent3"/>
                </a:solidFill>
                <a:latin typeface="Calibri" panose="020F0502020204030204" pitchFamily="34" charset="0"/>
                <a:cs typeface="Calibri" panose="020F0502020204030204" pitchFamily="34" charset="0"/>
              </a:rPr>
              <a:t>Reports </a:t>
            </a:r>
          </a:p>
          <a:p>
            <a:pPr algn="ctr"/>
            <a:r>
              <a:rPr lang="en-US" sz="6000" b="1" dirty="0">
                <a:ln/>
                <a:solidFill>
                  <a:schemeClr val="accent3"/>
                </a:solidFill>
                <a:latin typeface="Calibri" panose="020F0502020204030204" pitchFamily="34" charset="0"/>
                <a:cs typeface="Calibri" panose="020F0502020204030204" pitchFamily="34" charset="0"/>
              </a:rPr>
              <a:t>Checklist</a:t>
            </a:r>
          </a:p>
        </p:txBody>
      </p:sp>
      <p:sp>
        <p:nvSpPr>
          <p:cNvPr id="2" name="Slide Number Placeholder 1">
            <a:extLst>
              <a:ext uri="{FF2B5EF4-FFF2-40B4-BE49-F238E27FC236}">
                <a16:creationId xmlns:a16="http://schemas.microsoft.com/office/drawing/2014/main" id="{313A0E0D-6B04-F159-272F-1A70080114F6}"/>
              </a:ext>
            </a:extLst>
          </p:cNvPr>
          <p:cNvSpPr>
            <a:spLocks noGrp="1"/>
          </p:cNvSpPr>
          <p:nvPr>
            <p:ph type="sldNum" sz="quarter" idx="12"/>
          </p:nvPr>
        </p:nvSpPr>
        <p:spPr/>
        <p:txBody>
          <a:bodyPr/>
          <a:lstStyle/>
          <a:p>
            <a:fld id="{3145EBB6-03D8-4AA8-9A6E-221BA161F11A}" type="slidenum">
              <a:rPr lang="en-IE" smtClean="0"/>
              <a:t>30</a:t>
            </a:fld>
            <a:endParaRPr lang="en-IE" dirty="0"/>
          </a:p>
        </p:txBody>
      </p:sp>
    </p:spTree>
    <p:extLst>
      <p:ext uri="{BB962C8B-B14F-4D97-AF65-F5344CB8AC3E}">
        <p14:creationId xmlns:p14="http://schemas.microsoft.com/office/powerpoint/2010/main" val="458017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D427563-DAF5-4784-B4A6-F969171E2E18}"/>
              </a:ext>
            </a:extLst>
          </p:cNvPr>
          <p:cNvSpPr/>
          <p:nvPr/>
        </p:nvSpPr>
        <p:spPr>
          <a:xfrm>
            <a:off x="748895" y="265458"/>
            <a:ext cx="10705167" cy="10926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3200" b="0"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rPr>
              <a:t>Treasurers report for the board meeting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rPr>
              <a:t>(</a:t>
            </a:r>
            <a:r>
              <a:rPr kumimoji="0" lang="en-IE" sz="2200" b="0"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rPr>
              <a:t>Pg 5 of Treasurers Manual</a:t>
            </a:r>
            <a:r>
              <a:rPr kumimoji="0" lang="en-IE" sz="2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E" sz="900" b="0"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A3B8BBBD-1F50-4DAF-A4D5-C56C4672713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grpSp>
        <p:nvGrpSpPr>
          <p:cNvPr id="12" name="docshapegroup10">
            <a:extLst>
              <a:ext uri="{FF2B5EF4-FFF2-40B4-BE49-F238E27FC236}">
                <a16:creationId xmlns:a16="http://schemas.microsoft.com/office/drawing/2014/main" id="{C4DA8937-A8CC-CA62-1C3F-42498812CCD3}"/>
              </a:ext>
            </a:extLst>
          </p:cNvPr>
          <p:cNvGrpSpPr>
            <a:grpSpLocks/>
          </p:cNvGrpSpPr>
          <p:nvPr/>
        </p:nvGrpSpPr>
        <p:grpSpPr bwMode="auto">
          <a:xfrm>
            <a:off x="937261" y="1243584"/>
            <a:ext cx="9052560" cy="5426456"/>
            <a:chOff x="1490" y="201"/>
            <a:chExt cx="8929" cy="10208"/>
          </a:xfrm>
        </p:grpSpPr>
        <p:pic>
          <p:nvPicPr>
            <p:cNvPr id="13" name="docshape11" descr="Graphical user interface, text  Description automatically generated">
              <a:extLst>
                <a:ext uri="{FF2B5EF4-FFF2-40B4-BE49-F238E27FC236}">
                  <a16:creationId xmlns:a16="http://schemas.microsoft.com/office/drawing/2014/main" id="{A3182D77-4EF9-D060-F6E4-B68DF71380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0" y="201"/>
              <a:ext cx="8929" cy="1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docshape12" descr="Graphical user interface, text  Description automatically generated">
              <a:extLst>
                <a:ext uri="{FF2B5EF4-FFF2-40B4-BE49-F238E27FC236}">
                  <a16:creationId xmlns:a16="http://schemas.microsoft.com/office/drawing/2014/main" id="{AC63C306-670F-8133-2C8A-5F0A655349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214"/>
              <a:ext cx="8826" cy="1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Slide Number Placeholder 1">
            <a:extLst>
              <a:ext uri="{FF2B5EF4-FFF2-40B4-BE49-F238E27FC236}">
                <a16:creationId xmlns:a16="http://schemas.microsoft.com/office/drawing/2014/main" id="{83EACE97-C6F7-4663-5E88-2F9DF62FD1D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45EBB6-03D8-4AA8-9A6E-221BA161F11A}" type="slidenum">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I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0253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723275"/>
          </a:xfrm>
          <a:prstGeom prst="rect">
            <a:avLst/>
          </a:prstGeom>
        </p:spPr>
        <p:txBody>
          <a:bodyPr wrap="square">
            <a:spAutoFit/>
          </a:bodyPr>
          <a:lstStyle/>
          <a:p>
            <a:r>
              <a:rPr lang="en-IE" sz="3200" dirty="0">
                <a:solidFill>
                  <a:schemeClr val="bg1"/>
                </a:solidFill>
                <a:latin typeface="Arial Black" panose="020B0A04020102020204" pitchFamily="34" charset="0"/>
                <a:cs typeface="Arial" panose="020B0604020202020204" pitchFamily="34" charset="0"/>
              </a:rPr>
              <a:t>Step 2: Review the Financial Reports</a:t>
            </a:r>
          </a:p>
          <a:p>
            <a:endParaRPr lang="en-IE" sz="900" dirty="0">
              <a:solidFill>
                <a:schemeClr val="bg1"/>
              </a:solidFill>
              <a:latin typeface="Arial Black" panose="020B0A040201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A3B8BBBD-1F50-4DAF-A4D5-C56C4672713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graphicFrame>
        <p:nvGraphicFramePr>
          <p:cNvPr id="6" name="Content Placeholder 6">
            <a:extLst>
              <a:ext uri="{FF2B5EF4-FFF2-40B4-BE49-F238E27FC236}">
                <a16:creationId xmlns:a16="http://schemas.microsoft.com/office/drawing/2014/main" id="{9FC22B0F-7661-CE46-2149-3AF947D317FE}"/>
              </a:ext>
            </a:extLst>
          </p:cNvPr>
          <p:cNvGraphicFramePr>
            <a:graphicFrameLocks noGrp="1"/>
          </p:cNvGraphicFramePr>
          <p:nvPr>
            <p:ph sz="half" idx="1"/>
            <p:extLst>
              <p:ext uri="{D42A27DB-BD31-4B8C-83A1-F6EECF244321}">
                <p14:modId xmlns:p14="http://schemas.microsoft.com/office/powerpoint/2010/main" val="2307393745"/>
              </p:ext>
            </p:extLst>
          </p:nvPr>
        </p:nvGraphicFramePr>
        <p:xfrm>
          <a:off x="583659" y="1340768"/>
          <a:ext cx="11274357" cy="54102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a:extLst>
              <a:ext uri="{FF2B5EF4-FFF2-40B4-BE49-F238E27FC236}">
                <a16:creationId xmlns:a16="http://schemas.microsoft.com/office/drawing/2014/main" id="{77B0CFF5-E88F-D11D-D4DD-3E7C872B7EAF}"/>
              </a:ext>
            </a:extLst>
          </p:cNvPr>
          <p:cNvSpPr>
            <a:spLocks noGrp="1"/>
          </p:cNvSpPr>
          <p:nvPr>
            <p:ph type="sldNum" sz="quarter" idx="12"/>
          </p:nvPr>
        </p:nvSpPr>
        <p:spPr/>
        <p:txBody>
          <a:bodyPr/>
          <a:lstStyle/>
          <a:p>
            <a:fld id="{3145EBB6-03D8-4AA8-9A6E-221BA161F11A}" type="slidenum">
              <a:rPr lang="en-IE" smtClean="0"/>
              <a:t>32</a:t>
            </a:fld>
            <a:endParaRPr lang="en-IE" dirty="0"/>
          </a:p>
        </p:txBody>
      </p:sp>
    </p:spTree>
    <p:extLst>
      <p:ext uri="{BB962C8B-B14F-4D97-AF65-F5344CB8AC3E}">
        <p14:creationId xmlns:p14="http://schemas.microsoft.com/office/powerpoint/2010/main" val="1041011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1092607"/>
          </a:xfrm>
          <a:prstGeom prst="rect">
            <a:avLst/>
          </a:prstGeom>
        </p:spPr>
        <p:txBody>
          <a:bodyPr wrap="square">
            <a:spAutoFit/>
          </a:bodyPr>
          <a:lstStyle/>
          <a:p>
            <a:r>
              <a:rPr lang="en-IE" sz="2800" dirty="0">
                <a:solidFill>
                  <a:schemeClr val="bg1"/>
                </a:solidFill>
                <a:latin typeface="Arial Black" panose="020B0A04020102020204" pitchFamily="34" charset="0"/>
                <a:cs typeface="Arial" panose="020B0604020202020204" pitchFamily="34" charset="0"/>
              </a:rPr>
              <a:t>Step 2: Review actions for Bank reconciliation for all Bank Accounts</a:t>
            </a:r>
          </a:p>
          <a:p>
            <a:endParaRPr lang="en-IE" sz="900" dirty="0">
              <a:solidFill>
                <a:schemeClr val="bg1"/>
              </a:solidFill>
              <a:latin typeface="Arial Black" panose="020B0A04020102020204" pitchFamily="34" charset="0"/>
              <a:cs typeface="Arial" panose="020B0604020202020204" pitchFamily="34" charset="0"/>
            </a:endParaRPr>
          </a:p>
        </p:txBody>
      </p:sp>
      <p:pic>
        <p:nvPicPr>
          <p:cNvPr id="11" name="Picture 10" descr="A blue and white logo&#10;&#10;Description automatically generated with low confidence">
            <a:extLst>
              <a:ext uri="{FF2B5EF4-FFF2-40B4-BE49-F238E27FC236}">
                <a16:creationId xmlns:a16="http://schemas.microsoft.com/office/drawing/2014/main" id="{A3B8BBBD-1F50-4DAF-A4D5-C56C4672713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graphicFrame>
        <p:nvGraphicFramePr>
          <p:cNvPr id="6" name="Content Placeholder 6">
            <a:extLst>
              <a:ext uri="{FF2B5EF4-FFF2-40B4-BE49-F238E27FC236}">
                <a16:creationId xmlns:a16="http://schemas.microsoft.com/office/drawing/2014/main" id="{9FC22B0F-7661-CE46-2149-3AF947D317FE}"/>
              </a:ext>
            </a:extLst>
          </p:cNvPr>
          <p:cNvGraphicFramePr>
            <a:graphicFrameLocks noGrp="1"/>
          </p:cNvGraphicFramePr>
          <p:nvPr>
            <p:ph sz="half" idx="1"/>
            <p:extLst>
              <p:ext uri="{D42A27DB-BD31-4B8C-83A1-F6EECF244321}">
                <p14:modId xmlns:p14="http://schemas.microsoft.com/office/powerpoint/2010/main" val="1811340843"/>
              </p:ext>
            </p:extLst>
          </p:nvPr>
        </p:nvGraphicFramePr>
        <p:xfrm>
          <a:off x="583659" y="1340768"/>
          <a:ext cx="11274357" cy="54102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a:extLst>
              <a:ext uri="{FF2B5EF4-FFF2-40B4-BE49-F238E27FC236}">
                <a16:creationId xmlns:a16="http://schemas.microsoft.com/office/drawing/2014/main" id="{20436AEC-430A-C0CA-A8D6-F347C2048038}"/>
              </a:ext>
            </a:extLst>
          </p:cNvPr>
          <p:cNvSpPr>
            <a:spLocks noGrp="1"/>
          </p:cNvSpPr>
          <p:nvPr>
            <p:ph type="sldNum" sz="quarter" idx="12"/>
          </p:nvPr>
        </p:nvSpPr>
        <p:spPr/>
        <p:txBody>
          <a:bodyPr/>
          <a:lstStyle/>
          <a:p>
            <a:fld id="{3145EBB6-03D8-4AA8-9A6E-221BA161F11A}" type="slidenum">
              <a:rPr lang="en-IE" smtClean="0"/>
              <a:t>33</a:t>
            </a:fld>
            <a:endParaRPr lang="en-IE" dirty="0"/>
          </a:p>
        </p:txBody>
      </p:sp>
    </p:spTree>
    <p:extLst>
      <p:ext uri="{BB962C8B-B14F-4D97-AF65-F5344CB8AC3E}">
        <p14:creationId xmlns:p14="http://schemas.microsoft.com/office/powerpoint/2010/main" val="4084092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1092607"/>
          </a:xfrm>
          <a:prstGeom prst="rect">
            <a:avLst/>
          </a:prstGeom>
        </p:spPr>
        <p:txBody>
          <a:bodyPr wrap="square">
            <a:spAutoFit/>
          </a:bodyPr>
          <a:lstStyle/>
          <a:p>
            <a:r>
              <a:rPr lang="en-IE" sz="2800" dirty="0">
                <a:solidFill>
                  <a:schemeClr val="bg1"/>
                </a:solidFill>
                <a:latin typeface="Arial Black" panose="020B0A04020102020204" pitchFamily="34" charset="0"/>
                <a:cs typeface="Arial" panose="020B0604020202020204" pitchFamily="34" charset="0"/>
              </a:rPr>
              <a:t>Step 2: Review actions for Bank reconciliation for all Bank Accounts (Cont’d)</a:t>
            </a:r>
          </a:p>
          <a:p>
            <a:endParaRPr lang="en-IE" sz="900" dirty="0">
              <a:solidFill>
                <a:schemeClr val="bg1"/>
              </a:solidFill>
              <a:latin typeface="Arial Black" panose="020B0A04020102020204" pitchFamily="34" charset="0"/>
              <a:cs typeface="Arial" panose="020B0604020202020204" pitchFamily="34" charset="0"/>
            </a:endParaRPr>
          </a:p>
        </p:txBody>
      </p:sp>
      <p:pic>
        <p:nvPicPr>
          <p:cNvPr id="11" name="Picture 10" descr="A blue and white logo&#10;&#10;Description automatically generated with low confidence">
            <a:extLst>
              <a:ext uri="{FF2B5EF4-FFF2-40B4-BE49-F238E27FC236}">
                <a16:creationId xmlns:a16="http://schemas.microsoft.com/office/drawing/2014/main" id="{A3B8BBBD-1F50-4DAF-A4D5-C56C4672713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graphicFrame>
        <p:nvGraphicFramePr>
          <p:cNvPr id="6" name="Content Placeholder 6">
            <a:extLst>
              <a:ext uri="{FF2B5EF4-FFF2-40B4-BE49-F238E27FC236}">
                <a16:creationId xmlns:a16="http://schemas.microsoft.com/office/drawing/2014/main" id="{9FC22B0F-7661-CE46-2149-3AF947D317FE}"/>
              </a:ext>
            </a:extLst>
          </p:cNvPr>
          <p:cNvGraphicFramePr>
            <a:graphicFrameLocks noGrp="1"/>
          </p:cNvGraphicFramePr>
          <p:nvPr>
            <p:ph sz="half" idx="1"/>
            <p:extLst>
              <p:ext uri="{D42A27DB-BD31-4B8C-83A1-F6EECF244321}">
                <p14:modId xmlns:p14="http://schemas.microsoft.com/office/powerpoint/2010/main" val="3618191139"/>
              </p:ext>
            </p:extLst>
          </p:nvPr>
        </p:nvGraphicFramePr>
        <p:xfrm>
          <a:off x="583659" y="1340768"/>
          <a:ext cx="11274357" cy="54102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a:extLst>
              <a:ext uri="{FF2B5EF4-FFF2-40B4-BE49-F238E27FC236}">
                <a16:creationId xmlns:a16="http://schemas.microsoft.com/office/drawing/2014/main" id="{A200724A-A114-8C78-13AD-475B1345D5CC}"/>
              </a:ext>
            </a:extLst>
          </p:cNvPr>
          <p:cNvSpPr>
            <a:spLocks noGrp="1"/>
          </p:cNvSpPr>
          <p:nvPr>
            <p:ph type="sldNum" sz="quarter" idx="12"/>
          </p:nvPr>
        </p:nvSpPr>
        <p:spPr/>
        <p:txBody>
          <a:bodyPr/>
          <a:lstStyle/>
          <a:p>
            <a:fld id="{3145EBB6-03D8-4AA8-9A6E-221BA161F11A}" type="slidenum">
              <a:rPr lang="en-IE" smtClean="0"/>
              <a:t>34</a:t>
            </a:fld>
            <a:endParaRPr lang="en-IE" dirty="0"/>
          </a:p>
        </p:txBody>
      </p:sp>
    </p:spTree>
    <p:extLst>
      <p:ext uri="{BB962C8B-B14F-4D97-AF65-F5344CB8AC3E}">
        <p14:creationId xmlns:p14="http://schemas.microsoft.com/office/powerpoint/2010/main" val="34886738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1092607"/>
          </a:xfrm>
          <a:prstGeom prst="rect">
            <a:avLst/>
          </a:prstGeom>
        </p:spPr>
        <p:txBody>
          <a:bodyPr wrap="square">
            <a:spAutoFit/>
          </a:bodyPr>
          <a:lstStyle/>
          <a:p>
            <a:r>
              <a:rPr lang="en-IE" sz="2800" dirty="0">
                <a:solidFill>
                  <a:schemeClr val="bg1"/>
                </a:solidFill>
                <a:latin typeface="Arial Black" panose="020B0A04020102020204" pitchFamily="34" charset="0"/>
                <a:cs typeface="Arial" panose="020B0604020202020204" pitchFamily="34" charset="0"/>
              </a:rPr>
              <a:t>Step 2: Review actions Income &amp; Expenditure Actual versus Budget report (Pg. 8 Treasurers Manual)</a:t>
            </a:r>
          </a:p>
          <a:p>
            <a:endParaRPr lang="en-IE" sz="900" dirty="0">
              <a:solidFill>
                <a:schemeClr val="bg1"/>
              </a:solidFill>
              <a:latin typeface="Arial Black" panose="020B0A04020102020204" pitchFamily="34" charset="0"/>
              <a:cs typeface="Arial" panose="020B0604020202020204" pitchFamily="34" charset="0"/>
            </a:endParaRPr>
          </a:p>
        </p:txBody>
      </p:sp>
      <p:pic>
        <p:nvPicPr>
          <p:cNvPr id="11" name="Picture 10" descr="A blue and white logo&#10;&#10;Description automatically generated with low confidence">
            <a:extLst>
              <a:ext uri="{FF2B5EF4-FFF2-40B4-BE49-F238E27FC236}">
                <a16:creationId xmlns:a16="http://schemas.microsoft.com/office/drawing/2014/main" id="{A3B8BBBD-1F50-4DAF-A4D5-C56C4672713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sp>
        <p:nvSpPr>
          <p:cNvPr id="3" name="Content Placeholder 2">
            <a:extLst>
              <a:ext uri="{FF2B5EF4-FFF2-40B4-BE49-F238E27FC236}">
                <a16:creationId xmlns:a16="http://schemas.microsoft.com/office/drawing/2014/main" id="{94342243-53FE-67AE-5275-3E18649FF8BD}"/>
              </a:ext>
            </a:extLst>
          </p:cNvPr>
          <p:cNvSpPr>
            <a:spLocks noGrp="1"/>
          </p:cNvSpPr>
          <p:nvPr>
            <p:ph idx="1"/>
          </p:nvPr>
        </p:nvSpPr>
        <p:spPr>
          <a:xfrm>
            <a:off x="838200" y="1825625"/>
            <a:ext cx="10515600" cy="4049395"/>
          </a:xfrm>
        </p:spPr>
        <p:style>
          <a:lnRef idx="2">
            <a:schemeClr val="accent6">
              <a:shade val="50000"/>
            </a:schemeClr>
          </a:lnRef>
          <a:fillRef idx="1">
            <a:schemeClr val="accent6"/>
          </a:fillRef>
          <a:effectRef idx="0">
            <a:schemeClr val="accent6"/>
          </a:effectRef>
          <a:fontRef idx="minor">
            <a:schemeClr val="lt1"/>
          </a:fontRef>
        </p:style>
        <p:txBody>
          <a:bodyPr>
            <a:normAutofit lnSpcReduction="10000"/>
          </a:bodyPr>
          <a:lstStyle/>
          <a:p>
            <a:pPr marL="0" marR="459740" indent="0">
              <a:lnSpc>
                <a:spcPct val="107000"/>
              </a:lnSpc>
              <a:spcBef>
                <a:spcPts val="800"/>
              </a:spcBef>
              <a:spcAft>
                <a:spcPts val="0"/>
              </a:spcAft>
              <a:buNone/>
            </a:pPr>
            <a:r>
              <a:rPr lang="en-IE" sz="2000" b="1" dirty="0">
                <a:effectLst/>
                <a:latin typeface="Arial" panose="020B0604020202020204" pitchFamily="34" charset="0"/>
                <a:ea typeface="Arial" panose="020B0604020202020204" pitchFamily="34" charset="0"/>
              </a:rPr>
              <a:t>This report details all income and expenditure that went through the school bank accounts in the</a:t>
            </a:r>
            <a:r>
              <a:rPr lang="en-IE" sz="2000" b="1" spc="200" dirty="0">
                <a:effectLst/>
                <a:latin typeface="Arial" panose="020B0604020202020204" pitchFamily="34" charset="0"/>
                <a:ea typeface="Arial" panose="020B0604020202020204" pitchFamily="34" charset="0"/>
              </a:rPr>
              <a:t> </a:t>
            </a:r>
            <a:r>
              <a:rPr lang="en-IE" sz="2000" b="1" dirty="0">
                <a:effectLst/>
                <a:latin typeface="Arial" panose="020B0604020202020204" pitchFamily="34" charset="0"/>
                <a:ea typeface="Arial" panose="020B0604020202020204" pitchFamily="34" charset="0"/>
              </a:rPr>
              <a:t>last</a:t>
            </a:r>
            <a:r>
              <a:rPr lang="en-IE" sz="2000" b="1" spc="-15" dirty="0">
                <a:effectLst/>
                <a:latin typeface="Arial" panose="020B0604020202020204" pitchFamily="34" charset="0"/>
                <a:ea typeface="Arial" panose="020B0604020202020204" pitchFamily="34" charset="0"/>
              </a:rPr>
              <a:t> </a:t>
            </a:r>
            <a:r>
              <a:rPr lang="en-IE" sz="2000" b="1" dirty="0">
                <a:effectLst/>
                <a:latin typeface="Arial" panose="020B0604020202020204" pitchFamily="34" charset="0"/>
                <a:ea typeface="Arial" panose="020B0604020202020204" pitchFamily="34" charset="0"/>
              </a:rPr>
              <a:t>month. Each</a:t>
            </a:r>
            <a:r>
              <a:rPr lang="en-IE" sz="2000" b="1" spc="-20" dirty="0">
                <a:effectLst/>
                <a:latin typeface="Arial" panose="020B0604020202020204" pitchFamily="34" charset="0"/>
                <a:ea typeface="Arial" panose="020B0604020202020204" pitchFamily="34" charset="0"/>
              </a:rPr>
              <a:t> </a:t>
            </a:r>
            <a:r>
              <a:rPr lang="en-IE" sz="2000" b="1" dirty="0">
                <a:effectLst/>
                <a:latin typeface="Arial" panose="020B0604020202020204" pitchFamily="34" charset="0"/>
                <a:ea typeface="Arial" panose="020B0604020202020204" pitchFamily="34" charset="0"/>
              </a:rPr>
              <a:t>income</a:t>
            </a:r>
            <a:r>
              <a:rPr lang="en-IE" sz="2000" b="1" spc="-20" dirty="0">
                <a:effectLst/>
                <a:latin typeface="Arial" panose="020B0604020202020204" pitchFamily="34" charset="0"/>
                <a:ea typeface="Arial" panose="020B0604020202020204" pitchFamily="34" charset="0"/>
              </a:rPr>
              <a:t> </a:t>
            </a:r>
            <a:r>
              <a:rPr lang="en-IE" sz="2000" b="1" dirty="0">
                <a:effectLst/>
                <a:latin typeface="Arial" panose="020B0604020202020204" pitchFamily="34" charset="0"/>
                <a:ea typeface="Arial" panose="020B0604020202020204" pitchFamily="34" charset="0"/>
              </a:rPr>
              <a:t>and</a:t>
            </a:r>
            <a:r>
              <a:rPr lang="en-IE" sz="2000" b="1" spc="-10" dirty="0">
                <a:effectLst/>
                <a:latin typeface="Arial" panose="020B0604020202020204" pitchFamily="34" charset="0"/>
                <a:ea typeface="Arial" panose="020B0604020202020204" pitchFamily="34" charset="0"/>
              </a:rPr>
              <a:t> </a:t>
            </a:r>
            <a:r>
              <a:rPr lang="en-IE" sz="2000" b="1" dirty="0">
                <a:effectLst/>
                <a:latin typeface="Arial" panose="020B0604020202020204" pitchFamily="34" charset="0"/>
                <a:ea typeface="Arial" panose="020B0604020202020204" pitchFamily="34" charset="0"/>
              </a:rPr>
              <a:t>expenditure</a:t>
            </a:r>
            <a:r>
              <a:rPr lang="en-IE" sz="2000" b="1" spc="-20" dirty="0">
                <a:effectLst/>
                <a:latin typeface="Arial" panose="020B0604020202020204" pitchFamily="34" charset="0"/>
                <a:ea typeface="Arial" panose="020B0604020202020204" pitchFamily="34" charset="0"/>
              </a:rPr>
              <a:t> </a:t>
            </a:r>
            <a:r>
              <a:rPr lang="en-IE" sz="2000" b="1" dirty="0">
                <a:effectLst/>
                <a:latin typeface="Arial" panose="020B0604020202020204" pitchFamily="34" charset="0"/>
                <a:ea typeface="Arial" panose="020B0604020202020204" pitchFamily="34" charset="0"/>
              </a:rPr>
              <a:t>amount are</a:t>
            </a:r>
            <a:r>
              <a:rPr lang="en-IE" sz="2000" b="1" spc="-15" dirty="0">
                <a:effectLst/>
                <a:latin typeface="Arial" panose="020B0604020202020204" pitchFamily="34" charset="0"/>
                <a:ea typeface="Arial" panose="020B0604020202020204" pitchFamily="34" charset="0"/>
              </a:rPr>
              <a:t> </a:t>
            </a:r>
            <a:r>
              <a:rPr lang="en-IE" sz="2000" b="1" dirty="0">
                <a:effectLst/>
                <a:latin typeface="Arial" panose="020B0604020202020204" pitchFamily="34" charset="0"/>
                <a:ea typeface="Arial" panose="020B0604020202020204" pitchFamily="34" charset="0"/>
              </a:rPr>
              <a:t>categorised</a:t>
            </a:r>
            <a:r>
              <a:rPr lang="en-IE" sz="2000" b="1" spc="-10" dirty="0">
                <a:effectLst/>
                <a:latin typeface="Arial" panose="020B0604020202020204" pitchFamily="34" charset="0"/>
                <a:ea typeface="Arial" panose="020B0604020202020204" pitchFamily="34" charset="0"/>
              </a:rPr>
              <a:t> </a:t>
            </a:r>
            <a:r>
              <a:rPr lang="en-IE" sz="2000" b="1" dirty="0">
                <a:effectLst/>
                <a:latin typeface="Arial" panose="020B0604020202020204" pitchFamily="34" charset="0"/>
                <a:ea typeface="Arial" panose="020B0604020202020204" pitchFamily="34" charset="0"/>
              </a:rPr>
              <a:t>into</a:t>
            </a:r>
            <a:r>
              <a:rPr lang="en-IE" sz="2000" b="1" spc="-20" dirty="0">
                <a:effectLst/>
                <a:latin typeface="Arial" panose="020B0604020202020204" pitchFamily="34" charset="0"/>
                <a:ea typeface="Arial" panose="020B0604020202020204" pitchFamily="34" charset="0"/>
              </a:rPr>
              <a:t> </a:t>
            </a:r>
            <a:r>
              <a:rPr lang="en-IE" sz="2000" b="1" dirty="0">
                <a:effectLst/>
                <a:latin typeface="Arial" panose="020B0604020202020204" pitchFamily="34" charset="0"/>
                <a:ea typeface="Arial" panose="020B0604020202020204" pitchFamily="34" charset="0"/>
              </a:rPr>
              <a:t>a</a:t>
            </a:r>
            <a:r>
              <a:rPr lang="en-IE" sz="2000" b="1" spc="-20" dirty="0">
                <a:effectLst/>
                <a:latin typeface="Arial" panose="020B0604020202020204" pitchFamily="34" charset="0"/>
                <a:ea typeface="Arial" panose="020B0604020202020204" pitchFamily="34" charset="0"/>
              </a:rPr>
              <a:t> </a:t>
            </a:r>
            <a:r>
              <a:rPr lang="en-IE" sz="2000" b="1" dirty="0">
                <a:effectLst/>
                <a:latin typeface="Arial" panose="020B0604020202020204" pitchFamily="34" charset="0"/>
                <a:ea typeface="Arial" panose="020B0604020202020204" pitchFamily="34" charset="0"/>
              </a:rPr>
              <a:t>code</a:t>
            </a:r>
            <a:r>
              <a:rPr lang="en-IE" sz="2000" b="1" spc="-10" dirty="0">
                <a:effectLst/>
                <a:latin typeface="Arial" panose="020B0604020202020204" pitchFamily="34" charset="0"/>
                <a:ea typeface="Arial" panose="020B0604020202020204" pitchFamily="34" charset="0"/>
              </a:rPr>
              <a:t> </a:t>
            </a:r>
            <a:r>
              <a:rPr lang="en-IE" sz="2000" b="1" dirty="0">
                <a:effectLst/>
                <a:latin typeface="Arial" panose="020B0604020202020204" pitchFamily="34" charset="0"/>
                <a:ea typeface="Arial" panose="020B0604020202020204" pitchFamily="34" charset="0"/>
              </a:rPr>
              <a:t>using</a:t>
            </a:r>
            <a:r>
              <a:rPr lang="en-IE" sz="2000" b="1" spc="-10" dirty="0">
                <a:effectLst/>
                <a:latin typeface="Arial" panose="020B0604020202020204" pitchFamily="34" charset="0"/>
                <a:ea typeface="Arial" panose="020B0604020202020204" pitchFamily="34" charset="0"/>
              </a:rPr>
              <a:t> </a:t>
            </a:r>
            <a:r>
              <a:rPr lang="en-IE" sz="2000" b="1" dirty="0">
                <a:effectLst/>
                <a:latin typeface="Arial" panose="020B0604020202020204" pitchFamily="34" charset="0"/>
                <a:ea typeface="Arial" panose="020B0604020202020204" pitchFamily="34" charset="0"/>
              </a:rPr>
              <a:t>the</a:t>
            </a:r>
            <a:r>
              <a:rPr lang="en-IE" sz="2000" b="1" spc="-10" dirty="0">
                <a:effectLst/>
                <a:latin typeface="Arial" panose="020B0604020202020204" pitchFamily="34" charset="0"/>
                <a:ea typeface="Arial" panose="020B0604020202020204" pitchFamily="34" charset="0"/>
              </a:rPr>
              <a:t> </a:t>
            </a:r>
            <a:r>
              <a:rPr lang="en-IE" sz="2000" b="1" dirty="0">
                <a:effectLst/>
                <a:latin typeface="Arial" panose="020B0604020202020204" pitchFamily="34" charset="0"/>
                <a:ea typeface="Arial" panose="020B0604020202020204" pitchFamily="34" charset="0"/>
              </a:rPr>
              <a:t>FSSU</a:t>
            </a:r>
            <a:r>
              <a:rPr lang="en-IE" sz="2000" b="1" spc="-5" dirty="0">
                <a:effectLst/>
                <a:latin typeface="Arial" panose="020B0604020202020204" pitchFamily="34" charset="0"/>
                <a:ea typeface="Arial" panose="020B0604020202020204" pitchFamily="34" charset="0"/>
              </a:rPr>
              <a:t> </a:t>
            </a:r>
            <a:r>
              <a:rPr lang="en-IE" sz="2000" b="1" u="sng" dirty="0">
                <a:solidFill>
                  <a:srgbClr val="0462C1"/>
                </a:solidFill>
                <a:effectLst/>
                <a:latin typeface="Arial" panose="020B0604020202020204" pitchFamily="34" charset="0"/>
                <a:ea typeface="Arial" panose="020B0604020202020204" pitchFamily="34" charset="0"/>
                <a:hlinkClick r:id="rId4"/>
              </a:rPr>
              <a:t>chart</a:t>
            </a:r>
            <a:r>
              <a:rPr lang="en-IE" sz="2000" b="1" dirty="0">
                <a:solidFill>
                  <a:srgbClr val="0462C1"/>
                </a:solidFill>
                <a:effectLst/>
                <a:latin typeface="Arial" panose="020B0604020202020204" pitchFamily="34" charset="0"/>
                <a:ea typeface="Arial" panose="020B0604020202020204" pitchFamily="34" charset="0"/>
              </a:rPr>
              <a:t> </a:t>
            </a:r>
            <a:r>
              <a:rPr lang="en-IE" sz="2000" b="1" u="sng" dirty="0">
                <a:solidFill>
                  <a:srgbClr val="0462C1"/>
                </a:solidFill>
                <a:effectLst/>
                <a:latin typeface="Arial" panose="020B0604020202020204" pitchFamily="34" charset="0"/>
                <a:ea typeface="Arial" panose="020B0604020202020204" pitchFamily="34" charset="0"/>
                <a:hlinkClick r:id="rId4"/>
              </a:rPr>
              <a:t>of </a:t>
            </a:r>
            <a:r>
              <a:rPr lang="en-IE" sz="2000" b="1" u="sng" dirty="0">
                <a:solidFill>
                  <a:srgbClr val="006FC0"/>
                </a:solidFill>
                <a:effectLst/>
                <a:latin typeface="Arial" panose="020B0604020202020204" pitchFamily="34" charset="0"/>
                <a:ea typeface="Arial" panose="020B0604020202020204" pitchFamily="34" charset="0"/>
                <a:hlinkClick r:id="rId4"/>
              </a:rPr>
              <a:t>accounts</a:t>
            </a:r>
            <a:r>
              <a:rPr lang="en-IE" sz="2000" b="1" dirty="0">
                <a:effectLst/>
                <a:latin typeface="Arial" panose="020B0604020202020204" pitchFamily="34" charset="0"/>
                <a:ea typeface="Arial" panose="020B0604020202020204" pitchFamily="34" charset="0"/>
              </a:rPr>
              <a:t>. The report shows what actually happened versus what was budgeted to happen.</a:t>
            </a:r>
          </a:p>
          <a:p>
            <a:pPr marL="0" indent="0">
              <a:spcBef>
                <a:spcPts val="800"/>
              </a:spcBef>
              <a:buNone/>
            </a:pPr>
            <a:endParaRPr lang="en-IE" sz="2000" b="1" i="1" dirty="0">
              <a:effectLst/>
              <a:latin typeface="Arial" panose="020B0604020202020204" pitchFamily="34" charset="0"/>
              <a:ea typeface="Arial" panose="020B0604020202020204" pitchFamily="34" charset="0"/>
            </a:endParaRPr>
          </a:p>
          <a:p>
            <a:pPr marL="0" indent="0">
              <a:spcBef>
                <a:spcPts val="800"/>
              </a:spcBef>
              <a:buNone/>
            </a:pPr>
            <a:r>
              <a:rPr lang="en-IE" sz="2000" b="1" i="1" dirty="0">
                <a:effectLst/>
                <a:latin typeface="Arial" panose="020B0604020202020204" pitchFamily="34" charset="0"/>
                <a:ea typeface="Arial" panose="020B0604020202020204" pitchFamily="34" charset="0"/>
              </a:rPr>
              <a:t>Review</a:t>
            </a:r>
            <a:r>
              <a:rPr lang="en-IE" sz="2000" b="1" i="1" spc="-30" dirty="0">
                <a:effectLst/>
                <a:latin typeface="Arial" panose="020B0604020202020204" pitchFamily="34" charset="0"/>
                <a:ea typeface="Arial" panose="020B0604020202020204" pitchFamily="34" charset="0"/>
              </a:rPr>
              <a:t> </a:t>
            </a:r>
            <a:r>
              <a:rPr lang="en-IE" sz="2000" b="1" i="1" spc="-10" dirty="0">
                <a:effectLst/>
                <a:latin typeface="Arial" panose="020B0604020202020204" pitchFamily="34" charset="0"/>
                <a:ea typeface="Arial" panose="020B0604020202020204" pitchFamily="34" charset="0"/>
              </a:rPr>
              <a:t>actions:</a:t>
            </a:r>
          </a:p>
          <a:p>
            <a:pPr marL="0" indent="0">
              <a:spcBef>
                <a:spcPts val="800"/>
              </a:spcBef>
              <a:buNone/>
            </a:pPr>
            <a:endParaRPr lang="en-IE" sz="2000" b="1" i="1" dirty="0">
              <a:effectLst/>
              <a:latin typeface="Arial" panose="020B0604020202020204" pitchFamily="34" charset="0"/>
              <a:ea typeface="Arial" panose="020B0604020202020204" pitchFamily="34" charset="0"/>
            </a:endParaRPr>
          </a:p>
          <a:p>
            <a:pPr marL="342900" lvl="0" indent="-342900">
              <a:spcBef>
                <a:spcPts val="85"/>
              </a:spcBef>
              <a:buFont typeface="Symbol" panose="05050102010706020507" pitchFamily="18" charset="2"/>
              <a:buChar char=""/>
              <a:tabLst>
                <a:tab pos="317500" algn="l"/>
                <a:tab pos="318135" algn="l"/>
              </a:tabLst>
            </a:pPr>
            <a:r>
              <a:rPr lang="en-IE" sz="2000" b="1" i="1" dirty="0">
                <a:effectLst/>
                <a:latin typeface="Arial" panose="020B0604020202020204" pitchFamily="34" charset="0"/>
                <a:ea typeface="Symbol" panose="05050102010706020507" pitchFamily="18" charset="2"/>
                <a:cs typeface="Symbol" panose="05050102010706020507" pitchFamily="18" charset="2"/>
              </a:rPr>
              <a:t>Review</a:t>
            </a:r>
            <a:r>
              <a:rPr lang="en-IE" sz="2000" b="1" i="1" spc="-25" dirty="0">
                <a:effectLst/>
                <a:latin typeface="Arial" panose="020B0604020202020204" pitchFamily="34" charset="0"/>
                <a:ea typeface="Symbol" panose="05050102010706020507" pitchFamily="18" charset="2"/>
                <a:cs typeface="Symbol" panose="05050102010706020507" pitchFamily="18" charset="2"/>
              </a:rPr>
              <a:t> </a:t>
            </a:r>
            <a:r>
              <a:rPr lang="en-IE" sz="2000" b="1" i="1" dirty="0">
                <a:effectLst/>
                <a:latin typeface="Arial" panose="020B0604020202020204" pitchFamily="34" charset="0"/>
                <a:ea typeface="Symbol" panose="05050102010706020507" pitchFamily="18" charset="2"/>
                <a:cs typeface="Symbol" panose="05050102010706020507" pitchFamily="18" charset="2"/>
              </a:rPr>
              <a:t>each</a:t>
            </a:r>
            <a:r>
              <a:rPr lang="en-IE" sz="2000" b="1" i="1" spc="-15" dirty="0">
                <a:effectLst/>
                <a:latin typeface="Arial" panose="020B0604020202020204" pitchFamily="34" charset="0"/>
                <a:ea typeface="Symbol" panose="05050102010706020507" pitchFamily="18" charset="2"/>
                <a:cs typeface="Symbol" panose="05050102010706020507" pitchFamily="18" charset="2"/>
              </a:rPr>
              <a:t> </a:t>
            </a:r>
            <a:r>
              <a:rPr lang="en-IE" sz="2000" b="1" i="1" dirty="0">
                <a:effectLst/>
                <a:latin typeface="Arial" panose="020B0604020202020204" pitchFamily="34" charset="0"/>
                <a:ea typeface="Symbol" panose="05050102010706020507" pitchFamily="18" charset="2"/>
                <a:cs typeface="Symbol" panose="05050102010706020507" pitchFamily="18" charset="2"/>
              </a:rPr>
              <a:t>figure</a:t>
            </a:r>
            <a:r>
              <a:rPr lang="en-IE" sz="2000" b="1" i="1" spc="-30" dirty="0">
                <a:effectLst/>
                <a:latin typeface="Arial" panose="020B0604020202020204" pitchFamily="34" charset="0"/>
                <a:ea typeface="Symbol" panose="05050102010706020507" pitchFamily="18" charset="2"/>
                <a:cs typeface="Symbol" panose="05050102010706020507" pitchFamily="18" charset="2"/>
              </a:rPr>
              <a:t> </a:t>
            </a:r>
            <a:r>
              <a:rPr lang="en-IE" sz="2000" b="1" i="1" dirty="0">
                <a:effectLst/>
                <a:latin typeface="Arial" panose="020B0604020202020204" pitchFamily="34" charset="0"/>
                <a:ea typeface="Symbol" panose="05050102010706020507" pitchFamily="18" charset="2"/>
                <a:cs typeface="Symbol" panose="05050102010706020507" pitchFamily="18" charset="2"/>
              </a:rPr>
              <a:t>to</a:t>
            </a:r>
            <a:r>
              <a:rPr lang="en-IE" sz="2000" b="1" i="1" spc="-25" dirty="0">
                <a:effectLst/>
                <a:latin typeface="Arial" panose="020B0604020202020204" pitchFamily="34" charset="0"/>
                <a:ea typeface="Symbol" panose="05050102010706020507" pitchFamily="18" charset="2"/>
                <a:cs typeface="Symbol" panose="05050102010706020507" pitchFamily="18" charset="2"/>
              </a:rPr>
              <a:t> </a:t>
            </a:r>
            <a:r>
              <a:rPr lang="en-IE" sz="2000" b="1" i="1" dirty="0">
                <a:effectLst/>
                <a:latin typeface="Arial" panose="020B0604020202020204" pitchFamily="34" charset="0"/>
                <a:ea typeface="Symbol" panose="05050102010706020507" pitchFamily="18" charset="2"/>
                <a:cs typeface="Symbol" panose="05050102010706020507" pitchFamily="18" charset="2"/>
              </a:rPr>
              <a:t>ensure</a:t>
            </a:r>
            <a:r>
              <a:rPr lang="en-IE" sz="2000" b="1" i="1" spc="-20" dirty="0">
                <a:effectLst/>
                <a:latin typeface="Arial" panose="020B0604020202020204" pitchFamily="34" charset="0"/>
                <a:ea typeface="Symbol" panose="05050102010706020507" pitchFamily="18" charset="2"/>
                <a:cs typeface="Symbol" panose="05050102010706020507" pitchFamily="18" charset="2"/>
              </a:rPr>
              <a:t> </a:t>
            </a:r>
            <a:r>
              <a:rPr lang="en-IE" sz="2000" b="1" i="1" dirty="0">
                <a:effectLst/>
                <a:latin typeface="Arial" panose="020B0604020202020204" pitchFamily="34" charset="0"/>
                <a:ea typeface="Symbol" panose="05050102010706020507" pitchFamily="18" charset="2"/>
                <a:cs typeface="Symbol" panose="05050102010706020507" pitchFamily="18" charset="2"/>
              </a:rPr>
              <a:t>that</a:t>
            </a:r>
            <a:r>
              <a:rPr lang="en-IE" sz="2000" b="1" i="1" spc="-20" dirty="0">
                <a:effectLst/>
                <a:latin typeface="Arial" panose="020B0604020202020204" pitchFamily="34" charset="0"/>
                <a:ea typeface="Symbol" panose="05050102010706020507" pitchFamily="18" charset="2"/>
                <a:cs typeface="Symbol" panose="05050102010706020507" pitchFamily="18" charset="2"/>
              </a:rPr>
              <a:t> </a:t>
            </a:r>
            <a:r>
              <a:rPr lang="en-IE" sz="2000" b="1" i="1" dirty="0">
                <a:effectLst/>
                <a:latin typeface="Arial" panose="020B0604020202020204" pitchFamily="34" charset="0"/>
                <a:ea typeface="Symbol" panose="05050102010706020507" pitchFamily="18" charset="2"/>
                <a:cs typeface="Symbol" panose="05050102010706020507" pitchFamily="18" charset="2"/>
              </a:rPr>
              <a:t>each</a:t>
            </a:r>
            <a:r>
              <a:rPr lang="en-IE" sz="2000" b="1" i="1" spc="-30" dirty="0">
                <a:effectLst/>
                <a:latin typeface="Arial" panose="020B0604020202020204" pitchFamily="34" charset="0"/>
                <a:ea typeface="Symbol" panose="05050102010706020507" pitchFamily="18" charset="2"/>
                <a:cs typeface="Symbol" panose="05050102010706020507" pitchFamily="18" charset="2"/>
              </a:rPr>
              <a:t> </a:t>
            </a:r>
            <a:r>
              <a:rPr lang="en-IE" sz="2000" b="1" i="1" dirty="0">
                <a:effectLst/>
                <a:latin typeface="Arial" panose="020B0604020202020204" pitchFamily="34" charset="0"/>
                <a:ea typeface="Symbol" panose="05050102010706020507" pitchFamily="18" charset="2"/>
                <a:cs typeface="Symbol" panose="05050102010706020507" pitchFamily="18" charset="2"/>
              </a:rPr>
              <a:t>figure</a:t>
            </a:r>
            <a:r>
              <a:rPr lang="en-IE" sz="2000" b="1" i="1" spc="-25" dirty="0">
                <a:effectLst/>
                <a:latin typeface="Arial" panose="020B0604020202020204" pitchFamily="34" charset="0"/>
                <a:ea typeface="Symbol" panose="05050102010706020507" pitchFamily="18" charset="2"/>
                <a:cs typeface="Symbol" panose="05050102010706020507" pitchFamily="18" charset="2"/>
              </a:rPr>
              <a:t> </a:t>
            </a:r>
            <a:r>
              <a:rPr lang="en-IE" sz="2000" b="1" i="1" dirty="0">
                <a:effectLst/>
                <a:latin typeface="Arial" panose="020B0604020202020204" pitchFamily="34" charset="0"/>
                <a:ea typeface="Symbol" panose="05050102010706020507" pitchFamily="18" charset="2"/>
                <a:cs typeface="Symbol" panose="05050102010706020507" pitchFamily="18" charset="2"/>
              </a:rPr>
              <a:t>looks</a:t>
            </a:r>
            <a:r>
              <a:rPr lang="en-IE" sz="2000" b="1" i="1" spc="-10" dirty="0">
                <a:effectLst/>
                <a:latin typeface="Arial" panose="020B0604020202020204" pitchFamily="34" charset="0"/>
                <a:ea typeface="Symbol" panose="05050102010706020507" pitchFamily="18" charset="2"/>
                <a:cs typeface="Symbol" panose="05050102010706020507" pitchFamily="18" charset="2"/>
              </a:rPr>
              <a:t> reasonable</a:t>
            </a:r>
            <a:endParaRPr lang="en-IE" sz="2000" b="1" i="1" dirty="0">
              <a:effectLst/>
              <a:latin typeface="Arial" panose="020B0604020202020204" pitchFamily="34" charset="0"/>
              <a:ea typeface="Symbol" panose="05050102010706020507" pitchFamily="18" charset="2"/>
              <a:cs typeface="Symbol" panose="05050102010706020507" pitchFamily="18" charset="2"/>
            </a:endParaRPr>
          </a:p>
          <a:p>
            <a:pPr marL="342900" marR="541020" lvl="0" indent="-342900">
              <a:lnSpc>
                <a:spcPct val="115000"/>
              </a:lnSpc>
              <a:spcBef>
                <a:spcPts val="180"/>
              </a:spcBef>
              <a:spcAft>
                <a:spcPts val="0"/>
              </a:spcAft>
              <a:buFont typeface="Symbol" panose="05050102010706020507" pitchFamily="18" charset="2"/>
              <a:buChar char=""/>
              <a:tabLst>
                <a:tab pos="317500" algn="l"/>
                <a:tab pos="318135" algn="l"/>
              </a:tabLst>
            </a:pPr>
            <a:r>
              <a:rPr lang="en-IE" sz="2000" b="1" i="1" dirty="0">
                <a:effectLst/>
                <a:latin typeface="Arial" panose="020B0604020202020204" pitchFamily="34" charset="0"/>
                <a:ea typeface="Symbol" panose="05050102010706020507" pitchFamily="18" charset="2"/>
                <a:cs typeface="Symbol" panose="05050102010706020507" pitchFamily="18" charset="2"/>
              </a:rPr>
              <a:t>Look</a:t>
            </a:r>
            <a:r>
              <a:rPr lang="en-IE" sz="2000" b="1" i="1" spc="-10" dirty="0">
                <a:effectLst/>
                <a:latin typeface="Arial" panose="020B0604020202020204" pitchFamily="34" charset="0"/>
                <a:ea typeface="Symbol" panose="05050102010706020507" pitchFamily="18" charset="2"/>
                <a:cs typeface="Symbol" panose="05050102010706020507" pitchFamily="18" charset="2"/>
              </a:rPr>
              <a:t> </a:t>
            </a:r>
            <a:r>
              <a:rPr lang="en-IE" sz="2000" b="1" i="1" dirty="0">
                <a:effectLst/>
                <a:latin typeface="Arial" panose="020B0604020202020204" pitchFamily="34" charset="0"/>
                <a:ea typeface="Symbol" panose="05050102010706020507" pitchFamily="18" charset="2"/>
                <a:cs typeface="Symbol" panose="05050102010706020507" pitchFamily="18" charset="2"/>
              </a:rPr>
              <a:t>at</a:t>
            </a:r>
            <a:r>
              <a:rPr lang="en-IE" sz="2000" b="1" i="1" spc="-10" dirty="0">
                <a:effectLst/>
                <a:latin typeface="Arial" panose="020B0604020202020204" pitchFamily="34" charset="0"/>
                <a:ea typeface="Symbol" panose="05050102010706020507" pitchFamily="18" charset="2"/>
                <a:cs typeface="Symbol" panose="05050102010706020507" pitchFamily="18" charset="2"/>
              </a:rPr>
              <a:t> </a:t>
            </a:r>
            <a:r>
              <a:rPr lang="en-IE" sz="2000" b="1" i="1" dirty="0">
                <a:effectLst/>
                <a:latin typeface="Arial" panose="020B0604020202020204" pitchFamily="34" charset="0"/>
                <a:ea typeface="Symbol" panose="05050102010706020507" pitchFamily="18" charset="2"/>
                <a:cs typeface="Symbol" panose="05050102010706020507" pitchFamily="18" charset="2"/>
              </a:rPr>
              <a:t>the</a:t>
            </a:r>
            <a:r>
              <a:rPr lang="en-IE" sz="2000" b="1" i="1" spc="-20" dirty="0">
                <a:effectLst/>
                <a:latin typeface="Arial" panose="020B0604020202020204" pitchFamily="34" charset="0"/>
                <a:ea typeface="Symbol" panose="05050102010706020507" pitchFamily="18" charset="2"/>
                <a:cs typeface="Symbol" panose="05050102010706020507" pitchFamily="18" charset="2"/>
              </a:rPr>
              <a:t> </a:t>
            </a:r>
            <a:r>
              <a:rPr lang="en-IE" sz="2000" b="1" i="1" dirty="0">
                <a:effectLst/>
                <a:latin typeface="Arial" panose="020B0604020202020204" pitchFamily="34" charset="0"/>
                <a:ea typeface="Symbol" panose="05050102010706020507" pitchFamily="18" charset="2"/>
                <a:cs typeface="Symbol" panose="05050102010706020507" pitchFamily="18" charset="2"/>
              </a:rPr>
              <a:t>difference</a:t>
            </a:r>
            <a:r>
              <a:rPr lang="en-IE" sz="2000" b="1" i="1" spc="-20" dirty="0">
                <a:effectLst/>
                <a:latin typeface="Arial" panose="020B0604020202020204" pitchFamily="34" charset="0"/>
                <a:ea typeface="Symbol" panose="05050102010706020507" pitchFamily="18" charset="2"/>
                <a:cs typeface="Symbol" panose="05050102010706020507" pitchFamily="18" charset="2"/>
              </a:rPr>
              <a:t> </a:t>
            </a:r>
            <a:r>
              <a:rPr lang="en-IE" sz="2000" b="1" i="1" dirty="0">
                <a:effectLst/>
                <a:latin typeface="Arial" panose="020B0604020202020204" pitchFamily="34" charset="0"/>
                <a:ea typeface="Symbol" panose="05050102010706020507" pitchFamily="18" charset="2"/>
                <a:cs typeface="Symbol" panose="05050102010706020507" pitchFamily="18" charset="2"/>
              </a:rPr>
              <a:t>between</a:t>
            </a:r>
            <a:r>
              <a:rPr lang="en-IE" sz="2000" b="1" i="1" spc="-10" dirty="0">
                <a:effectLst/>
                <a:latin typeface="Arial" panose="020B0604020202020204" pitchFamily="34" charset="0"/>
                <a:ea typeface="Symbol" panose="05050102010706020507" pitchFamily="18" charset="2"/>
                <a:cs typeface="Symbol" panose="05050102010706020507" pitchFamily="18" charset="2"/>
              </a:rPr>
              <a:t> </a:t>
            </a:r>
            <a:r>
              <a:rPr lang="en-IE" sz="2000" b="1" i="1" dirty="0">
                <a:effectLst/>
                <a:latin typeface="Arial" panose="020B0604020202020204" pitchFamily="34" charset="0"/>
                <a:ea typeface="Symbol" panose="05050102010706020507" pitchFamily="18" charset="2"/>
                <a:cs typeface="Symbol" panose="05050102010706020507" pitchFamily="18" charset="2"/>
              </a:rPr>
              <a:t>what</a:t>
            </a:r>
            <a:r>
              <a:rPr lang="en-IE" sz="2000" b="1" i="1" spc="-15" dirty="0">
                <a:effectLst/>
                <a:latin typeface="Arial" panose="020B0604020202020204" pitchFamily="34" charset="0"/>
                <a:ea typeface="Symbol" panose="05050102010706020507" pitchFamily="18" charset="2"/>
                <a:cs typeface="Symbol" panose="05050102010706020507" pitchFamily="18" charset="2"/>
              </a:rPr>
              <a:t> </a:t>
            </a:r>
            <a:r>
              <a:rPr lang="en-IE" sz="2000" b="1" i="1" dirty="0">
                <a:effectLst/>
                <a:latin typeface="Arial" panose="020B0604020202020204" pitchFamily="34" charset="0"/>
                <a:ea typeface="Symbol" panose="05050102010706020507" pitchFamily="18" charset="2"/>
                <a:cs typeface="Symbol" panose="05050102010706020507" pitchFamily="18" charset="2"/>
              </a:rPr>
              <a:t>has</a:t>
            </a:r>
            <a:r>
              <a:rPr lang="en-IE" sz="2000" b="1" i="1" spc="-20" dirty="0">
                <a:effectLst/>
                <a:latin typeface="Arial" panose="020B0604020202020204" pitchFamily="34" charset="0"/>
                <a:ea typeface="Symbol" panose="05050102010706020507" pitchFamily="18" charset="2"/>
                <a:cs typeface="Symbol" panose="05050102010706020507" pitchFamily="18" charset="2"/>
              </a:rPr>
              <a:t> </a:t>
            </a:r>
            <a:r>
              <a:rPr lang="en-IE" sz="2000" b="1" i="1" dirty="0">
                <a:effectLst/>
                <a:latin typeface="Arial" panose="020B0604020202020204" pitchFamily="34" charset="0"/>
                <a:ea typeface="Symbol" panose="05050102010706020507" pitchFamily="18" charset="2"/>
                <a:cs typeface="Symbol" panose="05050102010706020507" pitchFamily="18" charset="2"/>
              </a:rPr>
              <a:t>happened</a:t>
            </a:r>
            <a:r>
              <a:rPr lang="en-IE" sz="2000" b="1" i="1" spc="-10" dirty="0">
                <a:effectLst/>
                <a:latin typeface="Arial" panose="020B0604020202020204" pitchFamily="34" charset="0"/>
                <a:ea typeface="Symbol" panose="05050102010706020507" pitchFamily="18" charset="2"/>
                <a:cs typeface="Symbol" panose="05050102010706020507" pitchFamily="18" charset="2"/>
              </a:rPr>
              <a:t> </a:t>
            </a:r>
            <a:r>
              <a:rPr lang="en-IE" sz="2000" b="1" i="1" dirty="0">
                <a:effectLst/>
                <a:latin typeface="Arial" panose="020B0604020202020204" pitchFamily="34" charset="0"/>
                <a:ea typeface="Symbol" panose="05050102010706020507" pitchFamily="18" charset="2"/>
                <a:cs typeface="Symbol" panose="05050102010706020507" pitchFamily="18" charset="2"/>
              </a:rPr>
              <a:t>and</a:t>
            </a:r>
            <a:r>
              <a:rPr lang="en-IE" sz="2000" b="1" i="1" spc="-10" dirty="0">
                <a:effectLst/>
                <a:latin typeface="Arial" panose="020B0604020202020204" pitchFamily="34" charset="0"/>
                <a:ea typeface="Symbol" panose="05050102010706020507" pitchFamily="18" charset="2"/>
                <a:cs typeface="Symbol" panose="05050102010706020507" pitchFamily="18" charset="2"/>
              </a:rPr>
              <a:t> </a:t>
            </a:r>
            <a:r>
              <a:rPr lang="en-IE" sz="2000" b="1" i="1" dirty="0">
                <a:effectLst/>
                <a:latin typeface="Arial" panose="020B0604020202020204" pitchFamily="34" charset="0"/>
                <a:ea typeface="Symbol" panose="05050102010706020507" pitchFamily="18" charset="2"/>
                <a:cs typeface="Symbol" panose="05050102010706020507" pitchFamily="18" charset="2"/>
              </a:rPr>
              <a:t>what</a:t>
            </a:r>
            <a:r>
              <a:rPr lang="en-IE" sz="2000" b="1" i="1" spc="-15" dirty="0">
                <a:effectLst/>
                <a:latin typeface="Arial" panose="020B0604020202020204" pitchFamily="34" charset="0"/>
                <a:ea typeface="Symbol" panose="05050102010706020507" pitchFamily="18" charset="2"/>
                <a:cs typeface="Symbol" panose="05050102010706020507" pitchFamily="18" charset="2"/>
              </a:rPr>
              <a:t> </a:t>
            </a:r>
            <a:r>
              <a:rPr lang="en-IE" sz="2000" b="1" i="1" dirty="0">
                <a:effectLst/>
                <a:latin typeface="Arial" panose="020B0604020202020204" pitchFamily="34" charset="0"/>
                <a:ea typeface="Symbol" panose="05050102010706020507" pitchFamily="18" charset="2"/>
                <a:cs typeface="Symbol" panose="05050102010706020507" pitchFamily="18" charset="2"/>
              </a:rPr>
              <a:t>was</a:t>
            </a:r>
            <a:r>
              <a:rPr lang="en-IE" sz="2000" b="1" i="1" spc="-20" dirty="0">
                <a:effectLst/>
                <a:latin typeface="Arial" panose="020B0604020202020204" pitchFamily="34" charset="0"/>
                <a:ea typeface="Symbol" panose="05050102010706020507" pitchFamily="18" charset="2"/>
                <a:cs typeface="Symbol" panose="05050102010706020507" pitchFamily="18" charset="2"/>
              </a:rPr>
              <a:t> </a:t>
            </a:r>
            <a:r>
              <a:rPr lang="en-IE" sz="2000" b="1" i="1" dirty="0">
                <a:effectLst/>
                <a:latin typeface="Arial" panose="020B0604020202020204" pitchFamily="34" charset="0"/>
                <a:ea typeface="Symbol" panose="05050102010706020507" pitchFamily="18" charset="2"/>
                <a:cs typeface="Symbol" panose="05050102010706020507" pitchFamily="18" charset="2"/>
              </a:rPr>
              <a:t>budgeted.</a:t>
            </a:r>
            <a:r>
              <a:rPr lang="en-IE" sz="2000" b="1" i="1" spc="-15" dirty="0">
                <a:effectLst/>
                <a:latin typeface="Arial" panose="020B0604020202020204" pitchFamily="34" charset="0"/>
                <a:ea typeface="Symbol" panose="05050102010706020507" pitchFamily="18" charset="2"/>
                <a:cs typeface="Symbol" panose="05050102010706020507" pitchFamily="18" charset="2"/>
              </a:rPr>
              <a:t> </a:t>
            </a:r>
            <a:r>
              <a:rPr lang="en-IE" sz="2000" b="1" i="1" dirty="0">
                <a:effectLst/>
                <a:latin typeface="Arial" panose="020B0604020202020204" pitchFamily="34" charset="0"/>
                <a:ea typeface="Symbol" panose="05050102010706020507" pitchFamily="18" charset="2"/>
                <a:cs typeface="Symbol" panose="05050102010706020507" pitchFamily="18" charset="2"/>
              </a:rPr>
              <a:t>If</a:t>
            </a:r>
            <a:r>
              <a:rPr lang="en-IE" sz="2000" b="1" i="1" spc="-15" dirty="0">
                <a:effectLst/>
                <a:latin typeface="Arial" panose="020B0604020202020204" pitchFamily="34" charset="0"/>
                <a:ea typeface="Symbol" panose="05050102010706020507" pitchFamily="18" charset="2"/>
                <a:cs typeface="Symbol" panose="05050102010706020507" pitchFamily="18" charset="2"/>
              </a:rPr>
              <a:t> </a:t>
            </a:r>
            <a:r>
              <a:rPr lang="en-IE" sz="2000" b="1" i="1" dirty="0">
                <a:effectLst/>
                <a:latin typeface="Arial" panose="020B0604020202020204" pitchFamily="34" charset="0"/>
                <a:ea typeface="Symbol" panose="05050102010706020507" pitchFamily="18" charset="2"/>
                <a:cs typeface="Symbol" panose="05050102010706020507" pitchFamily="18" charset="2"/>
              </a:rPr>
              <a:t>expenditure,</a:t>
            </a:r>
            <a:r>
              <a:rPr lang="en-IE" sz="2000" b="1" i="1" spc="-15" dirty="0">
                <a:effectLst/>
                <a:latin typeface="Arial" panose="020B0604020202020204" pitchFamily="34" charset="0"/>
                <a:ea typeface="Symbol" panose="05050102010706020507" pitchFamily="18" charset="2"/>
                <a:cs typeface="Symbol" panose="05050102010706020507" pitchFamily="18" charset="2"/>
              </a:rPr>
              <a:t> </a:t>
            </a:r>
            <a:r>
              <a:rPr lang="en-IE" sz="2000" b="1" i="1" dirty="0">
                <a:effectLst/>
                <a:latin typeface="Arial" panose="020B0604020202020204" pitchFamily="34" charset="0"/>
                <a:ea typeface="Symbol" panose="05050102010706020507" pitchFamily="18" charset="2"/>
                <a:cs typeface="Symbol" panose="05050102010706020507" pitchFamily="18" charset="2"/>
              </a:rPr>
              <a:t>for example, of stationery has exceeded the budgeted figure, this will need to be addressed by cutting expenditure elsewhere or increasing income. Ensure the bottom line is still in a surplus/breakeven position.</a:t>
            </a:r>
          </a:p>
          <a:p>
            <a:endParaRPr lang="en-IE" dirty="0"/>
          </a:p>
        </p:txBody>
      </p:sp>
      <p:sp>
        <p:nvSpPr>
          <p:cNvPr id="2" name="Slide Number Placeholder 1">
            <a:extLst>
              <a:ext uri="{FF2B5EF4-FFF2-40B4-BE49-F238E27FC236}">
                <a16:creationId xmlns:a16="http://schemas.microsoft.com/office/drawing/2014/main" id="{658EFD8A-F71B-CCB3-290A-F1B8FFE2152D}"/>
              </a:ext>
            </a:extLst>
          </p:cNvPr>
          <p:cNvSpPr>
            <a:spLocks noGrp="1"/>
          </p:cNvSpPr>
          <p:nvPr>
            <p:ph type="sldNum" sz="quarter" idx="12"/>
          </p:nvPr>
        </p:nvSpPr>
        <p:spPr/>
        <p:txBody>
          <a:bodyPr/>
          <a:lstStyle/>
          <a:p>
            <a:fld id="{3145EBB6-03D8-4AA8-9A6E-221BA161F11A}" type="slidenum">
              <a:rPr lang="en-IE" smtClean="0"/>
              <a:t>35</a:t>
            </a:fld>
            <a:endParaRPr lang="en-IE" dirty="0"/>
          </a:p>
        </p:txBody>
      </p:sp>
    </p:spTree>
    <p:extLst>
      <p:ext uri="{BB962C8B-B14F-4D97-AF65-F5344CB8AC3E}">
        <p14:creationId xmlns:p14="http://schemas.microsoft.com/office/powerpoint/2010/main" val="41470330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1092607"/>
          </a:xfrm>
          <a:prstGeom prst="rect">
            <a:avLst/>
          </a:prstGeom>
        </p:spPr>
        <p:txBody>
          <a:bodyPr wrap="square">
            <a:spAutoFit/>
          </a:bodyPr>
          <a:lstStyle/>
          <a:p>
            <a:r>
              <a:rPr lang="en-IE" sz="2800" dirty="0">
                <a:solidFill>
                  <a:schemeClr val="bg1"/>
                </a:solidFill>
                <a:latin typeface="Arial Black" panose="020B0A04020102020204" pitchFamily="34" charset="0"/>
                <a:cs typeface="Arial" panose="020B0604020202020204" pitchFamily="34" charset="0"/>
              </a:rPr>
              <a:t>Step 2: Review actions Creditors/Accruals/Income received in advance</a:t>
            </a:r>
          </a:p>
          <a:p>
            <a:endParaRPr lang="en-IE" sz="900" dirty="0">
              <a:solidFill>
                <a:schemeClr val="bg1"/>
              </a:solidFill>
              <a:latin typeface="Arial Black" panose="020B0A04020102020204" pitchFamily="34" charset="0"/>
              <a:cs typeface="Arial" panose="020B0604020202020204" pitchFamily="34" charset="0"/>
            </a:endParaRPr>
          </a:p>
        </p:txBody>
      </p:sp>
      <p:pic>
        <p:nvPicPr>
          <p:cNvPr id="11" name="Picture 10" descr="A blue and white logo&#10;&#10;Description automatically generated with low confidence">
            <a:extLst>
              <a:ext uri="{FF2B5EF4-FFF2-40B4-BE49-F238E27FC236}">
                <a16:creationId xmlns:a16="http://schemas.microsoft.com/office/drawing/2014/main" id="{A3B8BBBD-1F50-4DAF-A4D5-C56C4672713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graphicFrame>
        <p:nvGraphicFramePr>
          <p:cNvPr id="13" name="Content Placeholder 2">
            <a:extLst>
              <a:ext uri="{FF2B5EF4-FFF2-40B4-BE49-F238E27FC236}">
                <a16:creationId xmlns:a16="http://schemas.microsoft.com/office/drawing/2014/main" id="{3D31E7EE-2207-14D1-CECB-4B63FC623BE8}"/>
              </a:ext>
            </a:extLst>
          </p:cNvPr>
          <p:cNvGraphicFramePr>
            <a:graphicFrameLocks noGrp="1"/>
          </p:cNvGraphicFramePr>
          <p:nvPr>
            <p:ph idx="1"/>
            <p:extLst>
              <p:ext uri="{D42A27DB-BD31-4B8C-83A1-F6EECF244321}">
                <p14:modId xmlns:p14="http://schemas.microsoft.com/office/powerpoint/2010/main" val="278022360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a:extLst>
              <a:ext uri="{FF2B5EF4-FFF2-40B4-BE49-F238E27FC236}">
                <a16:creationId xmlns:a16="http://schemas.microsoft.com/office/drawing/2014/main" id="{4378DF84-FED4-1169-CFD2-C7C4D1B4BEA8}"/>
              </a:ext>
            </a:extLst>
          </p:cNvPr>
          <p:cNvSpPr>
            <a:spLocks noGrp="1"/>
          </p:cNvSpPr>
          <p:nvPr>
            <p:ph type="sldNum" sz="quarter" idx="12"/>
          </p:nvPr>
        </p:nvSpPr>
        <p:spPr/>
        <p:txBody>
          <a:bodyPr/>
          <a:lstStyle/>
          <a:p>
            <a:fld id="{3145EBB6-03D8-4AA8-9A6E-221BA161F11A}" type="slidenum">
              <a:rPr lang="en-IE" smtClean="0"/>
              <a:t>36</a:t>
            </a:fld>
            <a:endParaRPr lang="en-IE" dirty="0"/>
          </a:p>
        </p:txBody>
      </p:sp>
    </p:spTree>
    <p:extLst>
      <p:ext uri="{BB962C8B-B14F-4D97-AF65-F5344CB8AC3E}">
        <p14:creationId xmlns:p14="http://schemas.microsoft.com/office/powerpoint/2010/main" val="18670798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661720"/>
          </a:xfrm>
          <a:prstGeom prst="rect">
            <a:avLst/>
          </a:prstGeom>
        </p:spPr>
        <p:txBody>
          <a:bodyPr wrap="square">
            <a:spAutoFit/>
          </a:bodyPr>
          <a:lstStyle/>
          <a:p>
            <a:r>
              <a:rPr lang="en-IE" sz="2800" dirty="0">
                <a:solidFill>
                  <a:schemeClr val="bg1"/>
                </a:solidFill>
                <a:latin typeface="Arial Black" panose="020B0A04020102020204" pitchFamily="34" charset="0"/>
                <a:cs typeface="Arial" panose="020B0604020202020204" pitchFamily="34" charset="0"/>
              </a:rPr>
              <a:t>Step 2: Review actions Payroll</a:t>
            </a:r>
          </a:p>
          <a:p>
            <a:endParaRPr lang="en-IE" sz="900" dirty="0">
              <a:solidFill>
                <a:schemeClr val="bg1"/>
              </a:solidFill>
              <a:latin typeface="Arial Black" panose="020B0A04020102020204" pitchFamily="34" charset="0"/>
              <a:cs typeface="Arial" panose="020B0604020202020204" pitchFamily="34" charset="0"/>
            </a:endParaRPr>
          </a:p>
        </p:txBody>
      </p:sp>
      <p:pic>
        <p:nvPicPr>
          <p:cNvPr id="11" name="Picture 10" descr="A blue and white logo&#10;&#10;Description automatically generated with low confidence">
            <a:extLst>
              <a:ext uri="{FF2B5EF4-FFF2-40B4-BE49-F238E27FC236}">
                <a16:creationId xmlns:a16="http://schemas.microsoft.com/office/drawing/2014/main" id="{A3B8BBBD-1F50-4DAF-A4D5-C56C4672713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graphicFrame>
        <p:nvGraphicFramePr>
          <p:cNvPr id="13" name="Content Placeholder 2">
            <a:extLst>
              <a:ext uri="{FF2B5EF4-FFF2-40B4-BE49-F238E27FC236}">
                <a16:creationId xmlns:a16="http://schemas.microsoft.com/office/drawing/2014/main" id="{794F64A6-03D8-C467-5800-3D1478135895}"/>
              </a:ext>
            </a:extLst>
          </p:cNvPr>
          <p:cNvGraphicFramePr>
            <a:graphicFrameLocks noGrp="1"/>
          </p:cNvGraphicFramePr>
          <p:nvPr>
            <p:ph idx="1"/>
            <p:extLst>
              <p:ext uri="{D42A27DB-BD31-4B8C-83A1-F6EECF244321}">
                <p14:modId xmlns:p14="http://schemas.microsoft.com/office/powerpoint/2010/main" val="411403604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a:extLst>
              <a:ext uri="{FF2B5EF4-FFF2-40B4-BE49-F238E27FC236}">
                <a16:creationId xmlns:a16="http://schemas.microsoft.com/office/drawing/2014/main" id="{ECC5449D-D35E-6B13-043D-A02002F61799}"/>
              </a:ext>
            </a:extLst>
          </p:cNvPr>
          <p:cNvPicPr>
            <a:picLocks noChangeAspect="1"/>
          </p:cNvPicPr>
          <p:nvPr/>
        </p:nvPicPr>
        <p:blipFill>
          <a:blip r:embed="rId9"/>
          <a:stretch>
            <a:fillRect/>
          </a:stretch>
        </p:blipFill>
        <p:spPr>
          <a:xfrm>
            <a:off x="9332470" y="106840"/>
            <a:ext cx="2121592" cy="1718786"/>
          </a:xfrm>
          <a:prstGeom prst="rect">
            <a:avLst/>
          </a:prstGeom>
        </p:spPr>
      </p:pic>
      <p:sp>
        <p:nvSpPr>
          <p:cNvPr id="3" name="Slide Number Placeholder 2">
            <a:extLst>
              <a:ext uri="{FF2B5EF4-FFF2-40B4-BE49-F238E27FC236}">
                <a16:creationId xmlns:a16="http://schemas.microsoft.com/office/drawing/2014/main" id="{1CF7931C-8837-8A50-D53C-B69E734EF634}"/>
              </a:ext>
            </a:extLst>
          </p:cNvPr>
          <p:cNvSpPr>
            <a:spLocks noGrp="1"/>
          </p:cNvSpPr>
          <p:nvPr>
            <p:ph type="sldNum" sz="quarter" idx="12"/>
          </p:nvPr>
        </p:nvSpPr>
        <p:spPr/>
        <p:txBody>
          <a:bodyPr/>
          <a:lstStyle/>
          <a:p>
            <a:fld id="{3145EBB6-03D8-4AA8-9A6E-221BA161F11A}" type="slidenum">
              <a:rPr lang="en-IE" smtClean="0"/>
              <a:t>37</a:t>
            </a:fld>
            <a:endParaRPr lang="en-IE" dirty="0"/>
          </a:p>
        </p:txBody>
      </p:sp>
    </p:spTree>
    <p:extLst>
      <p:ext uri="{BB962C8B-B14F-4D97-AF65-F5344CB8AC3E}">
        <p14:creationId xmlns:p14="http://schemas.microsoft.com/office/powerpoint/2010/main" val="32747799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661720"/>
          </a:xfrm>
          <a:prstGeom prst="rect">
            <a:avLst/>
          </a:prstGeom>
        </p:spPr>
        <p:txBody>
          <a:bodyPr wrap="square">
            <a:spAutoFit/>
          </a:bodyPr>
          <a:lstStyle/>
          <a:p>
            <a:r>
              <a:rPr lang="en-IE" sz="2800" dirty="0">
                <a:solidFill>
                  <a:schemeClr val="bg1"/>
                </a:solidFill>
                <a:latin typeface="Arial Black" panose="020B0A04020102020204" pitchFamily="34" charset="0"/>
                <a:cs typeface="Arial" panose="020B0604020202020204" pitchFamily="34" charset="0"/>
              </a:rPr>
              <a:t>Step 2: Review actions Capital Projects</a:t>
            </a:r>
          </a:p>
          <a:p>
            <a:endParaRPr lang="en-IE" sz="900" dirty="0">
              <a:solidFill>
                <a:schemeClr val="bg1"/>
              </a:solidFill>
              <a:latin typeface="Arial Black" panose="020B0A04020102020204" pitchFamily="34" charset="0"/>
              <a:cs typeface="Arial" panose="020B0604020202020204" pitchFamily="34" charset="0"/>
            </a:endParaRPr>
          </a:p>
        </p:txBody>
      </p:sp>
      <p:pic>
        <p:nvPicPr>
          <p:cNvPr id="11" name="Picture 10" descr="A blue and white logo&#10;&#10;Description automatically generated with low confidence">
            <a:extLst>
              <a:ext uri="{FF2B5EF4-FFF2-40B4-BE49-F238E27FC236}">
                <a16:creationId xmlns:a16="http://schemas.microsoft.com/office/drawing/2014/main" id="{A3B8BBBD-1F50-4DAF-A4D5-C56C4672713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sp>
        <p:nvSpPr>
          <p:cNvPr id="3" name="Content Placeholder 2">
            <a:extLst>
              <a:ext uri="{FF2B5EF4-FFF2-40B4-BE49-F238E27FC236}">
                <a16:creationId xmlns:a16="http://schemas.microsoft.com/office/drawing/2014/main" id="{94342243-53FE-67AE-5275-3E18649FF8BD}"/>
              </a:ext>
            </a:extLst>
          </p:cNvPr>
          <p:cNvSpPr>
            <a:spLocks noGrp="1"/>
          </p:cNvSpPr>
          <p:nvPr>
            <p:ph idx="1"/>
          </p:nvPr>
        </p:nvSpPr>
        <p:spPr/>
        <p:style>
          <a:lnRef idx="2">
            <a:schemeClr val="accent6">
              <a:shade val="50000"/>
            </a:schemeClr>
          </a:lnRef>
          <a:fillRef idx="1">
            <a:schemeClr val="accent6"/>
          </a:fillRef>
          <a:effectRef idx="0">
            <a:schemeClr val="accent6"/>
          </a:effectRef>
          <a:fontRef idx="minor">
            <a:schemeClr val="lt1"/>
          </a:fontRef>
        </p:style>
        <p:txBody>
          <a:bodyPr/>
          <a:lstStyle/>
          <a:p>
            <a:pPr marL="88900" marR="434975">
              <a:lnSpc>
                <a:spcPct val="115000"/>
              </a:lnSpc>
              <a:spcBef>
                <a:spcPts val="985"/>
              </a:spcBef>
              <a:spcAft>
                <a:spcPts val="0"/>
              </a:spcAft>
            </a:pPr>
            <a:endParaRPr lang="en-IE" sz="1800" dirty="0">
              <a:effectLst/>
              <a:latin typeface="Arial" panose="020B0604020202020204" pitchFamily="34" charset="0"/>
              <a:ea typeface="Arial" panose="020B0604020202020204" pitchFamily="34" charset="0"/>
            </a:endParaRPr>
          </a:p>
          <a:p>
            <a:pPr marL="88900" marR="434975">
              <a:lnSpc>
                <a:spcPct val="115000"/>
              </a:lnSpc>
              <a:spcBef>
                <a:spcPts val="985"/>
              </a:spcBef>
              <a:spcAft>
                <a:spcPts val="0"/>
              </a:spcAft>
            </a:pPr>
            <a:r>
              <a:rPr lang="en-IE" sz="2400" b="1" dirty="0">
                <a:effectLst/>
                <a:latin typeface="Arial" panose="020B0604020202020204" pitchFamily="34" charset="0"/>
                <a:ea typeface="Arial" panose="020B0604020202020204" pitchFamily="34" charset="0"/>
              </a:rPr>
              <a:t>Where</a:t>
            </a:r>
            <a:r>
              <a:rPr lang="en-IE" sz="2400" b="1" spc="-20" dirty="0">
                <a:effectLst/>
                <a:latin typeface="Arial" panose="020B0604020202020204" pitchFamily="34" charset="0"/>
                <a:ea typeface="Arial" panose="020B0604020202020204" pitchFamily="34" charset="0"/>
              </a:rPr>
              <a:t> </a:t>
            </a:r>
            <a:r>
              <a:rPr lang="en-IE" sz="2400" b="1" dirty="0">
                <a:effectLst/>
                <a:latin typeface="Arial" panose="020B0604020202020204" pitchFamily="34" charset="0"/>
                <a:ea typeface="Arial" panose="020B0604020202020204" pitchFamily="34" charset="0"/>
              </a:rPr>
              <a:t>the</a:t>
            </a:r>
            <a:r>
              <a:rPr lang="en-IE" sz="2400" b="1" spc="-20" dirty="0">
                <a:effectLst/>
                <a:latin typeface="Arial" panose="020B0604020202020204" pitchFamily="34" charset="0"/>
                <a:ea typeface="Arial" panose="020B0604020202020204" pitchFamily="34" charset="0"/>
              </a:rPr>
              <a:t> </a:t>
            </a:r>
            <a:r>
              <a:rPr lang="en-IE" sz="2400" b="1" dirty="0">
                <a:effectLst/>
                <a:latin typeface="Arial" panose="020B0604020202020204" pitchFamily="34" charset="0"/>
                <a:ea typeface="Arial" panose="020B0604020202020204" pitchFamily="34" charset="0"/>
              </a:rPr>
              <a:t>board</a:t>
            </a:r>
            <a:r>
              <a:rPr lang="en-IE" sz="2400" b="1" spc="-20" dirty="0">
                <a:effectLst/>
                <a:latin typeface="Arial" panose="020B0604020202020204" pitchFamily="34" charset="0"/>
                <a:ea typeface="Arial" panose="020B0604020202020204" pitchFamily="34" charset="0"/>
              </a:rPr>
              <a:t> </a:t>
            </a:r>
            <a:r>
              <a:rPr lang="en-IE" sz="2400" b="1" dirty="0">
                <a:effectLst/>
                <a:latin typeface="Arial" panose="020B0604020202020204" pitchFamily="34" charset="0"/>
                <a:ea typeface="Arial" panose="020B0604020202020204" pitchFamily="34" charset="0"/>
              </a:rPr>
              <a:t>has</a:t>
            </a:r>
            <a:r>
              <a:rPr lang="en-IE" sz="2400" b="1" spc="-5" dirty="0">
                <a:effectLst/>
                <a:latin typeface="Arial" panose="020B0604020202020204" pitchFamily="34" charset="0"/>
                <a:ea typeface="Arial" panose="020B0604020202020204" pitchFamily="34" charset="0"/>
              </a:rPr>
              <a:t> </a:t>
            </a:r>
            <a:r>
              <a:rPr lang="en-IE" sz="2400" b="1" dirty="0">
                <a:effectLst/>
                <a:latin typeface="Arial" panose="020B0604020202020204" pitchFamily="34" charset="0"/>
                <a:ea typeface="Arial" panose="020B0604020202020204" pitchFamily="34" charset="0"/>
              </a:rPr>
              <a:t>undertaken</a:t>
            </a:r>
            <a:r>
              <a:rPr lang="en-IE" sz="2400" b="1" spc="-20" dirty="0">
                <a:effectLst/>
                <a:latin typeface="Arial" panose="020B0604020202020204" pitchFamily="34" charset="0"/>
                <a:ea typeface="Arial" panose="020B0604020202020204" pitchFamily="34" charset="0"/>
              </a:rPr>
              <a:t> </a:t>
            </a:r>
            <a:r>
              <a:rPr lang="en-IE" sz="2400" b="1" dirty="0">
                <a:effectLst/>
                <a:latin typeface="Arial" panose="020B0604020202020204" pitchFamily="34" charset="0"/>
                <a:ea typeface="Arial" panose="020B0604020202020204" pitchFamily="34" charset="0"/>
              </a:rPr>
              <a:t>a</a:t>
            </a:r>
            <a:r>
              <a:rPr lang="en-IE" sz="2400" b="1" spc="-10" dirty="0">
                <a:effectLst/>
                <a:latin typeface="Arial" panose="020B0604020202020204" pitchFamily="34" charset="0"/>
                <a:ea typeface="Arial" panose="020B0604020202020204" pitchFamily="34" charset="0"/>
              </a:rPr>
              <a:t> </a:t>
            </a:r>
            <a:r>
              <a:rPr lang="en-IE" sz="2400" b="1" dirty="0">
                <a:effectLst/>
                <a:latin typeface="Arial" panose="020B0604020202020204" pitchFamily="34" charset="0"/>
                <a:ea typeface="Arial" panose="020B0604020202020204" pitchFamily="34" charset="0"/>
              </a:rPr>
              <a:t>capital</a:t>
            </a:r>
            <a:r>
              <a:rPr lang="en-IE" sz="2400" b="1" spc="-15" dirty="0">
                <a:effectLst/>
                <a:latin typeface="Arial" panose="020B0604020202020204" pitchFamily="34" charset="0"/>
                <a:ea typeface="Arial" panose="020B0604020202020204" pitchFamily="34" charset="0"/>
              </a:rPr>
              <a:t> </a:t>
            </a:r>
            <a:r>
              <a:rPr lang="en-IE" sz="2400" b="1" dirty="0">
                <a:effectLst/>
                <a:latin typeface="Arial" panose="020B0604020202020204" pitchFamily="34" charset="0"/>
                <a:ea typeface="Arial" panose="020B0604020202020204" pitchFamily="34" charset="0"/>
              </a:rPr>
              <a:t>project such</a:t>
            </a:r>
            <a:r>
              <a:rPr lang="en-IE" sz="2400" b="1" spc="-20" dirty="0">
                <a:effectLst/>
                <a:latin typeface="Arial" panose="020B0604020202020204" pitchFamily="34" charset="0"/>
                <a:ea typeface="Arial" panose="020B0604020202020204" pitchFamily="34" charset="0"/>
              </a:rPr>
              <a:t> </a:t>
            </a:r>
            <a:r>
              <a:rPr lang="en-IE" sz="2400" b="1" dirty="0">
                <a:effectLst/>
                <a:latin typeface="Arial" panose="020B0604020202020204" pitchFamily="34" charset="0"/>
                <a:ea typeface="Arial" panose="020B0604020202020204" pitchFamily="34" charset="0"/>
              </a:rPr>
              <a:t>as</a:t>
            </a:r>
            <a:r>
              <a:rPr lang="en-IE" sz="2400" b="1" spc="-20" dirty="0">
                <a:effectLst/>
                <a:latin typeface="Arial" panose="020B0604020202020204" pitchFamily="34" charset="0"/>
                <a:ea typeface="Arial" panose="020B0604020202020204" pitchFamily="34" charset="0"/>
              </a:rPr>
              <a:t> </a:t>
            </a:r>
            <a:r>
              <a:rPr lang="en-IE" sz="2400" b="1" dirty="0">
                <a:effectLst/>
                <a:latin typeface="Arial" panose="020B0604020202020204" pitchFamily="34" charset="0"/>
                <a:ea typeface="Arial" panose="020B0604020202020204" pitchFamily="34" charset="0"/>
              </a:rPr>
              <a:t>a</a:t>
            </a:r>
            <a:r>
              <a:rPr lang="en-IE" sz="2400" b="1" spc="-10" dirty="0">
                <a:effectLst/>
                <a:latin typeface="Arial" panose="020B0604020202020204" pitchFamily="34" charset="0"/>
                <a:ea typeface="Arial" panose="020B0604020202020204" pitchFamily="34" charset="0"/>
              </a:rPr>
              <a:t> </a:t>
            </a:r>
            <a:r>
              <a:rPr lang="en-IE" sz="2400" b="1" dirty="0">
                <a:effectLst/>
                <a:latin typeface="Arial" panose="020B0604020202020204" pitchFamily="34" charset="0"/>
                <a:ea typeface="Arial" panose="020B0604020202020204" pitchFamily="34" charset="0"/>
              </a:rPr>
              <a:t>building</a:t>
            </a:r>
            <a:r>
              <a:rPr lang="en-IE" sz="2400" b="1" spc="-10" dirty="0">
                <a:effectLst/>
                <a:latin typeface="Arial" panose="020B0604020202020204" pitchFamily="34" charset="0"/>
                <a:ea typeface="Arial" panose="020B0604020202020204" pitchFamily="34" charset="0"/>
              </a:rPr>
              <a:t> </a:t>
            </a:r>
            <a:r>
              <a:rPr lang="en-IE" sz="2400" b="1" dirty="0">
                <a:effectLst/>
                <a:latin typeface="Arial" panose="020B0604020202020204" pitchFamily="34" charset="0"/>
                <a:ea typeface="Arial" panose="020B0604020202020204" pitchFamily="34" charset="0"/>
              </a:rPr>
              <a:t>project,</a:t>
            </a:r>
            <a:r>
              <a:rPr lang="en-IE" sz="2400" b="1" spc="-15" dirty="0">
                <a:effectLst/>
                <a:latin typeface="Arial" panose="020B0604020202020204" pitchFamily="34" charset="0"/>
                <a:ea typeface="Arial" panose="020B0604020202020204" pitchFamily="34" charset="0"/>
              </a:rPr>
              <a:t> </a:t>
            </a:r>
            <a:r>
              <a:rPr lang="en-IE" sz="2400" b="1" dirty="0">
                <a:effectLst/>
                <a:latin typeface="Arial" panose="020B0604020202020204" pitchFamily="34" charset="0"/>
                <a:ea typeface="Arial" panose="020B0604020202020204" pitchFamily="34" charset="0"/>
              </a:rPr>
              <a:t>it is</a:t>
            </a:r>
            <a:r>
              <a:rPr lang="en-IE" sz="2400" b="1" spc="-20" dirty="0">
                <a:effectLst/>
                <a:latin typeface="Arial" panose="020B0604020202020204" pitchFamily="34" charset="0"/>
                <a:ea typeface="Arial" panose="020B0604020202020204" pitchFamily="34" charset="0"/>
              </a:rPr>
              <a:t> </a:t>
            </a:r>
            <a:r>
              <a:rPr lang="en-IE" sz="2400" b="1" dirty="0">
                <a:effectLst/>
                <a:latin typeface="Arial" panose="020B0604020202020204" pitchFamily="34" charset="0"/>
                <a:ea typeface="Arial" panose="020B0604020202020204" pitchFamily="34" charset="0"/>
              </a:rPr>
              <a:t>important that</a:t>
            </a:r>
            <a:r>
              <a:rPr lang="en-IE" sz="2400" b="1" spc="-15" dirty="0">
                <a:effectLst/>
                <a:latin typeface="Arial" panose="020B0604020202020204" pitchFamily="34" charset="0"/>
                <a:ea typeface="Arial" panose="020B0604020202020204" pitchFamily="34" charset="0"/>
              </a:rPr>
              <a:t> </a:t>
            </a:r>
            <a:r>
              <a:rPr lang="en-IE" sz="2400" b="1" dirty="0">
                <a:effectLst/>
                <a:latin typeface="Arial" panose="020B0604020202020204" pitchFamily="34" charset="0"/>
                <a:ea typeface="Arial" panose="020B0604020202020204" pitchFamily="34" charset="0"/>
              </a:rPr>
              <a:t>the related income and expenditure for this project is separately monitored.</a:t>
            </a:r>
          </a:p>
          <a:p>
            <a:pPr marL="88900">
              <a:spcBef>
                <a:spcPts val="770"/>
              </a:spcBef>
            </a:pPr>
            <a:r>
              <a:rPr lang="en-IE" sz="2400" b="1" i="1" dirty="0">
                <a:effectLst/>
                <a:latin typeface="Arial" panose="020B0604020202020204" pitchFamily="34" charset="0"/>
                <a:ea typeface="Arial" panose="020B0604020202020204" pitchFamily="34" charset="0"/>
              </a:rPr>
              <a:t>Review</a:t>
            </a:r>
            <a:r>
              <a:rPr lang="en-IE" sz="2400" b="1" i="1" spc="-30" dirty="0">
                <a:effectLst/>
                <a:latin typeface="Arial" panose="020B0604020202020204" pitchFamily="34" charset="0"/>
                <a:ea typeface="Arial" panose="020B0604020202020204" pitchFamily="34" charset="0"/>
              </a:rPr>
              <a:t> </a:t>
            </a:r>
            <a:r>
              <a:rPr lang="en-IE" sz="2400" b="1" i="1" spc="-10" dirty="0">
                <a:effectLst/>
                <a:latin typeface="Arial" panose="020B0604020202020204" pitchFamily="34" charset="0"/>
                <a:ea typeface="Arial" panose="020B0604020202020204" pitchFamily="34" charset="0"/>
              </a:rPr>
              <a:t>actions:</a:t>
            </a:r>
            <a:endParaRPr lang="en-IE" sz="2400" b="1" i="1" dirty="0">
              <a:effectLst/>
              <a:latin typeface="Arial" panose="020B0604020202020204" pitchFamily="34" charset="0"/>
              <a:ea typeface="Arial" panose="020B0604020202020204" pitchFamily="34" charset="0"/>
            </a:endParaRPr>
          </a:p>
          <a:p>
            <a:pPr marL="342900" lvl="0" indent="-342900">
              <a:spcBef>
                <a:spcPts val="905"/>
              </a:spcBef>
              <a:buFont typeface="Symbol" panose="05050102010706020507" pitchFamily="18" charset="2"/>
              <a:buChar char=""/>
              <a:tabLst>
                <a:tab pos="317500" algn="l"/>
                <a:tab pos="318135" algn="l"/>
              </a:tabLst>
            </a:pPr>
            <a:r>
              <a:rPr lang="en-IE" sz="2400" b="1" dirty="0">
                <a:effectLst/>
                <a:latin typeface="Arial" panose="020B0604020202020204" pitchFamily="34" charset="0"/>
                <a:ea typeface="Symbol" panose="05050102010706020507" pitchFamily="18" charset="2"/>
                <a:cs typeface="Symbol" panose="05050102010706020507" pitchFamily="18" charset="2"/>
              </a:rPr>
              <a:t>Review</a:t>
            </a:r>
            <a:r>
              <a:rPr lang="en-IE" sz="2400" b="1" spc="-25" dirty="0">
                <a:effectLst/>
                <a:latin typeface="Arial" panose="020B0604020202020204" pitchFamily="34" charset="0"/>
                <a:ea typeface="Symbol" panose="05050102010706020507" pitchFamily="18" charset="2"/>
                <a:cs typeface="Symbol" panose="05050102010706020507" pitchFamily="18" charset="2"/>
              </a:rPr>
              <a:t> </a:t>
            </a:r>
            <a:r>
              <a:rPr lang="en-IE" sz="2400" b="1" dirty="0">
                <a:effectLst/>
                <a:latin typeface="Arial" panose="020B0604020202020204" pitchFamily="34" charset="0"/>
                <a:ea typeface="Symbol" panose="05050102010706020507" pitchFamily="18" charset="2"/>
                <a:cs typeface="Symbol" panose="05050102010706020507" pitchFamily="18" charset="2"/>
              </a:rPr>
              <a:t>each</a:t>
            </a:r>
            <a:r>
              <a:rPr lang="en-IE" sz="2400" b="1" spc="-15" dirty="0">
                <a:effectLst/>
                <a:latin typeface="Arial" panose="020B0604020202020204" pitchFamily="34" charset="0"/>
                <a:ea typeface="Symbol" panose="05050102010706020507" pitchFamily="18" charset="2"/>
                <a:cs typeface="Symbol" panose="05050102010706020507" pitchFamily="18" charset="2"/>
              </a:rPr>
              <a:t> </a:t>
            </a:r>
            <a:r>
              <a:rPr lang="en-IE" sz="2400" b="1" dirty="0">
                <a:effectLst/>
                <a:latin typeface="Arial" panose="020B0604020202020204" pitchFamily="34" charset="0"/>
                <a:ea typeface="Symbol" panose="05050102010706020507" pitchFamily="18" charset="2"/>
                <a:cs typeface="Symbol" panose="05050102010706020507" pitchFamily="18" charset="2"/>
              </a:rPr>
              <a:t>figure</a:t>
            </a:r>
            <a:r>
              <a:rPr lang="en-IE" sz="2400" b="1" spc="-25" dirty="0">
                <a:effectLst/>
                <a:latin typeface="Arial" panose="020B0604020202020204" pitchFamily="34" charset="0"/>
                <a:ea typeface="Symbol" panose="05050102010706020507" pitchFamily="18" charset="2"/>
                <a:cs typeface="Symbol" panose="05050102010706020507" pitchFamily="18" charset="2"/>
              </a:rPr>
              <a:t> </a:t>
            </a:r>
            <a:r>
              <a:rPr lang="en-IE" sz="2400" b="1" dirty="0">
                <a:effectLst/>
                <a:latin typeface="Arial" panose="020B0604020202020204" pitchFamily="34" charset="0"/>
                <a:ea typeface="Symbol" panose="05050102010706020507" pitchFamily="18" charset="2"/>
                <a:cs typeface="Symbol" panose="05050102010706020507" pitchFamily="18" charset="2"/>
              </a:rPr>
              <a:t>to</a:t>
            </a:r>
            <a:r>
              <a:rPr lang="en-IE" sz="2400" b="1" spc="-25" dirty="0">
                <a:effectLst/>
                <a:latin typeface="Arial" panose="020B0604020202020204" pitchFamily="34" charset="0"/>
                <a:ea typeface="Symbol" panose="05050102010706020507" pitchFamily="18" charset="2"/>
                <a:cs typeface="Symbol" panose="05050102010706020507" pitchFamily="18" charset="2"/>
              </a:rPr>
              <a:t> </a:t>
            </a:r>
            <a:r>
              <a:rPr lang="en-IE" sz="2400" b="1" dirty="0">
                <a:effectLst/>
                <a:latin typeface="Arial" panose="020B0604020202020204" pitchFamily="34" charset="0"/>
                <a:ea typeface="Symbol" panose="05050102010706020507" pitchFamily="18" charset="2"/>
                <a:cs typeface="Symbol" panose="05050102010706020507" pitchFamily="18" charset="2"/>
              </a:rPr>
              <a:t>ensure</a:t>
            </a:r>
            <a:r>
              <a:rPr lang="en-IE" sz="2400" b="1" spc="-25" dirty="0">
                <a:effectLst/>
                <a:latin typeface="Arial" panose="020B0604020202020204" pitchFamily="34" charset="0"/>
                <a:ea typeface="Symbol" panose="05050102010706020507" pitchFamily="18" charset="2"/>
                <a:cs typeface="Symbol" panose="05050102010706020507" pitchFamily="18" charset="2"/>
              </a:rPr>
              <a:t> </a:t>
            </a:r>
            <a:r>
              <a:rPr lang="en-IE" sz="2400" b="1" dirty="0">
                <a:effectLst/>
                <a:latin typeface="Arial" panose="020B0604020202020204" pitchFamily="34" charset="0"/>
                <a:ea typeface="Symbol" panose="05050102010706020507" pitchFamily="18" charset="2"/>
                <a:cs typeface="Symbol" panose="05050102010706020507" pitchFamily="18" charset="2"/>
              </a:rPr>
              <a:t>that</a:t>
            </a:r>
            <a:r>
              <a:rPr lang="en-IE" sz="2400" b="1" spc="-20" dirty="0">
                <a:effectLst/>
                <a:latin typeface="Arial" panose="020B0604020202020204" pitchFamily="34" charset="0"/>
                <a:ea typeface="Symbol" panose="05050102010706020507" pitchFamily="18" charset="2"/>
                <a:cs typeface="Symbol" panose="05050102010706020507" pitchFamily="18" charset="2"/>
              </a:rPr>
              <a:t> </a:t>
            </a:r>
            <a:r>
              <a:rPr lang="en-IE" sz="2400" b="1" dirty="0">
                <a:effectLst/>
                <a:latin typeface="Arial" panose="020B0604020202020204" pitchFamily="34" charset="0"/>
                <a:ea typeface="Symbol" panose="05050102010706020507" pitchFamily="18" charset="2"/>
                <a:cs typeface="Symbol" panose="05050102010706020507" pitchFamily="18" charset="2"/>
              </a:rPr>
              <a:t>each</a:t>
            </a:r>
            <a:r>
              <a:rPr lang="en-IE" sz="2400" b="1" spc="-25" dirty="0">
                <a:effectLst/>
                <a:latin typeface="Arial" panose="020B0604020202020204" pitchFamily="34" charset="0"/>
                <a:ea typeface="Symbol" panose="05050102010706020507" pitchFamily="18" charset="2"/>
                <a:cs typeface="Symbol" panose="05050102010706020507" pitchFamily="18" charset="2"/>
              </a:rPr>
              <a:t> </a:t>
            </a:r>
            <a:r>
              <a:rPr lang="en-IE" sz="2400" b="1" dirty="0">
                <a:effectLst/>
                <a:latin typeface="Arial" panose="020B0604020202020204" pitchFamily="34" charset="0"/>
                <a:ea typeface="Symbol" panose="05050102010706020507" pitchFamily="18" charset="2"/>
                <a:cs typeface="Symbol" panose="05050102010706020507" pitchFamily="18" charset="2"/>
              </a:rPr>
              <a:t>figure</a:t>
            </a:r>
            <a:r>
              <a:rPr lang="en-IE" sz="2400" b="1" spc="-25" dirty="0">
                <a:effectLst/>
                <a:latin typeface="Arial" panose="020B0604020202020204" pitchFamily="34" charset="0"/>
                <a:ea typeface="Symbol" panose="05050102010706020507" pitchFamily="18" charset="2"/>
                <a:cs typeface="Symbol" panose="05050102010706020507" pitchFamily="18" charset="2"/>
              </a:rPr>
              <a:t> </a:t>
            </a:r>
            <a:r>
              <a:rPr lang="en-IE" sz="2400" b="1" dirty="0">
                <a:effectLst/>
                <a:latin typeface="Arial" panose="020B0604020202020204" pitchFamily="34" charset="0"/>
                <a:ea typeface="Symbol" panose="05050102010706020507" pitchFamily="18" charset="2"/>
                <a:cs typeface="Symbol" panose="05050102010706020507" pitchFamily="18" charset="2"/>
              </a:rPr>
              <a:t>looks</a:t>
            </a:r>
            <a:r>
              <a:rPr lang="en-IE" sz="2400" b="1" spc="-10" dirty="0">
                <a:effectLst/>
                <a:latin typeface="Arial" panose="020B0604020202020204" pitchFamily="34" charset="0"/>
                <a:ea typeface="Symbol" panose="05050102010706020507" pitchFamily="18" charset="2"/>
                <a:cs typeface="Symbol" panose="05050102010706020507" pitchFamily="18" charset="2"/>
              </a:rPr>
              <a:t> reasonable</a:t>
            </a:r>
            <a:endParaRPr lang="en-IE" sz="2400" b="1" dirty="0">
              <a:effectLst/>
              <a:latin typeface="Arial" panose="020B0604020202020204" pitchFamily="34" charset="0"/>
              <a:ea typeface="Symbol" panose="05050102010706020507" pitchFamily="18" charset="2"/>
              <a:cs typeface="Symbol" panose="05050102010706020507" pitchFamily="18" charset="2"/>
            </a:endParaRPr>
          </a:p>
          <a:p>
            <a:pPr marL="342900" lvl="0" indent="-342900">
              <a:spcBef>
                <a:spcPts val="95"/>
              </a:spcBef>
              <a:buFont typeface="Symbol" panose="05050102010706020507" pitchFamily="18" charset="2"/>
              <a:buChar char=""/>
              <a:tabLst>
                <a:tab pos="317500" algn="l"/>
                <a:tab pos="318135" algn="l"/>
              </a:tabLst>
            </a:pPr>
            <a:r>
              <a:rPr lang="en-IE" sz="2400" b="1" dirty="0">
                <a:effectLst/>
                <a:latin typeface="Arial" panose="020B0604020202020204" pitchFamily="34" charset="0"/>
                <a:ea typeface="Symbol" panose="05050102010706020507" pitchFamily="18" charset="2"/>
                <a:cs typeface="Symbol" panose="05050102010706020507" pitchFamily="18" charset="2"/>
              </a:rPr>
              <a:t>Is</a:t>
            </a:r>
            <a:r>
              <a:rPr lang="en-IE" sz="2400" b="1" spc="-40" dirty="0">
                <a:effectLst/>
                <a:latin typeface="Arial" panose="020B0604020202020204" pitchFamily="34" charset="0"/>
                <a:ea typeface="Symbol" panose="05050102010706020507" pitchFamily="18" charset="2"/>
                <a:cs typeface="Symbol" panose="05050102010706020507" pitchFamily="18" charset="2"/>
              </a:rPr>
              <a:t> </a:t>
            </a:r>
            <a:r>
              <a:rPr lang="en-IE" sz="2400" b="1" dirty="0">
                <a:effectLst/>
                <a:latin typeface="Arial" panose="020B0604020202020204" pitchFamily="34" charset="0"/>
                <a:ea typeface="Symbol" panose="05050102010706020507" pitchFamily="18" charset="2"/>
                <a:cs typeface="Symbol" panose="05050102010706020507" pitchFamily="18" charset="2"/>
              </a:rPr>
              <a:t>the</a:t>
            </a:r>
            <a:r>
              <a:rPr lang="en-IE" sz="2400" b="1" spc="-20" dirty="0">
                <a:effectLst/>
                <a:latin typeface="Arial" panose="020B0604020202020204" pitchFamily="34" charset="0"/>
                <a:ea typeface="Symbol" panose="05050102010706020507" pitchFamily="18" charset="2"/>
                <a:cs typeface="Symbol" panose="05050102010706020507" pitchFamily="18" charset="2"/>
              </a:rPr>
              <a:t> </a:t>
            </a:r>
            <a:r>
              <a:rPr lang="en-IE" sz="2400" b="1" dirty="0">
                <a:effectLst/>
                <a:latin typeface="Arial" panose="020B0604020202020204" pitchFamily="34" charset="0"/>
                <a:ea typeface="Symbol" panose="05050102010706020507" pitchFamily="18" charset="2"/>
                <a:cs typeface="Symbol" panose="05050102010706020507" pitchFamily="18" charset="2"/>
              </a:rPr>
              <a:t>board</a:t>
            </a:r>
            <a:r>
              <a:rPr lang="en-IE" sz="2400" b="1" spc="-25" dirty="0">
                <a:effectLst/>
                <a:latin typeface="Arial" panose="020B0604020202020204" pitchFamily="34" charset="0"/>
                <a:ea typeface="Symbol" panose="05050102010706020507" pitchFamily="18" charset="2"/>
                <a:cs typeface="Symbol" panose="05050102010706020507" pitchFamily="18" charset="2"/>
              </a:rPr>
              <a:t> </a:t>
            </a:r>
            <a:r>
              <a:rPr lang="en-IE" sz="2400" b="1" dirty="0">
                <a:effectLst/>
                <a:latin typeface="Arial" panose="020B0604020202020204" pitchFamily="34" charset="0"/>
                <a:ea typeface="Symbol" panose="05050102010706020507" pitchFamily="18" charset="2"/>
                <a:cs typeface="Symbol" panose="05050102010706020507" pitchFamily="18" charset="2"/>
              </a:rPr>
              <a:t>still</a:t>
            </a:r>
            <a:r>
              <a:rPr lang="en-IE" sz="2400" b="1" spc="-20" dirty="0">
                <a:effectLst/>
                <a:latin typeface="Arial" panose="020B0604020202020204" pitchFamily="34" charset="0"/>
                <a:ea typeface="Symbol" panose="05050102010706020507" pitchFamily="18" charset="2"/>
                <a:cs typeface="Symbol" panose="05050102010706020507" pitchFamily="18" charset="2"/>
              </a:rPr>
              <a:t> </a:t>
            </a:r>
            <a:r>
              <a:rPr lang="en-IE" sz="2400" b="1" dirty="0">
                <a:effectLst/>
                <a:latin typeface="Arial" panose="020B0604020202020204" pitchFamily="34" charset="0"/>
                <a:ea typeface="Symbol" panose="05050102010706020507" pitchFamily="18" charset="2"/>
                <a:cs typeface="Symbol" panose="05050102010706020507" pitchFamily="18" charset="2"/>
              </a:rPr>
              <a:t>operating</a:t>
            </a:r>
            <a:r>
              <a:rPr lang="en-IE" sz="2400" b="1" spc="-20" dirty="0">
                <a:effectLst/>
                <a:latin typeface="Arial" panose="020B0604020202020204" pitchFamily="34" charset="0"/>
                <a:ea typeface="Symbol" panose="05050102010706020507" pitchFamily="18" charset="2"/>
                <a:cs typeface="Symbol" panose="05050102010706020507" pitchFamily="18" charset="2"/>
              </a:rPr>
              <a:t> </a:t>
            </a:r>
            <a:r>
              <a:rPr lang="en-IE" sz="2400" b="1" dirty="0">
                <a:effectLst/>
                <a:latin typeface="Arial" panose="020B0604020202020204" pitchFamily="34" charset="0"/>
                <a:ea typeface="Symbol" panose="05050102010706020507" pitchFamily="18" charset="2"/>
                <a:cs typeface="Symbol" panose="05050102010706020507" pitchFamily="18" charset="2"/>
              </a:rPr>
              <a:t>within</a:t>
            </a:r>
            <a:r>
              <a:rPr lang="en-IE" sz="2400" b="1" spc="-20" dirty="0">
                <a:effectLst/>
                <a:latin typeface="Arial" panose="020B0604020202020204" pitchFamily="34" charset="0"/>
                <a:ea typeface="Symbol" panose="05050102010706020507" pitchFamily="18" charset="2"/>
                <a:cs typeface="Symbol" panose="05050102010706020507" pitchFamily="18" charset="2"/>
              </a:rPr>
              <a:t> </a:t>
            </a:r>
            <a:r>
              <a:rPr lang="en-IE" sz="2400" b="1" dirty="0">
                <a:effectLst/>
                <a:latin typeface="Arial" panose="020B0604020202020204" pitchFamily="34" charset="0"/>
                <a:ea typeface="Symbol" panose="05050102010706020507" pitchFamily="18" charset="2"/>
                <a:cs typeface="Symbol" panose="05050102010706020507" pitchFamily="18" charset="2"/>
              </a:rPr>
              <a:t>the</a:t>
            </a:r>
            <a:r>
              <a:rPr lang="en-IE" sz="2400" b="1" spc="-25" dirty="0">
                <a:effectLst/>
                <a:latin typeface="Arial" panose="020B0604020202020204" pitchFamily="34" charset="0"/>
                <a:ea typeface="Symbol" panose="05050102010706020507" pitchFamily="18" charset="2"/>
                <a:cs typeface="Symbol" panose="05050102010706020507" pitchFamily="18" charset="2"/>
              </a:rPr>
              <a:t> </a:t>
            </a:r>
            <a:r>
              <a:rPr lang="en-IE" sz="2400" b="1" dirty="0">
                <a:effectLst/>
                <a:latin typeface="Arial" panose="020B0604020202020204" pitchFamily="34" charset="0"/>
                <a:ea typeface="Symbol" panose="05050102010706020507" pitchFamily="18" charset="2"/>
                <a:cs typeface="Symbol" panose="05050102010706020507" pitchFamily="18" charset="2"/>
              </a:rPr>
              <a:t>income</a:t>
            </a:r>
            <a:r>
              <a:rPr lang="en-IE" sz="2400" b="1" spc="-30" dirty="0">
                <a:effectLst/>
                <a:latin typeface="Arial" panose="020B0604020202020204" pitchFamily="34" charset="0"/>
                <a:ea typeface="Symbol" panose="05050102010706020507" pitchFamily="18" charset="2"/>
                <a:cs typeface="Symbol" panose="05050102010706020507" pitchFamily="18" charset="2"/>
              </a:rPr>
              <a:t> </a:t>
            </a:r>
            <a:r>
              <a:rPr lang="en-IE" sz="2400" b="1" dirty="0">
                <a:effectLst/>
                <a:latin typeface="Arial" panose="020B0604020202020204" pitchFamily="34" charset="0"/>
                <a:ea typeface="Symbol" panose="05050102010706020507" pitchFamily="18" charset="2"/>
                <a:cs typeface="Symbol" panose="05050102010706020507" pitchFamily="18" charset="2"/>
              </a:rPr>
              <a:t>ringfenced</a:t>
            </a:r>
            <a:r>
              <a:rPr lang="en-IE" sz="2400" b="1" spc="-20" dirty="0">
                <a:effectLst/>
                <a:latin typeface="Arial" panose="020B0604020202020204" pitchFamily="34" charset="0"/>
                <a:ea typeface="Symbol" panose="05050102010706020507" pitchFamily="18" charset="2"/>
                <a:cs typeface="Symbol" panose="05050102010706020507" pitchFamily="18" charset="2"/>
              </a:rPr>
              <a:t> </a:t>
            </a:r>
            <a:r>
              <a:rPr lang="en-IE" sz="2400" b="1" dirty="0">
                <a:effectLst/>
                <a:latin typeface="Arial" panose="020B0604020202020204" pitchFamily="34" charset="0"/>
                <a:ea typeface="Symbol" panose="05050102010706020507" pitchFamily="18" charset="2"/>
                <a:cs typeface="Symbol" panose="05050102010706020507" pitchFamily="18" charset="2"/>
              </a:rPr>
              <a:t>to</a:t>
            </a:r>
            <a:r>
              <a:rPr lang="en-IE" sz="2400" b="1" spc="-25" dirty="0">
                <a:effectLst/>
                <a:latin typeface="Arial" panose="020B0604020202020204" pitchFamily="34" charset="0"/>
                <a:ea typeface="Symbol" panose="05050102010706020507" pitchFamily="18" charset="2"/>
                <a:cs typeface="Symbol" panose="05050102010706020507" pitchFamily="18" charset="2"/>
              </a:rPr>
              <a:t> </a:t>
            </a:r>
            <a:r>
              <a:rPr lang="en-IE" sz="2400" b="1" dirty="0">
                <a:effectLst/>
                <a:latin typeface="Arial" panose="020B0604020202020204" pitchFamily="34" charset="0"/>
                <a:ea typeface="Symbol" panose="05050102010706020507" pitchFamily="18" charset="2"/>
                <a:cs typeface="Symbol" panose="05050102010706020507" pitchFamily="18" charset="2"/>
              </a:rPr>
              <a:t>fund</a:t>
            </a:r>
            <a:r>
              <a:rPr lang="en-IE" sz="2400" b="1" spc="-30" dirty="0">
                <a:effectLst/>
                <a:latin typeface="Arial" panose="020B0604020202020204" pitchFamily="34" charset="0"/>
                <a:ea typeface="Symbol" panose="05050102010706020507" pitchFamily="18" charset="2"/>
                <a:cs typeface="Symbol" panose="05050102010706020507" pitchFamily="18" charset="2"/>
              </a:rPr>
              <a:t> </a:t>
            </a:r>
            <a:r>
              <a:rPr lang="en-IE" sz="2400" b="1" dirty="0">
                <a:effectLst/>
                <a:latin typeface="Arial" panose="020B0604020202020204" pitchFamily="34" charset="0"/>
                <a:ea typeface="Symbol" panose="05050102010706020507" pitchFamily="18" charset="2"/>
                <a:cs typeface="Symbol" panose="05050102010706020507" pitchFamily="18" charset="2"/>
              </a:rPr>
              <a:t>this</a:t>
            </a:r>
            <a:r>
              <a:rPr lang="en-IE" sz="2400" b="1" spc="-25" dirty="0">
                <a:effectLst/>
                <a:latin typeface="Arial" panose="020B0604020202020204" pitchFamily="34" charset="0"/>
                <a:ea typeface="Symbol" panose="05050102010706020507" pitchFamily="18" charset="2"/>
                <a:cs typeface="Symbol" panose="05050102010706020507" pitchFamily="18" charset="2"/>
              </a:rPr>
              <a:t> </a:t>
            </a:r>
            <a:r>
              <a:rPr lang="en-IE" sz="2400" b="1" spc="-10" dirty="0">
                <a:effectLst/>
                <a:latin typeface="Arial" panose="020B0604020202020204" pitchFamily="34" charset="0"/>
                <a:ea typeface="Symbol" panose="05050102010706020507" pitchFamily="18" charset="2"/>
                <a:cs typeface="Symbol" panose="05050102010706020507" pitchFamily="18" charset="2"/>
              </a:rPr>
              <a:t>project?</a:t>
            </a:r>
            <a:endParaRPr lang="en-IE" sz="2400" b="1" dirty="0">
              <a:effectLst/>
              <a:latin typeface="Arial" panose="020B0604020202020204" pitchFamily="34" charset="0"/>
              <a:ea typeface="Symbol" panose="05050102010706020507" pitchFamily="18" charset="2"/>
              <a:cs typeface="Symbol" panose="05050102010706020507" pitchFamily="18" charset="2"/>
            </a:endParaRPr>
          </a:p>
          <a:p>
            <a:endParaRPr lang="en-IE" dirty="0"/>
          </a:p>
        </p:txBody>
      </p:sp>
      <p:pic>
        <p:nvPicPr>
          <p:cNvPr id="2" name="Picture 1">
            <a:extLst>
              <a:ext uri="{FF2B5EF4-FFF2-40B4-BE49-F238E27FC236}">
                <a16:creationId xmlns:a16="http://schemas.microsoft.com/office/drawing/2014/main" id="{6EEDAA57-93B9-EBC5-92F5-9D4769476264}"/>
              </a:ext>
            </a:extLst>
          </p:cNvPr>
          <p:cNvPicPr>
            <a:picLocks noChangeAspect="1"/>
          </p:cNvPicPr>
          <p:nvPr/>
        </p:nvPicPr>
        <p:blipFill>
          <a:blip r:embed="rId4"/>
          <a:stretch>
            <a:fillRect/>
          </a:stretch>
        </p:blipFill>
        <p:spPr>
          <a:xfrm>
            <a:off x="4206076" y="5040629"/>
            <a:ext cx="3779848" cy="1684635"/>
          </a:xfrm>
          <a:prstGeom prst="rect">
            <a:avLst/>
          </a:prstGeom>
        </p:spPr>
      </p:pic>
      <p:sp>
        <p:nvSpPr>
          <p:cNvPr id="6" name="Slide Number Placeholder 5">
            <a:extLst>
              <a:ext uri="{FF2B5EF4-FFF2-40B4-BE49-F238E27FC236}">
                <a16:creationId xmlns:a16="http://schemas.microsoft.com/office/drawing/2014/main" id="{E2775F19-8B96-AFD4-0CE0-34F448F2492D}"/>
              </a:ext>
            </a:extLst>
          </p:cNvPr>
          <p:cNvSpPr>
            <a:spLocks noGrp="1"/>
          </p:cNvSpPr>
          <p:nvPr>
            <p:ph type="sldNum" sz="quarter" idx="12"/>
          </p:nvPr>
        </p:nvSpPr>
        <p:spPr/>
        <p:txBody>
          <a:bodyPr/>
          <a:lstStyle/>
          <a:p>
            <a:fld id="{3145EBB6-03D8-4AA8-9A6E-221BA161F11A}" type="slidenum">
              <a:rPr lang="en-IE" smtClean="0"/>
              <a:t>38</a:t>
            </a:fld>
            <a:endParaRPr lang="en-IE" dirty="0"/>
          </a:p>
        </p:txBody>
      </p:sp>
    </p:spTree>
    <p:extLst>
      <p:ext uri="{BB962C8B-B14F-4D97-AF65-F5344CB8AC3E}">
        <p14:creationId xmlns:p14="http://schemas.microsoft.com/office/powerpoint/2010/main" val="39295188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661720"/>
          </a:xfrm>
          <a:prstGeom prst="rect">
            <a:avLst/>
          </a:prstGeom>
        </p:spPr>
        <p:txBody>
          <a:bodyPr wrap="square">
            <a:spAutoFit/>
          </a:bodyPr>
          <a:lstStyle/>
          <a:p>
            <a:r>
              <a:rPr lang="en-IE" sz="2800" dirty="0">
                <a:solidFill>
                  <a:schemeClr val="bg1"/>
                </a:solidFill>
                <a:latin typeface="Arial Black" panose="020B0A04020102020204" pitchFamily="34" charset="0"/>
                <a:cs typeface="Arial" panose="020B0604020202020204" pitchFamily="34" charset="0"/>
              </a:rPr>
              <a:t>Step 3: Presenting the report to the Board meeting</a:t>
            </a:r>
          </a:p>
          <a:p>
            <a:endParaRPr lang="en-IE" sz="900" dirty="0">
              <a:solidFill>
                <a:schemeClr val="bg1"/>
              </a:solidFill>
              <a:latin typeface="Arial Black" panose="020B0A04020102020204" pitchFamily="34" charset="0"/>
              <a:cs typeface="Arial" panose="020B0604020202020204" pitchFamily="34" charset="0"/>
            </a:endParaRPr>
          </a:p>
        </p:txBody>
      </p:sp>
      <p:pic>
        <p:nvPicPr>
          <p:cNvPr id="11" name="Picture 10" descr="A blue and white logo&#10;&#10;Description automatically generated with low confidence">
            <a:extLst>
              <a:ext uri="{FF2B5EF4-FFF2-40B4-BE49-F238E27FC236}">
                <a16:creationId xmlns:a16="http://schemas.microsoft.com/office/drawing/2014/main" id="{A3B8BBBD-1F50-4DAF-A4D5-C56C4672713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sp>
        <p:nvSpPr>
          <p:cNvPr id="3" name="Content Placeholder 2">
            <a:extLst>
              <a:ext uri="{FF2B5EF4-FFF2-40B4-BE49-F238E27FC236}">
                <a16:creationId xmlns:a16="http://schemas.microsoft.com/office/drawing/2014/main" id="{94342243-53FE-67AE-5275-3E18649FF8BD}"/>
              </a:ext>
            </a:extLst>
          </p:cNvPr>
          <p:cNvSpPr>
            <a:spLocks noGrp="1"/>
          </p:cNvSpPr>
          <p:nvPr>
            <p:ph idx="1"/>
          </p:nvPr>
        </p:nvSpPr>
        <p:spPr/>
        <p:style>
          <a:lnRef idx="2">
            <a:schemeClr val="accent6">
              <a:shade val="50000"/>
            </a:schemeClr>
          </a:lnRef>
          <a:fillRef idx="1">
            <a:schemeClr val="accent6"/>
          </a:fillRef>
          <a:effectRef idx="0">
            <a:schemeClr val="accent6"/>
          </a:effectRef>
          <a:fontRef idx="minor">
            <a:schemeClr val="lt1"/>
          </a:fontRef>
        </p:style>
        <p:txBody>
          <a:bodyPr/>
          <a:lstStyle/>
          <a:p>
            <a:pPr marL="88900" marR="434975">
              <a:lnSpc>
                <a:spcPct val="115000"/>
              </a:lnSpc>
              <a:spcBef>
                <a:spcPts val="985"/>
              </a:spcBef>
              <a:spcAft>
                <a:spcPts val="0"/>
              </a:spcAft>
            </a:pPr>
            <a:endParaRPr lang="en-IE" sz="1800" dirty="0">
              <a:effectLst/>
              <a:latin typeface="Arial" panose="020B0604020202020204" pitchFamily="34" charset="0"/>
              <a:ea typeface="Arial" panose="020B0604020202020204" pitchFamily="34" charset="0"/>
            </a:endParaRPr>
          </a:p>
          <a:p>
            <a:pPr marL="0" marR="506095" indent="0">
              <a:lnSpc>
                <a:spcPct val="115000"/>
              </a:lnSpc>
              <a:spcBef>
                <a:spcPts val="980"/>
              </a:spcBef>
              <a:spcAft>
                <a:spcPts val="0"/>
              </a:spcAft>
              <a:buNone/>
            </a:pPr>
            <a:r>
              <a:rPr lang="en-IE" sz="2000" dirty="0">
                <a:effectLst/>
                <a:latin typeface="Arial" panose="020B0604020202020204" pitchFamily="34" charset="0"/>
                <a:ea typeface="Arial" panose="020B0604020202020204" pitchFamily="34" charset="0"/>
              </a:rPr>
              <a:t>When the treasurer has completed their review with the Principal, and another board member if required,</a:t>
            </a:r>
            <a:r>
              <a:rPr lang="en-IE" sz="2000" spc="-15" dirty="0">
                <a:effectLst/>
                <a:latin typeface="Arial" panose="020B0604020202020204" pitchFamily="34" charset="0"/>
                <a:ea typeface="Arial" panose="020B0604020202020204" pitchFamily="34" charset="0"/>
              </a:rPr>
              <a:t> </a:t>
            </a:r>
            <a:r>
              <a:rPr lang="en-IE" sz="2000" dirty="0">
                <a:effectLst/>
                <a:latin typeface="Arial" panose="020B0604020202020204" pitchFamily="34" charset="0"/>
                <a:ea typeface="Arial" panose="020B0604020202020204" pitchFamily="34" charset="0"/>
              </a:rPr>
              <a:t>a</a:t>
            </a:r>
            <a:r>
              <a:rPr lang="en-IE" sz="2000" spc="-10" dirty="0">
                <a:effectLst/>
                <a:latin typeface="Arial" panose="020B0604020202020204" pitchFamily="34" charset="0"/>
                <a:ea typeface="Arial" panose="020B0604020202020204" pitchFamily="34" charset="0"/>
              </a:rPr>
              <a:t> </a:t>
            </a:r>
            <a:r>
              <a:rPr lang="en-IE" sz="2000" dirty="0">
                <a:effectLst/>
                <a:latin typeface="Arial" panose="020B0604020202020204" pitchFamily="34" charset="0"/>
                <a:ea typeface="Arial" panose="020B0604020202020204" pitchFamily="34" charset="0"/>
              </a:rPr>
              <a:t>summary</a:t>
            </a:r>
            <a:r>
              <a:rPr lang="en-IE" sz="2000" spc="-15" dirty="0">
                <a:effectLst/>
                <a:latin typeface="Arial" panose="020B0604020202020204" pitchFamily="34" charset="0"/>
                <a:ea typeface="Arial" panose="020B0604020202020204" pitchFamily="34" charset="0"/>
              </a:rPr>
              <a:t> </a:t>
            </a:r>
            <a:r>
              <a:rPr lang="en-IE" sz="2000" dirty="0">
                <a:effectLst/>
                <a:latin typeface="Arial" panose="020B0604020202020204" pitchFamily="34" charset="0"/>
                <a:ea typeface="Arial" panose="020B0604020202020204" pitchFamily="34" charset="0"/>
              </a:rPr>
              <a:t>of</a:t>
            </a:r>
            <a:r>
              <a:rPr lang="en-IE" sz="2000" spc="-15" dirty="0">
                <a:effectLst/>
                <a:latin typeface="Arial" panose="020B0604020202020204" pitchFamily="34" charset="0"/>
                <a:ea typeface="Arial" panose="020B0604020202020204" pitchFamily="34" charset="0"/>
              </a:rPr>
              <a:t> </a:t>
            </a:r>
            <a:r>
              <a:rPr lang="en-IE" sz="2000" dirty="0">
                <a:effectLst/>
                <a:latin typeface="Arial" panose="020B0604020202020204" pitchFamily="34" charset="0"/>
                <a:ea typeface="Arial" panose="020B0604020202020204" pitchFamily="34" charset="0"/>
              </a:rPr>
              <a:t>the</a:t>
            </a:r>
            <a:r>
              <a:rPr lang="en-IE" sz="2000" spc="-10" dirty="0">
                <a:effectLst/>
                <a:latin typeface="Arial" panose="020B0604020202020204" pitchFamily="34" charset="0"/>
                <a:ea typeface="Arial" panose="020B0604020202020204" pitchFamily="34" charset="0"/>
              </a:rPr>
              <a:t> </a:t>
            </a:r>
            <a:r>
              <a:rPr lang="en-IE" sz="2000" dirty="0">
                <a:effectLst/>
                <a:latin typeface="Arial" panose="020B0604020202020204" pitchFamily="34" charset="0"/>
                <a:ea typeface="Arial" panose="020B0604020202020204" pitchFamily="34" charset="0"/>
              </a:rPr>
              <a:t>important</a:t>
            </a:r>
            <a:r>
              <a:rPr lang="en-IE" sz="2000" spc="-15" dirty="0">
                <a:effectLst/>
                <a:latin typeface="Arial" panose="020B0604020202020204" pitchFamily="34" charset="0"/>
                <a:ea typeface="Arial" panose="020B0604020202020204" pitchFamily="34" charset="0"/>
              </a:rPr>
              <a:t> </a:t>
            </a:r>
            <a:r>
              <a:rPr lang="en-IE" sz="2000" dirty="0">
                <a:effectLst/>
                <a:latin typeface="Arial" panose="020B0604020202020204" pitchFamily="34" charset="0"/>
                <a:ea typeface="Arial" panose="020B0604020202020204" pitchFamily="34" charset="0"/>
              </a:rPr>
              <a:t>issues</a:t>
            </a:r>
            <a:r>
              <a:rPr lang="en-IE" sz="2000" spc="-20" dirty="0">
                <a:effectLst/>
                <a:latin typeface="Arial" panose="020B0604020202020204" pitchFamily="34" charset="0"/>
                <a:ea typeface="Arial" panose="020B0604020202020204" pitchFamily="34" charset="0"/>
              </a:rPr>
              <a:t> </a:t>
            </a:r>
            <a:r>
              <a:rPr lang="en-IE" sz="2000" dirty="0">
                <a:effectLst/>
                <a:latin typeface="Arial" panose="020B0604020202020204" pitchFamily="34" charset="0"/>
                <a:ea typeface="Arial" panose="020B0604020202020204" pitchFamily="34" charset="0"/>
              </a:rPr>
              <a:t>should</a:t>
            </a:r>
            <a:r>
              <a:rPr lang="en-IE" sz="2000" spc="-10" dirty="0">
                <a:effectLst/>
                <a:latin typeface="Arial" panose="020B0604020202020204" pitchFamily="34" charset="0"/>
                <a:ea typeface="Arial" panose="020B0604020202020204" pitchFamily="34" charset="0"/>
              </a:rPr>
              <a:t> </a:t>
            </a:r>
            <a:r>
              <a:rPr lang="en-IE" sz="2000" dirty="0">
                <a:effectLst/>
                <a:latin typeface="Arial" panose="020B0604020202020204" pitchFamily="34" charset="0"/>
                <a:ea typeface="Arial" panose="020B0604020202020204" pitchFamily="34" charset="0"/>
              </a:rPr>
              <a:t>be</a:t>
            </a:r>
            <a:r>
              <a:rPr lang="en-IE" sz="2000" spc="-10" dirty="0">
                <a:effectLst/>
                <a:latin typeface="Arial" panose="020B0604020202020204" pitchFamily="34" charset="0"/>
                <a:ea typeface="Arial" panose="020B0604020202020204" pitchFamily="34" charset="0"/>
              </a:rPr>
              <a:t> </a:t>
            </a:r>
            <a:r>
              <a:rPr lang="en-IE" sz="2000" dirty="0">
                <a:effectLst/>
                <a:latin typeface="Arial" panose="020B0604020202020204" pitchFamily="34" charset="0"/>
                <a:ea typeface="Arial" panose="020B0604020202020204" pitchFamily="34" charset="0"/>
              </a:rPr>
              <a:t>compiled</a:t>
            </a:r>
            <a:r>
              <a:rPr lang="en-IE" sz="2000" spc="-10" dirty="0">
                <a:effectLst/>
                <a:latin typeface="Arial" panose="020B0604020202020204" pitchFamily="34" charset="0"/>
                <a:ea typeface="Arial" panose="020B0604020202020204" pitchFamily="34" charset="0"/>
              </a:rPr>
              <a:t> </a:t>
            </a:r>
            <a:r>
              <a:rPr lang="en-IE" sz="2000" dirty="0">
                <a:effectLst/>
                <a:latin typeface="Arial" panose="020B0604020202020204" pitchFamily="34" charset="0"/>
                <a:ea typeface="Arial" panose="020B0604020202020204" pitchFamily="34" charset="0"/>
              </a:rPr>
              <a:t>and</a:t>
            </a:r>
            <a:r>
              <a:rPr lang="en-IE" sz="2000" spc="-10" dirty="0">
                <a:effectLst/>
                <a:latin typeface="Arial" panose="020B0604020202020204" pitchFamily="34" charset="0"/>
                <a:ea typeface="Arial" panose="020B0604020202020204" pitchFamily="34" charset="0"/>
              </a:rPr>
              <a:t> </a:t>
            </a:r>
            <a:r>
              <a:rPr lang="en-IE" sz="2000" dirty="0">
                <a:effectLst/>
                <a:latin typeface="Arial" panose="020B0604020202020204" pitchFamily="34" charset="0"/>
                <a:ea typeface="Arial" panose="020B0604020202020204" pitchFamily="34" charset="0"/>
              </a:rPr>
              <a:t>presented</a:t>
            </a:r>
            <a:r>
              <a:rPr lang="en-IE" sz="2000" spc="-20" dirty="0">
                <a:effectLst/>
                <a:latin typeface="Arial" panose="020B0604020202020204" pitchFamily="34" charset="0"/>
                <a:ea typeface="Arial" panose="020B0604020202020204" pitchFamily="34" charset="0"/>
              </a:rPr>
              <a:t> </a:t>
            </a:r>
            <a:r>
              <a:rPr lang="en-IE" sz="2000" dirty="0">
                <a:effectLst/>
                <a:latin typeface="Arial" panose="020B0604020202020204" pitchFamily="34" charset="0"/>
                <a:ea typeface="Arial" panose="020B0604020202020204" pitchFamily="34" charset="0"/>
              </a:rPr>
              <a:t>to</a:t>
            </a:r>
            <a:r>
              <a:rPr lang="en-IE" sz="2000" spc="-20" dirty="0">
                <a:effectLst/>
                <a:latin typeface="Arial" panose="020B0604020202020204" pitchFamily="34" charset="0"/>
                <a:ea typeface="Arial" panose="020B0604020202020204" pitchFamily="34" charset="0"/>
              </a:rPr>
              <a:t> </a:t>
            </a:r>
            <a:r>
              <a:rPr lang="en-IE" sz="2000" dirty="0">
                <a:effectLst/>
                <a:latin typeface="Arial" panose="020B0604020202020204" pitchFamily="34" charset="0"/>
                <a:ea typeface="Arial" panose="020B0604020202020204" pitchFamily="34" charset="0"/>
              </a:rPr>
              <a:t>the</a:t>
            </a:r>
            <a:r>
              <a:rPr lang="en-IE" sz="2000" spc="-20" dirty="0">
                <a:effectLst/>
                <a:latin typeface="Arial" panose="020B0604020202020204" pitchFamily="34" charset="0"/>
                <a:ea typeface="Arial" panose="020B0604020202020204" pitchFamily="34" charset="0"/>
              </a:rPr>
              <a:t> </a:t>
            </a:r>
            <a:r>
              <a:rPr lang="en-IE" sz="2000" dirty="0">
                <a:effectLst/>
                <a:latin typeface="Arial" panose="020B0604020202020204" pitchFamily="34" charset="0"/>
                <a:ea typeface="Arial" panose="020B0604020202020204" pitchFamily="34" charset="0"/>
              </a:rPr>
              <a:t>full</a:t>
            </a:r>
            <a:r>
              <a:rPr lang="en-IE" sz="2000" spc="-10" dirty="0">
                <a:effectLst/>
                <a:latin typeface="Arial" panose="020B0604020202020204" pitchFamily="34" charset="0"/>
                <a:ea typeface="Arial" panose="020B0604020202020204" pitchFamily="34" charset="0"/>
              </a:rPr>
              <a:t> </a:t>
            </a:r>
            <a:r>
              <a:rPr lang="en-IE" sz="2000" dirty="0">
                <a:effectLst/>
                <a:latin typeface="Arial" panose="020B0604020202020204" pitchFamily="34" charset="0"/>
                <a:ea typeface="Arial" panose="020B0604020202020204" pitchFamily="34" charset="0"/>
              </a:rPr>
              <a:t>board. At a minimum, the report should contain:</a:t>
            </a:r>
          </a:p>
          <a:p>
            <a:pPr marL="342900" lvl="0" indent="-342900">
              <a:spcBef>
                <a:spcPts val="755"/>
              </a:spcBef>
              <a:buFont typeface="Symbol" panose="05050102010706020507" pitchFamily="18" charset="2"/>
              <a:buChar char=""/>
              <a:tabLst>
                <a:tab pos="317500" algn="l"/>
                <a:tab pos="318135" algn="l"/>
              </a:tabLst>
            </a:pPr>
            <a:r>
              <a:rPr lang="en-IE" sz="2000" dirty="0">
                <a:effectLst/>
                <a:latin typeface="Arial" panose="020B0604020202020204" pitchFamily="34" charset="0"/>
                <a:ea typeface="Symbol" panose="05050102010706020507" pitchFamily="18" charset="2"/>
                <a:cs typeface="Symbol" panose="05050102010706020507" pitchFamily="18" charset="2"/>
              </a:rPr>
              <a:t>Reconciled</a:t>
            </a:r>
            <a:r>
              <a:rPr lang="en-IE" sz="2000" spc="-40"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bank</a:t>
            </a:r>
            <a:r>
              <a:rPr lang="en-IE" sz="2000" spc="-25"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balances</a:t>
            </a:r>
            <a:r>
              <a:rPr lang="en-IE" sz="2000" spc="-25"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on</a:t>
            </a:r>
            <a:r>
              <a:rPr lang="en-IE" sz="2000" spc="-25"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all</a:t>
            </a:r>
            <a:r>
              <a:rPr lang="en-IE" sz="2000" spc="-25"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bank</a:t>
            </a:r>
            <a:r>
              <a:rPr lang="en-IE" sz="2000" spc="-35" dirty="0">
                <a:effectLst/>
                <a:latin typeface="Arial" panose="020B0604020202020204" pitchFamily="34" charset="0"/>
                <a:ea typeface="Symbol" panose="05050102010706020507" pitchFamily="18" charset="2"/>
                <a:cs typeface="Symbol" panose="05050102010706020507" pitchFamily="18" charset="2"/>
              </a:rPr>
              <a:t> </a:t>
            </a:r>
            <a:r>
              <a:rPr lang="en-IE" sz="2000" spc="-10" dirty="0">
                <a:effectLst/>
                <a:latin typeface="Arial" panose="020B0604020202020204" pitchFamily="34" charset="0"/>
                <a:ea typeface="Symbol" panose="05050102010706020507" pitchFamily="18" charset="2"/>
                <a:cs typeface="Symbol" panose="05050102010706020507" pitchFamily="18" charset="2"/>
              </a:rPr>
              <a:t>accounts</a:t>
            </a:r>
            <a:endParaRPr lang="en-IE" sz="2000" dirty="0">
              <a:effectLst/>
              <a:latin typeface="Arial" panose="020B0604020202020204" pitchFamily="34" charset="0"/>
              <a:ea typeface="Symbol" panose="05050102010706020507" pitchFamily="18" charset="2"/>
              <a:cs typeface="Symbol" panose="05050102010706020507" pitchFamily="18" charset="2"/>
            </a:endParaRPr>
          </a:p>
          <a:p>
            <a:pPr marL="342900" lvl="0" indent="-342900">
              <a:spcBef>
                <a:spcPts val="190"/>
              </a:spcBef>
              <a:buFont typeface="Symbol" panose="05050102010706020507" pitchFamily="18" charset="2"/>
              <a:buChar char=""/>
              <a:tabLst>
                <a:tab pos="317500" algn="l"/>
                <a:tab pos="318135" algn="l"/>
              </a:tabLst>
            </a:pPr>
            <a:r>
              <a:rPr lang="en-IE" sz="2000" dirty="0">
                <a:effectLst/>
                <a:latin typeface="Arial" panose="020B0604020202020204" pitchFamily="34" charset="0"/>
                <a:ea typeface="Symbol" panose="05050102010706020507" pitchFamily="18" charset="2"/>
                <a:cs typeface="Symbol" panose="05050102010706020507" pitchFamily="18" charset="2"/>
              </a:rPr>
              <a:t>Total</a:t>
            </a:r>
            <a:r>
              <a:rPr lang="en-IE" sz="2000" spc="-40"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income</a:t>
            </a:r>
            <a:r>
              <a:rPr lang="en-IE" sz="2000" spc="-30"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and</a:t>
            </a:r>
            <a:r>
              <a:rPr lang="en-IE" sz="2000" spc="-20"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expenditure</a:t>
            </a:r>
            <a:r>
              <a:rPr lang="en-IE" sz="2000" spc="-30"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for</a:t>
            </a:r>
            <a:r>
              <a:rPr lang="en-IE" sz="2000" spc="-30"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the</a:t>
            </a:r>
            <a:r>
              <a:rPr lang="en-IE" sz="2000" spc="-30"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year-to-date</a:t>
            </a:r>
            <a:r>
              <a:rPr lang="en-IE" sz="2000" spc="-15"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and</a:t>
            </a:r>
            <a:r>
              <a:rPr lang="en-IE" sz="2000" spc="-20"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if</a:t>
            </a:r>
            <a:r>
              <a:rPr lang="en-IE" sz="2000" spc="-30"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this</a:t>
            </a:r>
            <a:r>
              <a:rPr lang="en-IE" sz="2000" spc="-30"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is</a:t>
            </a:r>
            <a:r>
              <a:rPr lang="en-IE" sz="2000" spc="-15"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within</a:t>
            </a:r>
            <a:r>
              <a:rPr lang="en-IE" sz="2000" spc="-20" dirty="0">
                <a:effectLst/>
                <a:latin typeface="Arial" panose="020B0604020202020204" pitchFamily="34" charset="0"/>
                <a:ea typeface="Symbol" panose="05050102010706020507" pitchFamily="18" charset="2"/>
                <a:cs typeface="Symbol" panose="05050102010706020507" pitchFamily="18" charset="2"/>
              </a:rPr>
              <a:t> </a:t>
            </a:r>
            <a:r>
              <a:rPr lang="en-IE" sz="2000" spc="-10" dirty="0">
                <a:effectLst/>
                <a:latin typeface="Arial" panose="020B0604020202020204" pitchFamily="34" charset="0"/>
                <a:ea typeface="Symbol" panose="05050102010706020507" pitchFamily="18" charset="2"/>
                <a:cs typeface="Symbol" panose="05050102010706020507" pitchFamily="18" charset="2"/>
              </a:rPr>
              <a:t>budget</a:t>
            </a:r>
            <a:endParaRPr lang="en-IE" sz="2000" dirty="0">
              <a:effectLst/>
              <a:latin typeface="Arial" panose="020B0604020202020204" pitchFamily="34" charset="0"/>
              <a:ea typeface="Symbol" panose="05050102010706020507" pitchFamily="18" charset="2"/>
              <a:cs typeface="Symbol" panose="05050102010706020507" pitchFamily="18" charset="2"/>
            </a:endParaRPr>
          </a:p>
          <a:p>
            <a:pPr marL="342900" lvl="0" indent="-342900">
              <a:spcBef>
                <a:spcPts val="175"/>
              </a:spcBef>
              <a:buFont typeface="Symbol" panose="05050102010706020507" pitchFamily="18" charset="2"/>
              <a:buChar char=""/>
              <a:tabLst>
                <a:tab pos="317500" algn="l"/>
                <a:tab pos="318135" algn="l"/>
              </a:tabLst>
            </a:pPr>
            <a:r>
              <a:rPr lang="en-IE" sz="2000" dirty="0">
                <a:effectLst/>
                <a:latin typeface="Arial" panose="020B0604020202020204" pitchFamily="34" charset="0"/>
                <a:ea typeface="Symbol" panose="05050102010706020507" pitchFamily="18" charset="2"/>
                <a:cs typeface="Symbol" panose="05050102010706020507" pitchFamily="18" charset="2"/>
              </a:rPr>
              <a:t>Capital</a:t>
            </a:r>
            <a:r>
              <a:rPr lang="en-IE" sz="2000" spc="-30"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project</a:t>
            </a:r>
            <a:r>
              <a:rPr lang="en-IE" sz="2000" spc="-30"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update</a:t>
            </a:r>
            <a:r>
              <a:rPr lang="en-IE" sz="2000" spc="-30"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if</a:t>
            </a:r>
            <a:r>
              <a:rPr lang="en-IE" sz="2000" spc="-25" dirty="0">
                <a:effectLst/>
                <a:latin typeface="Arial" panose="020B0604020202020204" pitchFamily="34" charset="0"/>
                <a:ea typeface="Symbol" panose="05050102010706020507" pitchFamily="18" charset="2"/>
                <a:cs typeface="Symbol" panose="05050102010706020507" pitchFamily="18" charset="2"/>
              </a:rPr>
              <a:t> </a:t>
            </a:r>
            <a:r>
              <a:rPr lang="en-IE" sz="2000" spc="-10" dirty="0">
                <a:effectLst/>
                <a:latin typeface="Arial" panose="020B0604020202020204" pitchFamily="34" charset="0"/>
                <a:ea typeface="Symbol" panose="05050102010706020507" pitchFamily="18" charset="2"/>
                <a:cs typeface="Symbol" panose="05050102010706020507" pitchFamily="18" charset="2"/>
              </a:rPr>
              <a:t>applicable</a:t>
            </a:r>
            <a:endParaRPr lang="en-IE" sz="2000" dirty="0">
              <a:effectLst/>
              <a:latin typeface="Arial" panose="020B0604020202020204" pitchFamily="34" charset="0"/>
              <a:ea typeface="Symbol" panose="05050102010706020507" pitchFamily="18" charset="2"/>
              <a:cs typeface="Symbol" panose="05050102010706020507" pitchFamily="18" charset="2"/>
            </a:endParaRPr>
          </a:p>
          <a:p>
            <a:pPr marL="342900" lvl="0" indent="-342900">
              <a:spcBef>
                <a:spcPts val="190"/>
              </a:spcBef>
              <a:buFont typeface="Symbol" panose="05050102010706020507" pitchFamily="18" charset="2"/>
              <a:buChar char=""/>
              <a:tabLst>
                <a:tab pos="317500" algn="l"/>
                <a:tab pos="318135" algn="l"/>
              </a:tabLst>
            </a:pPr>
            <a:r>
              <a:rPr lang="en-IE" sz="2000" dirty="0">
                <a:effectLst/>
                <a:latin typeface="Arial" panose="020B0604020202020204" pitchFamily="34" charset="0"/>
                <a:ea typeface="Symbol" panose="05050102010706020507" pitchFamily="18" charset="2"/>
                <a:cs typeface="Symbol" panose="05050102010706020507" pitchFamily="18" charset="2"/>
              </a:rPr>
              <a:t>Outstanding</a:t>
            </a:r>
            <a:r>
              <a:rPr lang="en-IE" sz="2000" spc="-40"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invoices</a:t>
            </a:r>
            <a:r>
              <a:rPr lang="en-IE" sz="2000" spc="-45"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and</a:t>
            </a:r>
            <a:r>
              <a:rPr lang="en-IE" sz="2000" spc="-35" dirty="0">
                <a:effectLst/>
                <a:latin typeface="Arial" panose="020B0604020202020204" pitchFamily="34" charset="0"/>
                <a:ea typeface="Symbol" panose="05050102010706020507" pitchFamily="18" charset="2"/>
                <a:cs typeface="Symbol" panose="05050102010706020507" pitchFamily="18" charset="2"/>
              </a:rPr>
              <a:t> </a:t>
            </a:r>
            <a:r>
              <a:rPr lang="en-IE" sz="2000" spc="-10" dirty="0">
                <a:effectLst/>
                <a:latin typeface="Arial" panose="020B0604020202020204" pitchFamily="34" charset="0"/>
                <a:ea typeface="Symbol" panose="05050102010706020507" pitchFamily="18" charset="2"/>
                <a:cs typeface="Symbol" panose="05050102010706020507" pitchFamily="18" charset="2"/>
              </a:rPr>
              <a:t>creditors</a:t>
            </a:r>
            <a:endParaRPr lang="en-IE" sz="2000" dirty="0">
              <a:effectLst/>
              <a:latin typeface="Arial" panose="020B0604020202020204" pitchFamily="34" charset="0"/>
              <a:ea typeface="Symbol" panose="05050102010706020507" pitchFamily="18" charset="2"/>
              <a:cs typeface="Symbol" panose="05050102010706020507" pitchFamily="18" charset="2"/>
            </a:endParaRPr>
          </a:p>
          <a:p>
            <a:pPr marL="342900" lvl="0" indent="-342900">
              <a:spcBef>
                <a:spcPts val="175"/>
              </a:spcBef>
              <a:buFont typeface="Symbol" panose="05050102010706020507" pitchFamily="18" charset="2"/>
              <a:buChar char=""/>
              <a:tabLst>
                <a:tab pos="317500" algn="l"/>
                <a:tab pos="318135" algn="l"/>
              </a:tabLst>
            </a:pPr>
            <a:r>
              <a:rPr lang="en-IE" sz="2000" dirty="0">
                <a:effectLst/>
                <a:latin typeface="Arial" panose="020B0604020202020204" pitchFamily="34" charset="0"/>
                <a:ea typeface="Symbol" panose="05050102010706020507" pitchFamily="18" charset="2"/>
                <a:cs typeface="Symbol" panose="05050102010706020507" pitchFamily="18" charset="2"/>
              </a:rPr>
              <a:t>Any</a:t>
            </a:r>
            <a:r>
              <a:rPr lang="en-IE" sz="2000" spc="-35"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issues</a:t>
            </a:r>
            <a:r>
              <a:rPr lang="en-IE" sz="2000" spc="-30"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the</a:t>
            </a:r>
            <a:r>
              <a:rPr lang="en-IE" sz="2000" spc="-30"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treasurer</a:t>
            </a:r>
            <a:r>
              <a:rPr lang="en-IE" sz="2000" spc="-25"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has</a:t>
            </a:r>
            <a:r>
              <a:rPr lang="en-IE" sz="2000" spc="-15"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identified</a:t>
            </a:r>
            <a:r>
              <a:rPr lang="en-IE" sz="2000" spc="-25"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as</a:t>
            </a:r>
            <a:r>
              <a:rPr lang="en-IE" sz="2000" spc="-30"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part</a:t>
            </a:r>
            <a:r>
              <a:rPr lang="en-IE" sz="2000" spc="-25"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of</a:t>
            </a:r>
            <a:r>
              <a:rPr lang="en-IE" sz="2000" spc="-25"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the</a:t>
            </a:r>
            <a:r>
              <a:rPr lang="en-IE" sz="2000" spc="-20"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detailed</a:t>
            </a:r>
            <a:r>
              <a:rPr lang="en-IE" sz="2000" spc="-20" dirty="0">
                <a:effectLst/>
                <a:latin typeface="Arial" panose="020B0604020202020204" pitchFamily="34" charset="0"/>
                <a:ea typeface="Symbol" panose="05050102010706020507" pitchFamily="18" charset="2"/>
                <a:cs typeface="Symbol" panose="05050102010706020507" pitchFamily="18" charset="2"/>
              </a:rPr>
              <a:t> </a:t>
            </a:r>
            <a:r>
              <a:rPr lang="en-IE" sz="2000" spc="-10" dirty="0">
                <a:effectLst/>
                <a:latin typeface="Arial" panose="020B0604020202020204" pitchFamily="34" charset="0"/>
                <a:ea typeface="Symbol" panose="05050102010706020507" pitchFamily="18" charset="2"/>
                <a:cs typeface="Symbol" panose="05050102010706020507" pitchFamily="18" charset="2"/>
              </a:rPr>
              <a:t>review</a:t>
            </a:r>
            <a:endParaRPr lang="en-IE" sz="2000" dirty="0">
              <a:effectLst/>
              <a:latin typeface="Arial" panose="020B0604020202020204" pitchFamily="34" charset="0"/>
              <a:ea typeface="Symbol" panose="05050102010706020507" pitchFamily="18" charset="2"/>
              <a:cs typeface="Symbol" panose="05050102010706020507" pitchFamily="18" charset="2"/>
            </a:endParaRPr>
          </a:p>
          <a:p>
            <a:pPr marL="342900" lvl="0" indent="-342900">
              <a:spcBef>
                <a:spcPts val="180"/>
              </a:spcBef>
              <a:buFont typeface="Symbol" panose="05050102010706020507" pitchFamily="18" charset="2"/>
              <a:buChar char=""/>
              <a:tabLst>
                <a:tab pos="317500" algn="l"/>
                <a:tab pos="318135" algn="l"/>
              </a:tabLst>
            </a:pPr>
            <a:r>
              <a:rPr lang="en-IE" sz="2000" dirty="0">
                <a:effectLst/>
                <a:latin typeface="Arial" panose="020B0604020202020204" pitchFamily="34" charset="0"/>
                <a:ea typeface="Symbol" panose="05050102010706020507" pitchFamily="18" charset="2"/>
                <a:cs typeface="Symbol" panose="05050102010706020507" pitchFamily="18" charset="2"/>
              </a:rPr>
              <a:t>The</a:t>
            </a:r>
            <a:r>
              <a:rPr lang="en-IE" sz="2000" spc="-35"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treasurer</a:t>
            </a:r>
            <a:r>
              <a:rPr lang="en-IE" sz="2000" spc="-15"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should</a:t>
            </a:r>
            <a:r>
              <a:rPr lang="en-IE" sz="2000" spc="-35"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address</a:t>
            </a:r>
            <a:r>
              <a:rPr lang="en-IE" sz="2000" spc="-20"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any</a:t>
            </a:r>
            <a:r>
              <a:rPr lang="en-IE" sz="2000" spc="-20"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questions</a:t>
            </a:r>
            <a:r>
              <a:rPr lang="en-IE" sz="2000" spc="-35"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from</a:t>
            </a:r>
            <a:r>
              <a:rPr lang="en-IE" sz="2000" spc="-30"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the</a:t>
            </a:r>
            <a:r>
              <a:rPr lang="en-IE" sz="2000" spc="-25"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board</a:t>
            </a:r>
            <a:r>
              <a:rPr lang="en-IE" sz="2000" spc="-30" dirty="0">
                <a:effectLst/>
                <a:latin typeface="Arial" panose="020B0604020202020204" pitchFamily="34" charset="0"/>
                <a:ea typeface="Symbol" panose="05050102010706020507" pitchFamily="18" charset="2"/>
                <a:cs typeface="Symbol" panose="05050102010706020507" pitchFamily="18" charset="2"/>
              </a:rPr>
              <a:t> </a:t>
            </a:r>
            <a:r>
              <a:rPr lang="en-IE" sz="2000" spc="-10" dirty="0">
                <a:effectLst/>
                <a:latin typeface="Arial" panose="020B0604020202020204" pitchFamily="34" charset="0"/>
                <a:ea typeface="Symbol" panose="05050102010706020507" pitchFamily="18" charset="2"/>
                <a:cs typeface="Symbol" panose="05050102010706020507" pitchFamily="18" charset="2"/>
              </a:rPr>
              <a:t>members</a:t>
            </a:r>
            <a:endParaRPr lang="en-IE" sz="2000" dirty="0">
              <a:effectLst/>
              <a:latin typeface="Arial" panose="020B0604020202020204" pitchFamily="34" charset="0"/>
              <a:ea typeface="Symbol" panose="05050102010706020507" pitchFamily="18" charset="2"/>
              <a:cs typeface="Symbol" panose="05050102010706020507" pitchFamily="18" charset="2"/>
            </a:endParaRPr>
          </a:p>
          <a:p>
            <a:pPr marL="342900" lvl="0" indent="-342900">
              <a:spcBef>
                <a:spcPts val="200"/>
              </a:spcBef>
              <a:buFont typeface="Symbol" panose="05050102010706020507" pitchFamily="18" charset="2"/>
              <a:buChar char=""/>
              <a:tabLst>
                <a:tab pos="317500" algn="l"/>
                <a:tab pos="318135" algn="l"/>
              </a:tabLst>
            </a:pPr>
            <a:r>
              <a:rPr lang="en-IE" sz="2000" dirty="0">
                <a:effectLst/>
                <a:latin typeface="Arial" panose="020B0604020202020204" pitchFamily="34" charset="0"/>
                <a:ea typeface="Symbol" panose="05050102010706020507" pitchFamily="18" charset="2"/>
                <a:cs typeface="Symbol" panose="05050102010706020507" pitchFamily="18" charset="2"/>
              </a:rPr>
              <a:t>The</a:t>
            </a:r>
            <a:r>
              <a:rPr lang="en-IE" sz="2000" spc="-30"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report</a:t>
            </a:r>
            <a:r>
              <a:rPr lang="en-IE" sz="2000" spc="-20"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should</a:t>
            </a:r>
            <a:r>
              <a:rPr lang="en-IE" sz="2000" spc="-15"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be</a:t>
            </a:r>
            <a:r>
              <a:rPr lang="en-IE" sz="2000" spc="-25"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formally</a:t>
            </a:r>
            <a:r>
              <a:rPr lang="en-IE" sz="2000" spc="-10"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approved</a:t>
            </a:r>
            <a:r>
              <a:rPr lang="en-IE" sz="2000" spc="-30"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by</a:t>
            </a:r>
            <a:r>
              <a:rPr lang="en-IE" sz="2000" spc="-25"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the</a:t>
            </a:r>
            <a:r>
              <a:rPr lang="en-IE" sz="2000" spc="-25"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board</a:t>
            </a:r>
            <a:r>
              <a:rPr lang="en-IE" sz="2000" spc="-15"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and</a:t>
            </a:r>
            <a:r>
              <a:rPr lang="en-IE" sz="2000" spc="-25"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noted</a:t>
            </a:r>
            <a:r>
              <a:rPr lang="en-IE" sz="2000" spc="-25"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in</a:t>
            </a:r>
            <a:r>
              <a:rPr lang="en-IE" sz="2000" spc="-15" dirty="0">
                <a:effectLst/>
                <a:latin typeface="Arial" panose="020B0604020202020204" pitchFamily="34" charset="0"/>
                <a:ea typeface="Symbol" panose="05050102010706020507" pitchFamily="18" charset="2"/>
                <a:cs typeface="Symbol" panose="05050102010706020507" pitchFamily="18" charset="2"/>
              </a:rPr>
              <a:t> </a:t>
            </a:r>
            <a:r>
              <a:rPr lang="en-IE" sz="2000" dirty="0">
                <a:effectLst/>
                <a:latin typeface="Arial" panose="020B0604020202020204" pitchFamily="34" charset="0"/>
                <a:ea typeface="Symbol" panose="05050102010706020507" pitchFamily="18" charset="2"/>
                <a:cs typeface="Symbol" panose="05050102010706020507" pitchFamily="18" charset="2"/>
              </a:rPr>
              <a:t>the</a:t>
            </a:r>
            <a:r>
              <a:rPr lang="en-IE" sz="2000" spc="-20" dirty="0">
                <a:effectLst/>
                <a:latin typeface="Arial" panose="020B0604020202020204" pitchFamily="34" charset="0"/>
                <a:ea typeface="Symbol" panose="05050102010706020507" pitchFamily="18" charset="2"/>
                <a:cs typeface="Symbol" panose="05050102010706020507" pitchFamily="18" charset="2"/>
              </a:rPr>
              <a:t> </a:t>
            </a:r>
            <a:r>
              <a:rPr lang="en-IE" sz="2000" spc="-10" dirty="0">
                <a:effectLst/>
                <a:latin typeface="Arial" panose="020B0604020202020204" pitchFamily="34" charset="0"/>
                <a:ea typeface="Symbol" panose="05050102010706020507" pitchFamily="18" charset="2"/>
                <a:cs typeface="Symbol" panose="05050102010706020507" pitchFamily="18" charset="2"/>
              </a:rPr>
              <a:t>minutes.</a:t>
            </a:r>
            <a:endParaRPr lang="en-IE" sz="2000" dirty="0">
              <a:effectLst/>
              <a:latin typeface="Arial" panose="020B0604020202020204" pitchFamily="34" charset="0"/>
              <a:ea typeface="Symbol" panose="05050102010706020507" pitchFamily="18" charset="2"/>
              <a:cs typeface="Symbol" panose="05050102010706020507" pitchFamily="18" charset="2"/>
            </a:endParaRPr>
          </a:p>
          <a:p>
            <a:endParaRPr lang="en-IE" dirty="0"/>
          </a:p>
        </p:txBody>
      </p:sp>
      <p:pic>
        <p:nvPicPr>
          <p:cNvPr id="10" name="Picture 9">
            <a:extLst>
              <a:ext uri="{FF2B5EF4-FFF2-40B4-BE49-F238E27FC236}">
                <a16:creationId xmlns:a16="http://schemas.microsoft.com/office/drawing/2014/main" id="{75F0B536-744F-A256-4F0F-652A9367BC24}"/>
              </a:ext>
            </a:extLst>
          </p:cNvPr>
          <p:cNvPicPr>
            <a:picLocks noChangeAspect="1"/>
          </p:cNvPicPr>
          <p:nvPr/>
        </p:nvPicPr>
        <p:blipFill>
          <a:blip r:embed="rId4" cstate="email">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041058" y="1341612"/>
            <a:ext cx="2792361" cy="909976"/>
          </a:xfrm>
          <a:prstGeom prst="rect">
            <a:avLst/>
          </a:prstGeom>
        </p:spPr>
      </p:pic>
      <p:sp>
        <p:nvSpPr>
          <p:cNvPr id="2" name="Slide Number Placeholder 1">
            <a:extLst>
              <a:ext uri="{FF2B5EF4-FFF2-40B4-BE49-F238E27FC236}">
                <a16:creationId xmlns:a16="http://schemas.microsoft.com/office/drawing/2014/main" id="{958B0B2A-2698-C54C-6030-11C69C2D1FA2}"/>
              </a:ext>
            </a:extLst>
          </p:cNvPr>
          <p:cNvSpPr>
            <a:spLocks noGrp="1"/>
          </p:cNvSpPr>
          <p:nvPr>
            <p:ph type="sldNum" sz="quarter" idx="12"/>
          </p:nvPr>
        </p:nvSpPr>
        <p:spPr/>
        <p:txBody>
          <a:bodyPr/>
          <a:lstStyle/>
          <a:p>
            <a:fld id="{3145EBB6-03D8-4AA8-9A6E-221BA161F11A}" type="slidenum">
              <a:rPr lang="en-IE" smtClean="0"/>
              <a:t>39</a:t>
            </a:fld>
            <a:endParaRPr lang="en-IE" dirty="0"/>
          </a:p>
        </p:txBody>
      </p:sp>
    </p:spTree>
    <p:extLst>
      <p:ext uri="{BB962C8B-B14F-4D97-AF65-F5344CB8AC3E}">
        <p14:creationId xmlns:p14="http://schemas.microsoft.com/office/powerpoint/2010/main" val="1384287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6" y="414048"/>
            <a:ext cx="8142910" cy="584775"/>
          </a:xfrm>
          <a:prstGeom prst="rect">
            <a:avLst/>
          </a:prstGeom>
        </p:spPr>
        <p:txBody>
          <a:bodyPr wrap="square">
            <a:spAutoFit/>
          </a:bodyPr>
          <a:lstStyle/>
          <a:p>
            <a:r>
              <a:rPr lang="en-IE" sz="3200" dirty="0">
                <a:solidFill>
                  <a:schemeClr val="bg1"/>
                </a:solidFill>
                <a:latin typeface="Arial Black" panose="020B0A04020102020204" pitchFamily="34" charset="0"/>
              </a:rPr>
              <a:t>How to ask a Question</a:t>
            </a:r>
          </a:p>
        </p:txBody>
      </p:sp>
      <p:pic>
        <p:nvPicPr>
          <p:cNvPr id="11" name="Picture 10">
            <a:extLst>
              <a:ext uri="{FF2B5EF4-FFF2-40B4-BE49-F238E27FC236}">
                <a16:creationId xmlns:a16="http://schemas.microsoft.com/office/drawing/2014/main" id="{0F182EBB-8607-4E91-9CF7-FB1A94AD9FD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pic>
        <p:nvPicPr>
          <p:cNvPr id="12" name="Graphic 11">
            <a:extLst>
              <a:ext uri="{FF2B5EF4-FFF2-40B4-BE49-F238E27FC236}">
                <a16:creationId xmlns:a16="http://schemas.microsoft.com/office/drawing/2014/main" id="{5BFBB1B3-8835-44C5-8A77-19F4F7B70B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36806" y="1562423"/>
            <a:ext cx="4263794" cy="4263794"/>
          </a:xfrm>
          <a:prstGeom prst="rect">
            <a:avLst/>
          </a:prstGeom>
        </p:spPr>
      </p:pic>
      <p:pic>
        <p:nvPicPr>
          <p:cNvPr id="7" name="Picture 6">
            <a:extLst>
              <a:ext uri="{FF2B5EF4-FFF2-40B4-BE49-F238E27FC236}">
                <a16:creationId xmlns:a16="http://schemas.microsoft.com/office/drawing/2014/main" id="{1C625302-130D-430B-917A-A78BE0DFBC38}"/>
              </a:ext>
            </a:extLst>
          </p:cNvPr>
          <p:cNvPicPr/>
          <p:nvPr/>
        </p:nvPicPr>
        <p:blipFill rotWithShape="1">
          <a:blip r:embed="rId6">
            <a:extLst>
              <a:ext uri="{28A0092B-C50C-407E-A947-70E740481C1C}">
                <a14:useLocalDpi xmlns:a14="http://schemas.microsoft.com/office/drawing/2010/main" val="0"/>
              </a:ext>
            </a:extLst>
          </a:blip>
          <a:srcRect l="2096" t="-191" r="3212" b="90413"/>
          <a:stretch/>
        </p:blipFill>
        <p:spPr bwMode="auto">
          <a:xfrm>
            <a:off x="1909916" y="2153265"/>
            <a:ext cx="3296265" cy="523568"/>
          </a:xfrm>
          <a:prstGeom prst="rect">
            <a:avLst/>
          </a:prstGeom>
          <a:noFill/>
          <a:ln>
            <a:noFill/>
          </a:ln>
        </p:spPr>
      </p:pic>
      <p:pic>
        <p:nvPicPr>
          <p:cNvPr id="9" name="Picture 8">
            <a:extLst>
              <a:ext uri="{FF2B5EF4-FFF2-40B4-BE49-F238E27FC236}">
                <a16:creationId xmlns:a16="http://schemas.microsoft.com/office/drawing/2014/main" id="{600AF91A-2E79-4E35-B9B8-746233E74DE1}"/>
              </a:ext>
            </a:extLst>
          </p:cNvPr>
          <p:cNvPicPr/>
          <p:nvPr/>
        </p:nvPicPr>
        <p:blipFill rotWithShape="1">
          <a:blip r:embed="rId6">
            <a:extLst>
              <a:ext uri="{28A0092B-C50C-407E-A947-70E740481C1C}">
                <a14:useLocalDpi xmlns:a14="http://schemas.microsoft.com/office/drawing/2010/main" val="0"/>
              </a:ext>
            </a:extLst>
          </a:blip>
          <a:srcRect t="61895" b="1"/>
          <a:stretch/>
        </p:blipFill>
        <p:spPr bwMode="auto">
          <a:xfrm>
            <a:off x="1836940" y="2646517"/>
            <a:ext cx="3481018" cy="2040293"/>
          </a:xfrm>
          <a:prstGeom prst="rect">
            <a:avLst/>
          </a:prstGeom>
          <a:noFill/>
          <a:ln>
            <a:noFill/>
          </a:ln>
        </p:spPr>
      </p:pic>
      <p:sp>
        <p:nvSpPr>
          <p:cNvPr id="8" name="Arrow: Right 7">
            <a:extLst>
              <a:ext uri="{FF2B5EF4-FFF2-40B4-BE49-F238E27FC236}">
                <a16:creationId xmlns:a16="http://schemas.microsoft.com/office/drawing/2014/main" id="{D593C2E5-678E-4075-828D-EC812E8A19B2}"/>
              </a:ext>
            </a:extLst>
          </p:cNvPr>
          <p:cNvSpPr/>
          <p:nvPr/>
        </p:nvSpPr>
        <p:spPr>
          <a:xfrm rot="379407">
            <a:off x="1274984" y="3202925"/>
            <a:ext cx="616601" cy="36692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Slide Number Placeholder 1">
            <a:extLst>
              <a:ext uri="{FF2B5EF4-FFF2-40B4-BE49-F238E27FC236}">
                <a16:creationId xmlns:a16="http://schemas.microsoft.com/office/drawing/2014/main" id="{5232C55C-C7C6-2A36-E9DE-B582A2054180}"/>
              </a:ext>
            </a:extLst>
          </p:cNvPr>
          <p:cNvSpPr>
            <a:spLocks noGrp="1"/>
          </p:cNvSpPr>
          <p:nvPr>
            <p:ph type="sldNum" sz="quarter" idx="12"/>
          </p:nvPr>
        </p:nvSpPr>
        <p:spPr/>
        <p:txBody>
          <a:bodyPr/>
          <a:lstStyle/>
          <a:p>
            <a:fld id="{3145EBB6-03D8-4AA8-9A6E-221BA161F11A}" type="slidenum">
              <a:rPr lang="en-IE" smtClean="0"/>
              <a:t>4</a:t>
            </a:fld>
            <a:endParaRPr lang="en-IE" dirty="0"/>
          </a:p>
        </p:txBody>
      </p:sp>
    </p:spTree>
    <p:extLst>
      <p:ext uri="{BB962C8B-B14F-4D97-AF65-F5344CB8AC3E}">
        <p14:creationId xmlns:p14="http://schemas.microsoft.com/office/powerpoint/2010/main" val="21836310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6" y="414048"/>
            <a:ext cx="8142910" cy="584775"/>
          </a:xfrm>
          <a:prstGeom prst="rect">
            <a:avLst/>
          </a:prstGeom>
        </p:spPr>
        <p:txBody>
          <a:bodyPr wrap="square">
            <a:spAutoFit/>
          </a:bodyPr>
          <a:lstStyle/>
          <a:p>
            <a:r>
              <a:rPr lang="en-GB" sz="3200" dirty="0">
                <a:solidFill>
                  <a:schemeClr val="bg1"/>
                </a:solidFill>
                <a:latin typeface="Arial Black" panose="020B0A04020102020204" pitchFamily="34" charset="0"/>
              </a:rPr>
              <a:t>Topics</a:t>
            </a:r>
            <a:endParaRPr lang="en-IE" sz="3200" dirty="0">
              <a:solidFill>
                <a:schemeClr val="bg1"/>
              </a:solidFill>
              <a:latin typeface="Arial Black" panose="020B0A04020102020204" pitchFamily="34" charset="0"/>
            </a:endParaRPr>
          </a:p>
        </p:txBody>
      </p:sp>
      <p:pic>
        <p:nvPicPr>
          <p:cNvPr id="11" name="Picture 10">
            <a:extLst>
              <a:ext uri="{FF2B5EF4-FFF2-40B4-BE49-F238E27FC236}">
                <a16:creationId xmlns:a16="http://schemas.microsoft.com/office/drawing/2014/main" id="{0F182EBB-8607-4E91-9CF7-FB1A94AD9FD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pic>
        <p:nvPicPr>
          <p:cNvPr id="12" name="Graphic 11">
            <a:extLst>
              <a:ext uri="{FF2B5EF4-FFF2-40B4-BE49-F238E27FC236}">
                <a16:creationId xmlns:a16="http://schemas.microsoft.com/office/drawing/2014/main" id="{5BFBB1B3-8835-44C5-8A77-19F4F7B70B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36806" y="1562423"/>
            <a:ext cx="4263794" cy="4263794"/>
          </a:xfrm>
          <a:prstGeom prst="rect">
            <a:avLst/>
          </a:prstGeom>
        </p:spPr>
      </p:pic>
      <p:sp>
        <p:nvSpPr>
          <p:cNvPr id="2" name="Title 1">
            <a:extLst>
              <a:ext uri="{FF2B5EF4-FFF2-40B4-BE49-F238E27FC236}">
                <a16:creationId xmlns:a16="http://schemas.microsoft.com/office/drawing/2014/main" id="{65729121-0D5B-4B5B-8560-454082EE8C2D}"/>
              </a:ext>
            </a:extLst>
          </p:cNvPr>
          <p:cNvSpPr>
            <a:spLocks noGrp="1"/>
          </p:cNvSpPr>
          <p:nvPr>
            <p:ph type="title"/>
          </p:nvPr>
        </p:nvSpPr>
        <p:spPr>
          <a:xfrm>
            <a:off x="838200" y="365126"/>
            <a:ext cx="10515600" cy="846552"/>
          </a:xfrm>
        </p:spPr>
        <p:txBody>
          <a:bodyPr>
            <a:normAutofit fontScale="90000"/>
          </a:bodyPr>
          <a:lstStyle/>
          <a:p>
            <a:br>
              <a:rPr lang="en-GB" dirty="0"/>
            </a:br>
            <a:endParaRPr lang="en-IE" dirty="0"/>
          </a:p>
        </p:txBody>
      </p:sp>
      <p:graphicFrame>
        <p:nvGraphicFramePr>
          <p:cNvPr id="22" name="Content Placeholder 2">
            <a:extLst>
              <a:ext uri="{FF2B5EF4-FFF2-40B4-BE49-F238E27FC236}">
                <a16:creationId xmlns:a16="http://schemas.microsoft.com/office/drawing/2014/main" id="{E9308B27-9F43-3745-54F2-28E4F66D8BEE}"/>
              </a:ext>
            </a:extLst>
          </p:cNvPr>
          <p:cNvGraphicFramePr>
            <a:graphicFrameLocks noGrp="1"/>
          </p:cNvGraphicFramePr>
          <p:nvPr>
            <p:ph idx="1"/>
            <p:extLst>
              <p:ext uri="{D42A27DB-BD31-4B8C-83A1-F6EECF244321}">
                <p14:modId xmlns:p14="http://schemas.microsoft.com/office/powerpoint/2010/main" val="683476704"/>
              </p:ext>
            </p:extLst>
          </p:nvPr>
        </p:nvGraphicFramePr>
        <p:xfrm>
          <a:off x="838199" y="1292506"/>
          <a:ext cx="11029335" cy="54229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9" name="Content Placeholder 5">
            <a:extLst>
              <a:ext uri="{FF2B5EF4-FFF2-40B4-BE49-F238E27FC236}">
                <a16:creationId xmlns:a16="http://schemas.microsoft.com/office/drawing/2014/main" id="{D41650E3-49EA-F9D6-90A4-27E87165A81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bwMode="auto">
          <a:xfrm>
            <a:off x="6735097" y="1625727"/>
            <a:ext cx="4409500" cy="315496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pic>
      <p:sp>
        <p:nvSpPr>
          <p:cNvPr id="3" name="Slide Number Placeholder 2">
            <a:extLst>
              <a:ext uri="{FF2B5EF4-FFF2-40B4-BE49-F238E27FC236}">
                <a16:creationId xmlns:a16="http://schemas.microsoft.com/office/drawing/2014/main" id="{022B6DB1-6368-D165-A024-77B9C12F38CD}"/>
              </a:ext>
            </a:extLst>
          </p:cNvPr>
          <p:cNvSpPr>
            <a:spLocks noGrp="1"/>
          </p:cNvSpPr>
          <p:nvPr>
            <p:ph type="sldNum" sz="quarter" idx="12"/>
          </p:nvPr>
        </p:nvSpPr>
        <p:spPr/>
        <p:txBody>
          <a:bodyPr/>
          <a:lstStyle/>
          <a:p>
            <a:fld id="{3145EBB6-03D8-4AA8-9A6E-221BA161F11A}" type="slidenum">
              <a:rPr lang="en-IE" smtClean="0"/>
              <a:t>40</a:t>
            </a:fld>
            <a:endParaRPr lang="en-IE" dirty="0"/>
          </a:p>
        </p:txBody>
      </p:sp>
    </p:spTree>
    <p:extLst>
      <p:ext uri="{BB962C8B-B14F-4D97-AF65-F5344CB8AC3E}">
        <p14:creationId xmlns:p14="http://schemas.microsoft.com/office/powerpoint/2010/main" val="3959681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584775"/>
          </a:xfrm>
          <a:prstGeom prst="rect">
            <a:avLst/>
          </a:prstGeom>
        </p:spPr>
        <p:txBody>
          <a:bodyPr wrap="square">
            <a:spAutoFit/>
          </a:bodyPr>
          <a:lstStyle/>
          <a:p>
            <a:r>
              <a:rPr lang="en-IE" sz="3200" dirty="0">
                <a:solidFill>
                  <a:schemeClr val="bg1"/>
                </a:solidFill>
                <a:latin typeface="Arial Black" panose="020B0A04020102020204" pitchFamily="34" charset="0"/>
              </a:rPr>
              <a:t>FSSU Compliance - Annual Accounts</a:t>
            </a:r>
            <a:endParaRPr lang="en-IE" sz="3600" dirty="0">
              <a:solidFill>
                <a:schemeClr val="bg1"/>
              </a:solidFill>
              <a:latin typeface="Arial Black" panose="020B0A04020102020204" pitchFamily="34" charset="0"/>
            </a:endParaRPr>
          </a:p>
        </p:txBody>
      </p:sp>
      <p:sp>
        <p:nvSpPr>
          <p:cNvPr id="15" name="Rectangle 14">
            <a:extLst>
              <a:ext uri="{FF2B5EF4-FFF2-40B4-BE49-F238E27FC236}">
                <a16:creationId xmlns:a16="http://schemas.microsoft.com/office/drawing/2014/main" id="{56A59189-658B-4FA4-B873-0B47213183B2}"/>
              </a:ext>
            </a:extLst>
          </p:cNvPr>
          <p:cNvSpPr/>
          <p:nvPr/>
        </p:nvSpPr>
        <p:spPr>
          <a:xfrm>
            <a:off x="8746502" y="1523139"/>
            <a:ext cx="2911151" cy="1304286"/>
          </a:xfrm>
          <a:prstGeom prst="rect">
            <a:avLst/>
          </a:prstGeom>
          <a:solidFill>
            <a:schemeClr val="accent1">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IE" sz="4800" b="1" dirty="0"/>
              <a:t>Deadline</a:t>
            </a:r>
          </a:p>
        </p:txBody>
      </p:sp>
      <p:sp>
        <p:nvSpPr>
          <p:cNvPr id="16" name="Rectangle 15">
            <a:extLst>
              <a:ext uri="{FF2B5EF4-FFF2-40B4-BE49-F238E27FC236}">
                <a16:creationId xmlns:a16="http://schemas.microsoft.com/office/drawing/2014/main" id="{E45833D3-E0E6-46D7-BBAA-AC1DE005CFD9}"/>
              </a:ext>
            </a:extLst>
          </p:cNvPr>
          <p:cNvSpPr/>
          <p:nvPr/>
        </p:nvSpPr>
        <p:spPr>
          <a:xfrm>
            <a:off x="8746501" y="2827425"/>
            <a:ext cx="2911151" cy="130428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800" b="1" dirty="0"/>
              <a:t>28</a:t>
            </a:r>
            <a:r>
              <a:rPr lang="en-IE" sz="4800" b="1" baseline="30000" dirty="0"/>
              <a:t>th</a:t>
            </a:r>
            <a:r>
              <a:rPr lang="en-IE" sz="4800" b="1" dirty="0"/>
              <a:t> Feb</a:t>
            </a:r>
          </a:p>
        </p:txBody>
      </p:sp>
      <p:pic>
        <p:nvPicPr>
          <p:cNvPr id="9" name="Picture 8">
            <a:extLst>
              <a:ext uri="{FF2B5EF4-FFF2-40B4-BE49-F238E27FC236}">
                <a16:creationId xmlns:a16="http://schemas.microsoft.com/office/drawing/2014/main" id="{6081C1BE-E6B5-478F-AEA3-8EFB3AF8F0B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graphicFrame>
        <p:nvGraphicFramePr>
          <p:cNvPr id="18" name="TextBox 9">
            <a:extLst>
              <a:ext uri="{FF2B5EF4-FFF2-40B4-BE49-F238E27FC236}">
                <a16:creationId xmlns:a16="http://schemas.microsoft.com/office/drawing/2014/main" id="{F6908F6D-530F-969B-CA35-4F5554ACB151}"/>
              </a:ext>
            </a:extLst>
          </p:cNvPr>
          <p:cNvGraphicFramePr/>
          <p:nvPr>
            <p:extLst>
              <p:ext uri="{D42A27DB-BD31-4B8C-83A1-F6EECF244321}">
                <p14:modId xmlns:p14="http://schemas.microsoft.com/office/powerpoint/2010/main" val="30689804"/>
              </p:ext>
            </p:extLst>
          </p:nvPr>
        </p:nvGraphicFramePr>
        <p:xfrm>
          <a:off x="534347" y="1539589"/>
          <a:ext cx="8059047" cy="38164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a:extLst>
              <a:ext uri="{FF2B5EF4-FFF2-40B4-BE49-F238E27FC236}">
                <a16:creationId xmlns:a16="http://schemas.microsoft.com/office/drawing/2014/main" id="{F1354D65-402B-C4D2-F703-539EEBE9E7DB}"/>
              </a:ext>
            </a:extLst>
          </p:cNvPr>
          <p:cNvPicPr>
            <a:picLocks noChangeAspect="1"/>
          </p:cNvPicPr>
          <p:nvPr/>
        </p:nvPicPr>
        <p:blipFill>
          <a:blip r:embed="rId9"/>
          <a:stretch>
            <a:fillRect/>
          </a:stretch>
        </p:blipFill>
        <p:spPr>
          <a:xfrm>
            <a:off x="3178811" y="5356018"/>
            <a:ext cx="5834378" cy="1501982"/>
          </a:xfrm>
          <a:prstGeom prst="rect">
            <a:avLst/>
          </a:prstGeom>
        </p:spPr>
      </p:pic>
      <p:sp>
        <p:nvSpPr>
          <p:cNvPr id="3" name="Slide Number Placeholder 2">
            <a:extLst>
              <a:ext uri="{FF2B5EF4-FFF2-40B4-BE49-F238E27FC236}">
                <a16:creationId xmlns:a16="http://schemas.microsoft.com/office/drawing/2014/main" id="{68DDAD11-8FE1-D38C-A06C-8DB63A8E6539}"/>
              </a:ext>
            </a:extLst>
          </p:cNvPr>
          <p:cNvSpPr>
            <a:spLocks noGrp="1"/>
          </p:cNvSpPr>
          <p:nvPr>
            <p:ph type="sldNum" sz="quarter" idx="12"/>
          </p:nvPr>
        </p:nvSpPr>
        <p:spPr/>
        <p:txBody>
          <a:bodyPr/>
          <a:lstStyle/>
          <a:p>
            <a:fld id="{3145EBB6-03D8-4AA8-9A6E-221BA161F11A}" type="slidenum">
              <a:rPr lang="en-IE" smtClean="0"/>
              <a:t>41</a:t>
            </a:fld>
            <a:endParaRPr lang="en-IE" dirty="0"/>
          </a:p>
        </p:txBody>
      </p:sp>
    </p:spTree>
    <p:extLst>
      <p:ext uri="{BB962C8B-B14F-4D97-AF65-F5344CB8AC3E}">
        <p14:creationId xmlns:p14="http://schemas.microsoft.com/office/powerpoint/2010/main" val="30713574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584775"/>
          </a:xfrm>
          <a:prstGeom prst="rect">
            <a:avLst/>
          </a:prstGeom>
        </p:spPr>
        <p:txBody>
          <a:bodyPr wrap="square">
            <a:spAutoFit/>
          </a:bodyPr>
          <a:lstStyle/>
          <a:p>
            <a:r>
              <a:rPr lang="en-IE" sz="3200" dirty="0">
                <a:solidFill>
                  <a:schemeClr val="bg1"/>
                </a:solidFill>
                <a:latin typeface="Arial Black" panose="020B0A04020102020204" pitchFamily="34" charset="0"/>
              </a:rPr>
              <a:t>FSSU Compliance - Annual Accounts</a:t>
            </a:r>
            <a:endParaRPr lang="en-IE" sz="3600" dirty="0">
              <a:solidFill>
                <a:schemeClr val="bg1"/>
              </a:solidFill>
              <a:latin typeface="Arial Black" panose="020B0A04020102020204" pitchFamily="34" charset="0"/>
            </a:endParaRPr>
          </a:p>
        </p:txBody>
      </p:sp>
      <p:pic>
        <p:nvPicPr>
          <p:cNvPr id="9" name="Picture 8">
            <a:extLst>
              <a:ext uri="{FF2B5EF4-FFF2-40B4-BE49-F238E27FC236}">
                <a16:creationId xmlns:a16="http://schemas.microsoft.com/office/drawing/2014/main" id="{6081C1BE-E6B5-478F-AEA3-8EFB3AF8F0B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graphicFrame>
        <p:nvGraphicFramePr>
          <p:cNvPr id="2" name="Table 1">
            <a:extLst>
              <a:ext uri="{FF2B5EF4-FFF2-40B4-BE49-F238E27FC236}">
                <a16:creationId xmlns:a16="http://schemas.microsoft.com/office/drawing/2014/main" id="{2A38387A-12CF-D1B6-069B-F6F5BD084419}"/>
              </a:ext>
            </a:extLst>
          </p:cNvPr>
          <p:cNvGraphicFramePr>
            <a:graphicFrameLocks noGrp="1"/>
          </p:cNvGraphicFramePr>
          <p:nvPr>
            <p:extLst>
              <p:ext uri="{D42A27DB-BD31-4B8C-83A1-F6EECF244321}">
                <p14:modId xmlns:p14="http://schemas.microsoft.com/office/powerpoint/2010/main" val="1922446579"/>
              </p:ext>
            </p:extLst>
          </p:nvPr>
        </p:nvGraphicFramePr>
        <p:xfrm>
          <a:off x="857250" y="1243584"/>
          <a:ext cx="10371189" cy="5200366"/>
        </p:xfrm>
        <a:graphic>
          <a:graphicData uri="http://schemas.openxmlformats.org/drawingml/2006/table">
            <a:tbl>
              <a:tblPr firstRow="1" firstCol="1" lastRow="1" lastCol="1" bandRow="1" bandCol="1"/>
              <a:tblGrid>
                <a:gridCol w="8404884">
                  <a:extLst>
                    <a:ext uri="{9D8B030D-6E8A-4147-A177-3AD203B41FA5}">
                      <a16:colId xmlns:a16="http://schemas.microsoft.com/office/drawing/2014/main" val="2430803235"/>
                    </a:ext>
                  </a:extLst>
                </a:gridCol>
                <a:gridCol w="1966305">
                  <a:extLst>
                    <a:ext uri="{9D8B030D-6E8A-4147-A177-3AD203B41FA5}">
                      <a16:colId xmlns:a16="http://schemas.microsoft.com/office/drawing/2014/main" val="3946860688"/>
                    </a:ext>
                  </a:extLst>
                </a:gridCol>
              </a:tblGrid>
              <a:tr h="554921">
                <a:tc>
                  <a:txBody>
                    <a:bodyPr/>
                    <a:lstStyle/>
                    <a:p>
                      <a:pPr marL="43815">
                        <a:lnSpc>
                          <a:spcPts val="1160"/>
                        </a:lnSpc>
                        <a:spcBef>
                          <a:spcPts val="455"/>
                        </a:spcBef>
                        <a:spcAft>
                          <a:spcPts val="0"/>
                        </a:spcAft>
                      </a:pPr>
                      <a:r>
                        <a:rPr lang="en-IE" sz="16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School</a:t>
                      </a:r>
                      <a:r>
                        <a:rPr lang="en-IE" sz="1600" spc="-65"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r>
                        <a:rPr lang="en-IE" sz="16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Annual</a:t>
                      </a:r>
                      <a:r>
                        <a:rPr lang="en-IE" sz="1600" spc="-5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r>
                        <a:rPr lang="en-IE" sz="16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Accounts</a:t>
                      </a:r>
                      <a:r>
                        <a:rPr lang="en-IE" sz="1600" spc="-55"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r>
                        <a:rPr lang="en-IE" sz="16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Preparation</a:t>
                      </a:r>
                      <a:r>
                        <a:rPr lang="en-IE" sz="1600" spc="-55"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r>
                        <a:rPr lang="en-IE" sz="1600" spc="-1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Stages</a:t>
                      </a:r>
                      <a:endParaRPr lang="en-IE"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005381"/>
                    </a:solidFill>
                  </a:tcPr>
                </a:tc>
                <a:tc>
                  <a:txBody>
                    <a:bodyPr/>
                    <a:lstStyle/>
                    <a:p>
                      <a:pPr marL="43815">
                        <a:lnSpc>
                          <a:spcPts val="1160"/>
                        </a:lnSpc>
                        <a:spcBef>
                          <a:spcPts val="455"/>
                        </a:spcBef>
                        <a:spcAft>
                          <a:spcPts val="0"/>
                        </a:spcAft>
                      </a:pPr>
                      <a:r>
                        <a:rPr lang="en-IE" sz="16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Date</a:t>
                      </a:r>
                      <a:r>
                        <a:rPr lang="en-IE" sz="1600" spc="-15"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r>
                        <a:rPr lang="en-IE" sz="1600" spc="-1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Deadline</a:t>
                      </a:r>
                      <a:endParaRPr lang="en-IE"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005381"/>
                    </a:solidFill>
                  </a:tcPr>
                </a:tc>
                <a:extLst>
                  <a:ext uri="{0D108BD9-81ED-4DB2-BD59-A6C34878D82A}">
                    <a16:rowId xmlns:a16="http://schemas.microsoft.com/office/drawing/2014/main" val="3249291201"/>
                  </a:ext>
                </a:extLst>
              </a:tr>
              <a:tr h="1064413">
                <a:tc>
                  <a:txBody>
                    <a:bodyPr/>
                    <a:lstStyle/>
                    <a:p>
                      <a:pPr marL="67945">
                        <a:lnSpc>
                          <a:spcPct val="108000"/>
                        </a:lnSpc>
                      </a:pPr>
                      <a:r>
                        <a:rPr lang="en-IE"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a:t>
                      </a:r>
                      <a:r>
                        <a:rPr lang="en-IE" sz="1600" b="1"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IE"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board</a:t>
                      </a:r>
                      <a:r>
                        <a:rPr lang="en-IE" sz="1600" b="1"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IE"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supplies</a:t>
                      </a:r>
                      <a:r>
                        <a:rPr lang="en-IE" sz="1600" b="1"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IE"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all</a:t>
                      </a:r>
                      <a:r>
                        <a:rPr lang="en-IE" sz="1600" b="1"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IE"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necessary</a:t>
                      </a:r>
                      <a:r>
                        <a:rPr lang="en-IE" sz="1600" b="1"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IE"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financial</a:t>
                      </a:r>
                      <a:r>
                        <a:rPr lang="en-IE" sz="1600" b="1"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IE"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information</a:t>
                      </a:r>
                      <a:r>
                        <a:rPr lang="en-IE" sz="1600" b="1"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IE"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to</a:t>
                      </a:r>
                      <a:r>
                        <a:rPr lang="en-IE" sz="1600" b="1"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IE"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a:t>
                      </a:r>
                      <a:r>
                        <a:rPr lang="en-IE" sz="1600" b="1"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IE"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external</a:t>
                      </a:r>
                      <a:r>
                        <a:rPr lang="en-IE" sz="1600" b="1" spc="-2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IE"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school</a:t>
                      </a:r>
                      <a:r>
                        <a:rPr lang="en-IE" sz="1600" b="1"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IE"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accountant</a:t>
                      </a:r>
                      <a:r>
                        <a:rPr lang="en-IE" sz="1600" b="1"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IE"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for the school year ending on the previous August 31st</a:t>
                      </a:r>
                      <a:endParaRPr lang="en-IE" sz="16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E6F4F7"/>
                    </a:solidFill>
                  </a:tcPr>
                </a:tc>
                <a:tc>
                  <a:txBody>
                    <a:bodyPr/>
                    <a:lstStyle/>
                    <a:p>
                      <a:pPr marL="67945">
                        <a:lnSpc>
                          <a:spcPts val="1145"/>
                        </a:lnSpc>
                      </a:pPr>
                      <a:r>
                        <a:rPr lang="en-IE"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September</a:t>
                      </a:r>
                      <a:r>
                        <a:rPr lang="en-IE" sz="1600" b="1" spc="-6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IE" sz="1600" b="1"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30th</a:t>
                      </a:r>
                      <a:endParaRPr lang="en-IE" sz="16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E6F4F7"/>
                    </a:solidFill>
                  </a:tcPr>
                </a:tc>
                <a:extLst>
                  <a:ext uri="{0D108BD9-81ED-4DB2-BD59-A6C34878D82A}">
                    <a16:rowId xmlns:a16="http://schemas.microsoft.com/office/drawing/2014/main" val="3935406276"/>
                  </a:ext>
                </a:extLst>
              </a:tr>
              <a:tr h="653899">
                <a:tc>
                  <a:txBody>
                    <a:bodyPr/>
                    <a:lstStyle/>
                    <a:p>
                      <a:pPr marL="67945">
                        <a:lnSpc>
                          <a:spcPts val="1145"/>
                        </a:lnSpc>
                      </a:pPr>
                      <a:r>
                        <a:rPr lang="en-IE"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a:t>
                      </a:r>
                      <a:r>
                        <a:rPr lang="en-IE" sz="1600" b="1" spc="-4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IE"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draft</a:t>
                      </a:r>
                      <a:r>
                        <a:rPr lang="en-IE" sz="1600" b="1" spc="-3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IE"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annual</a:t>
                      </a:r>
                      <a:r>
                        <a:rPr lang="en-IE" sz="1600" b="1" spc="-4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IE"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accounts</a:t>
                      </a:r>
                      <a:r>
                        <a:rPr lang="en-IE" sz="1600" b="1" spc="-2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IE"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are</a:t>
                      </a:r>
                      <a:r>
                        <a:rPr lang="en-IE" sz="1600" b="1" spc="-3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IE"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returned</a:t>
                      </a:r>
                      <a:r>
                        <a:rPr lang="en-IE" sz="1600" b="1"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IE"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by</a:t>
                      </a:r>
                      <a:r>
                        <a:rPr lang="en-IE" sz="1600" b="1"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IE"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a:t>
                      </a:r>
                      <a:r>
                        <a:rPr lang="en-IE" sz="1600" b="1"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IE"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external</a:t>
                      </a:r>
                      <a:r>
                        <a:rPr lang="en-IE" sz="1600" b="1" spc="-4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IE"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school</a:t>
                      </a:r>
                      <a:r>
                        <a:rPr lang="en-IE" sz="1600" b="1" spc="-4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IE" sz="1600" b="1"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accountant</a:t>
                      </a:r>
                      <a:endParaRPr lang="en-IE" sz="16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D0EBF1"/>
                    </a:solidFill>
                  </a:tcPr>
                </a:tc>
                <a:tc>
                  <a:txBody>
                    <a:bodyPr/>
                    <a:lstStyle/>
                    <a:p>
                      <a:pPr marL="67945">
                        <a:lnSpc>
                          <a:spcPts val="1145"/>
                        </a:lnSpc>
                      </a:pPr>
                      <a:r>
                        <a:rPr lang="en-IE" sz="16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November</a:t>
                      </a:r>
                      <a:r>
                        <a:rPr lang="en-IE" sz="1600" b="1" spc="-65">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IE" sz="1600" b="1" spc="-20">
                          <a:solidFill>
                            <a:srgbClr val="000000"/>
                          </a:solidFill>
                          <a:effectLst/>
                          <a:latin typeface="Arial" panose="020B0604020202020204" pitchFamily="34" charset="0"/>
                          <a:ea typeface="Arial" panose="020B0604020202020204" pitchFamily="34" charset="0"/>
                          <a:cs typeface="Times New Roman" panose="02020603050405020304" pitchFamily="18" charset="0"/>
                        </a:rPr>
                        <a:t>30th</a:t>
                      </a:r>
                      <a:endParaRPr lang="en-IE" sz="1600" b="1">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D0EBF1"/>
                    </a:solidFill>
                  </a:tcPr>
                </a:tc>
                <a:extLst>
                  <a:ext uri="{0D108BD9-81ED-4DB2-BD59-A6C34878D82A}">
                    <a16:rowId xmlns:a16="http://schemas.microsoft.com/office/drawing/2014/main" val="174875355"/>
                  </a:ext>
                </a:extLst>
              </a:tr>
              <a:tr h="1460321">
                <a:tc>
                  <a:txBody>
                    <a:bodyPr/>
                    <a:lstStyle/>
                    <a:p>
                      <a:pPr marL="67945" marR="46990">
                        <a:lnSpc>
                          <a:spcPct val="106000"/>
                        </a:lnSpc>
                        <a:spcAft>
                          <a:spcPts val="0"/>
                        </a:spcAft>
                      </a:pPr>
                      <a:r>
                        <a:rPr lang="en-IE"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Once the board is satisfied that the accounts are an accurate reflection of the school’s financial</a:t>
                      </a:r>
                      <a:r>
                        <a:rPr lang="en-IE" sz="1600" b="1"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IE"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situation,</a:t>
                      </a:r>
                      <a:r>
                        <a:rPr lang="en-IE" sz="1600" b="1"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IE"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they</a:t>
                      </a:r>
                      <a:r>
                        <a:rPr lang="en-IE" sz="1600" b="1"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IE"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are</a:t>
                      </a:r>
                      <a:r>
                        <a:rPr lang="en-IE" sz="1600" b="1"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IE"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formally</a:t>
                      </a:r>
                      <a:r>
                        <a:rPr lang="en-IE" sz="1600" b="1"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IE"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ratified</a:t>
                      </a:r>
                      <a:r>
                        <a:rPr lang="en-IE" sz="1600" b="1"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IE"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by</a:t>
                      </a:r>
                      <a:r>
                        <a:rPr lang="en-IE" sz="1600" b="1"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IE"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a:t>
                      </a:r>
                      <a:r>
                        <a:rPr lang="en-IE" sz="1600" b="1"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IE"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board,</a:t>
                      </a:r>
                      <a:r>
                        <a:rPr lang="en-IE" sz="1600" b="1"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IE"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signed</a:t>
                      </a:r>
                      <a:r>
                        <a:rPr lang="en-IE" sz="1600" b="1"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IE"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by</a:t>
                      </a:r>
                      <a:r>
                        <a:rPr lang="en-IE" sz="1600" b="1"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IE"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chairperson</a:t>
                      </a:r>
                      <a:r>
                        <a:rPr lang="en-IE" sz="1600" b="1"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IE"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and one other board member</a:t>
                      </a:r>
                      <a:endParaRPr lang="en-IE" sz="16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E6F4F7"/>
                    </a:solidFill>
                  </a:tcPr>
                </a:tc>
                <a:tc>
                  <a:txBody>
                    <a:bodyPr/>
                    <a:lstStyle/>
                    <a:p>
                      <a:pPr marL="67945">
                        <a:spcBef>
                          <a:spcPts val="25"/>
                        </a:spcBef>
                        <a:spcAft>
                          <a:spcPts val="0"/>
                        </a:spcAft>
                      </a:pPr>
                      <a:r>
                        <a:rPr lang="en-IE"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December 31st</a:t>
                      </a:r>
                      <a:r>
                        <a:rPr lang="en-IE" sz="1600" b="1" spc="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IE"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or earlier</a:t>
                      </a:r>
                      <a:r>
                        <a:rPr lang="en-IE" sz="1600" b="1" spc="-2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IE"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as</a:t>
                      </a:r>
                      <a:r>
                        <a:rPr lang="en-IE" sz="1600" b="1"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IE"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required</a:t>
                      </a:r>
                      <a:r>
                        <a:rPr lang="en-IE" sz="1600" b="1" spc="-2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IE"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by the patron</a:t>
                      </a:r>
                      <a:endParaRPr lang="en-IE" sz="16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E6F4F7"/>
                    </a:solidFill>
                  </a:tcPr>
                </a:tc>
                <a:extLst>
                  <a:ext uri="{0D108BD9-81ED-4DB2-BD59-A6C34878D82A}">
                    <a16:rowId xmlns:a16="http://schemas.microsoft.com/office/drawing/2014/main" val="968892317"/>
                  </a:ext>
                </a:extLst>
              </a:tr>
              <a:tr h="1466812">
                <a:tc>
                  <a:txBody>
                    <a:bodyPr/>
                    <a:lstStyle/>
                    <a:p>
                      <a:pPr marL="67945">
                        <a:lnSpc>
                          <a:spcPct val="107000"/>
                        </a:lnSpc>
                      </a:pPr>
                      <a:r>
                        <a:rPr lang="en-IE" sz="16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External</a:t>
                      </a:r>
                      <a:r>
                        <a:rPr lang="en-IE" sz="1600" b="1" spc="-2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IE" sz="16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school</a:t>
                      </a:r>
                      <a:r>
                        <a:rPr lang="en-IE" sz="1600" b="1" spc="-2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IE" sz="16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accountants/auditors</a:t>
                      </a:r>
                      <a:r>
                        <a:rPr lang="en-IE" sz="16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IE" sz="16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are</a:t>
                      </a:r>
                      <a:r>
                        <a:rPr lang="en-IE" sz="1600" b="1"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IE" sz="16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required</a:t>
                      </a:r>
                      <a:r>
                        <a:rPr lang="en-IE" sz="1600" b="1"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IE" sz="16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to</a:t>
                      </a:r>
                      <a:r>
                        <a:rPr lang="en-IE" sz="1600" b="1"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IE" sz="16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access</a:t>
                      </a:r>
                      <a:r>
                        <a:rPr lang="en-IE" sz="1600" b="1" spc="-1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IE" sz="16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a</a:t>
                      </a:r>
                      <a:r>
                        <a:rPr lang="en-IE" sz="1600" b="1" spc="-2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IE" sz="16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secure</a:t>
                      </a:r>
                      <a:r>
                        <a:rPr lang="en-IE" sz="1600" b="1"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IE" sz="16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online</a:t>
                      </a:r>
                      <a:r>
                        <a:rPr lang="en-IE" sz="16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IE" sz="16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cloud-based system and to input the school trial balance and to upload a PDF copy of the approved annual accounts</a:t>
                      </a:r>
                      <a:endParaRPr lang="en-IE" sz="1600" b="1">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D0EBF1"/>
                    </a:solidFill>
                  </a:tcPr>
                </a:tc>
                <a:tc>
                  <a:txBody>
                    <a:bodyPr/>
                    <a:lstStyle/>
                    <a:p>
                      <a:pPr marL="67945">
                        <a:lnSpc>
                          <a:spcPts val="1145"/>
                        </a:lnSpc>
                      </a:pPr>
                      <a:r>
                        <a:rPr lang="en-IE"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February</a:t>
                      </a:r>
                      <a:r>
                        <a:rPr lang="en-IE" sz="1600" b="1" spc="-7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IE" sz="1600" b="1"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28th</a:t>
                      </a:r>
                      <a:endParaRPr lang="en-IE" sz="16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D0EBF1"/>
                    </a:solidFill>
                  </a:tcPr>
                </a:tc>
                <a:extLst>
                  <a:ext uri="{0D108BD9-81ED-4DB2-BD59-A6C34878D82A}">
                    <a16:rowId xmlns:a16="http://schemas.microsoft.com/office/drawing/2014/main" val="2955272214"/>
                  </a:ext>
                </a:extLst>
              </a:tr>
            </a:tbl>
          </a:graphicData>
        </a:graphic>
      </p:graphicFrame>
      <p:sp>
        <p:nvSpPr>
          <p:cNvPr id="3" name="Slide Number Placeholder 2">
            <a:extLst>
              <a:ext uri="{FF2B5EF4-FFF2-40B4-BE49-F238E27FC236}">
                <a16:creationId xmlns:a16="http://schemas.microsoft.com/office/drawing/2014/main" id="{BFA36C32-6E90-80EE-8A4A-8497F4420471}"/>
              </a:ext>
            </a:extLst>
          </p:cNvPr>
          <p:cNvSpPr>
            <a:spLocks noGrp="1"/>
          </p:cNvSpPr>
          <p:nvPr>
            <p:ph type="sldNum" sz="quarter" idx="12"/>
          </p:nvPr>
        </p:nvSpPr>
        <p:spPr/>
        <p:txBody>
          <a:bodyPr/>
          <a:lstStyle/>
          <a:p>
            <a:fld id="{3145EBB6-03D8-4AA8-9A6E-221BA161F11A}" type="slidenum">
              <a:rPr lang="en-IE" smtClean="0"/>
              <a:t>42</a:t>
            </a:fld>
            <a:endParaRPr lang="en-IE" dirty="0"/>
          </a:p>
        </p:txBody>
      </p:sp>
    </p:spTree>
    <p:extLst>
      <p:ext uri="{BB962C8B-B14F-4D97-AF65-F5344CB8AC3E}">
        <p14:creationId xmlns:p14="http://schemas.microsoft.com/office/powerpoint/2010/main" val="11281531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D427563-DAF5-4784-B4A6-F969171E2E18}"/>
              </a:ext>
            </a:extLst>
          </p:cNvPr>
          <p:cNvSpPr/>
          <p:nvPr/>
        </p:nvSpPr>
        <p:spPr>
          <a:xfrm>
            <a:off x="743416" y="166366"/>
            <a:ext cx="10705167" cy="9541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32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FSSU Compliance - Annual Accounts Checklist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(Page 12 of Treasurers Manual)</a:t>
            </a:r>
          </a:p>
        </p:txBody>
      </p:sp>
      <p:pic>
        <p:nvPicPr>
          <p:cNvPr id="9" name="Picture 8">
            <a:extLst>
              <a:ext uri="{FF2B5EF4-FFF2-40B4-BE49-F238E27FC236}">
                <a16:creationId xmlns:a16="http://schemas.microsoft.com/office/drawing/2014/main" id="{6081C1BE-E6B5-478F-AEA3-8EFB3AF8F0B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pic>
        <p:nvPicPr>
          <p:cNvPr id="2" name="Picture 1">
            <a:extLst>
              <a:ext uri="{FF2B5EF4-FFF2-40B4-BE49-F238E27FC236}">
                <a16:creationId xmlns:a16="http://schemas.microsoft.com/office/drawing/2014/main" id="{4125B0A9-7857-23FD-D40E-7FD4DC79B582}"/>
              </a:ext>
            </a:extLst>
          </p:cNvPr>
          <p:cNvPicPr>
            <a:picLocks noChangeAspect="1"/>
          </p:cNvPicPr>
          <p:nvPr/>
        </p:nvPicPr>
        <p:blipFill>
          <a:blip r:embed="rId4"/>
          <a:stretch>
            <a:fillRect/>
          </a:stretch>
        </p:blipFill>
        <p:spPr>
          <a:xfrm>
            <a:off x="1877961" y="1243584"/>
            <a:ext cx="8514735" cy="5614415"/>
          </a:xfrm>
          <a:prstGeom prst="rect">
            <a:avLst/>
          </a:prstGeom>
        </p:spPr>
        <p:style>
          <a:lnRef idx="2">
            <a:schemeClr val="accent4">
              <a:shade val="50000"/>
            </a:schemeClr>
          </a:lnRef>
          <a:fillRef idx="1">
            <a:schemeClr val="accent4"/>
          </a:fillRef>
          <a:effectRef idx="0">
            <a:schemeClr val="accent4"/>
          </a:effectRef>
          <a:fontRef idx="minor">
            <a:schemeClr val="lt1"/>
          </a:fontRef>
        </p:style>
      </p:pic>
      <p:sp>
        <p:nvSpPr>
          <p:cNvPr id="3" name="Slide Number Placeholder 2">
            <a:extLst>
              <a:ext uri="{FF2B5EF4-FFF2-40B4-BE49-F238E27FC236}">
                <a16:creationId xmlns:a16="http://schemas.microsoft.com/office/drawing/2014/main" id="{69AB7C65-C01E-B464-65F3-23C27D499A1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45EBB6-03D8-4AA8-9A6E-221BA161F11A}" type="slidenum">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I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90113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6" y="414048"/>
            <a:ext cx="8142910" cy="584775"/>
          </a:xfrm>
          <a:prstGeom prst="rect">
            <a:avLst/>
          </a:prstGeom>
        </p:spPr>
        <p:txBody>
          <a:bodyPr wrap="square">
            <a:spAutoFit/>
          </a:bodyPr>
          <a:lstStyle/>
          <a:p>
            <a:r>
              <a:rPr lang="en-GB" sz="3200" dirty="0">
                <a:solidFill>
                  <a:schemeClr val="bg1"/>
                </a:solidFill>
                <a:latin typeface="Arial Black" panose="020B0A04020102020204" pitchFamily="34" charset="0"/>
              </a:rPr>
              <a:t>Topics</a:t>
            </a:r>
            <a:endParaRPr lang="en-IE" sz="3200" dirty="0">
              <a:solidFill>
                <a:schemeClr val="bg1"/>
              </a:solidFill>
              <a:latin typeface="Arial Black" panose="020B0A04020102020204" pitchFamily="34" charset="0"/>
            </a:endParaRPr>
          </a:p>
        </p:txBody>
      </p:sp>
      <p:pic>
        <p:nvPicPr>
          <p:cNvPr id="11" name="Picture 10">
            <a:extLst>
              <a:ext uri="{FF2B5EF4-FFF2-40B4-BE49-F238E27FC236}">
                <a16:creationId xmlns:a16="http://schemas.microsoft.com/office/drawing/2014/main" id="{0F182EBB-8607-4E91-9CF7-FB1A94AD9FD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pic>
        <p:nvPicPr>
          <p:cNvPr id="12" name="Graphic 11">
            <a:extLst>
              <a:ext uri="{FF2B5EF4-FFF2-40B4-BE49-F238E27FC236}">
                <a16:creationId xmlns:a16="http://schemas.microsoft.com/office/drawing/2014/main" id="{5BFBB1B3-8835-44C5-8A77-19F4F7B70B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36806" y="1562423"/>
            <a:ext cx="4263794" cy="4263794"/>
          </a:xfrm>
          <a:prstGeom prst="rect">
            <a:avLst/>
          </a:prstGeom>
        </p:spPr>
      </p:pic>
      <p:sp>
        <p:nvSpPr>
          <p:cNvPr id="2" name="Title 1">
            <a:extLst>
              <a:ext uri="{FF2B5EF4-FFF2-40B4-BE49-F238E27FC236}">
                <a16:creationId xmlns:a16="http://schemas.microsoft.com/office/drawing/2014/main" id="{65729121-0D5B-4B5B-8560-454082EE8C2D}"/>
              </a:ext>
            </a:extLst>
          </p:cNvPr>
          <p:cNvSpPr>
            <a:spLocks noGrp="1"/>
          </p:cNvSpPr>
          <p:nvPr>
            <p:ph type="title"/>
          </p:nvPr>
        </p:nvSpPr>
        <p:spPr>
          <a:xfrm>
            <a:off x="838200" y="365126"/>
            <a:ext cx="10515600" cy="846552"/>
          </a:xfrm>
        </p:spPr>
        <p:txBody>
          <a:bodyPr>
            <a:normAutofit fontScale="90000"/>
          </a:bodyPr>
          <a:lstStyle/>
          <a:p>
            <a:br>
              <a:rPr lang="en-GB" dirty="0"/>
            </a:br>
            <a:endParaRPr lang="en-IE" dirty="0"/>
          </a:p>
        </p:txBody>
      </p:sp>
      <p:graphicFrame>
        <p:nvGraphicFramePr>
          <p:cNvPr id="22" name="Content Placeholder 2">
            <a:extLst>
              <a:ext uri="{FF2B5EF4-FFF2-40B4-BE49-F238E27FC236}">
                <a16:creationId xmlns:a16="http://schemas.microsoft.com/office/drawing/2014/main" id="{E9308B27-9F43-3745-54F2-28E4F66D8BEE}"/>
              </a:ext>
            </a:extLst>
          </p:cNvPr>
          <p:cNvGraphicFramePr>
            <a:graphicFrameLocks noGrp="1"/>
          </p:cNvGraphicFramePr>
          <p:nvPr>
            <p:ph idx="1"/>
            <p:extLst>
              <p:ext uri="{D42A27DB-BD31-4B8C-83A1-F6EECF244321}">
                <p14:modId xmlns:p14="http://schemas.microsoft.com/office/powerpoint/2010/main" val="3127671991"/>
              </p:ext>
            </p:extLst>
          </p:nvPr>
        </p:nvGraphicFramePr>
        <p:xfrm>
          <a:off x="838199" y="1292506"/>
          <a:ext cx="11029335" cy="54229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9" name="Content Placeholder 5">
            <a:extLst>
              <a:ext uri="{FF2B5EF4-FFF2-40B4-BE49-F238E27FC236}">
                <a16:creationId xmlns:a16="http://schemas.microsoft.com/office/drawing/2014/main" id="{D41650E3-49EA-F9D6-90A4-27E87165A81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bwMode="auto">
          <a:xfrm>
            <a:off x="6735097" y="1625727"/>
            <a:ext cx="4409500" cy="315496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pic>
      <p:sp>
        <p:nvSpPr>
          <p:cNvPr id="3" name="Slide Number Placeholder 2">
            <a:extLst>
              <a:ext uri="{FF2B5EF4-FFF2-40B4-BE49-F238E27FC236}">
                <a16:creationId xmlns:a16="http://schemas.microsoft.com/office/drawing/2014/main" id="{E9E24109-EA73-4980-EDE1-658EB3914335}"/>
              </a:ext>
            </a:extLst>
          </p:cNvPr>
          <p:cNvSpPr>
            <a:spLocks noGrp="1"/>
          </p:cNvSpPr>
          <p:nvPr>
            <p:ph type="sldNum" sz="quarter" idx="12"/>
          </p:nvPr>
        </p:nvSpPr>
        <p:spPr/>
        <p:txBody>
          <a:bodyPr/>
          <a:lstStyle/>
          <a:p>
            <a:fld id="{3145EBB6-03D8-4AA8-9A6E-221BA161F11A}" type="slidenum">
              <a:rPr lang="en-IE" smtClean="0"/>
              <a:t>44</a:t>
            </a:fld>
            <a:endParaRPr lang="en-IE" dirty="0"/>
          </a:p>
        </p:txBody>
      </p:sp>
    </p:spTree>
    <p:extLst>
      <p:ext uri="{BB962C8B-B14F-4D97-AF65-F5344CB8AC3E}">
        <p14:creationId xmlns:p14="http://schemas.microsoft.com/office/powerpoint/2010/main" val="16018331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646331"/>
          </a:xfrm>
          <a:prstGeom prst="rect">
            <a:avLst/>
          </a:prstGeom>
        </p:spPr>
        <p:txBody>
          <a:bodyPr wrap="square">
            <a:spAutoFit/>
          </a:bodyPr>
          <a:lstStyle/>
          <a:p>
            <a:r>
              <a:rPr lang="en-IE" sz="3600" dirty="0">
                <a:solidFill>
                  <a:schemeClr val="bg1"/>
                </a:solidFill>
                <a:latin typeface="Arial Black" panose="020B0A04020102020204" pitchFamily="34" charset="0"/>
              </a:rPr>
              <a:t>Fixed Assets Register​</a:t>
            </a:r>
          </a:p>
        </p:txBody>
      </p:sp>
      <p:pic>
        <p:nvPicPr>
          <p:cNvPr id="11" name="Picture 10">
            <a:extLst>
              <a:ext uri="{FF2B5EF4-FFF2-40B4-BE49-F238E27FC236}">
                <a16:creationId xmlns:a16="http://schemas.microsoft.com/office/drawing/2014/main" id="{A3B8BBBD-1F50-4DAF-A4D5-C56C4672713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pic>
        <p:nvPicPr>
          <p:cNvPr id="3" name="Picture 2">
            <a:extLst>
              <a:ext uri="{FF2B5EF4-FFF2-40B4-BE49-F238E27FC236}">
                <a16:creationId xmlns:a16="http://schemas.microsoft.com/office/drawing/2014/main" id="{75E766CE-8E07-4F44-8357-A9F0B5C0FB4A}"/>
              </a:ext>
            </a:extLst>
          </p:cNvPr>
          <p:cNvPicPr>
            <a:picLocks noChangeAspect="1"/>
          </p:cNvPicPr>
          <p:nvPr/>
        </p:nvPicPr>
        <p:blipFill>
          <a:blip r:embed="rId4"/>
          <a:stretch>
            <a:fillRect/>
          </a:stretch>
        </p:blipFill>
        <p:spPr>
          <a:xfrm>
            <a:off x="437803" y="1657633"/>
            <a:ext cx="11438313" cy="4921590"/>
          </a:xfrm>
          <a:prstGeom prst="rect">
            <a:avLst/>
          </a:prstGeom>
        </p:spPr>
        <p:style>
          <a:lnRef idx="1">
            <a:schemeClr val="accent2"/>
          </a:lnRef>
          <a:fillRef idx="2">
            <a:schemeClr val="accent2"/>
          </a:fillRef>
          <a:effectRef idx="1">
            <a:schemeClr val="accent2"/>
          </a:effectRef>
          <a:fontRef idx="minor">
            <a:schemeClr val="dk1"/>
          </a:fontRef>
        </p:style>
      </p:pic>
      <p:sp>
        <p:nvSpPr>
          <p:cNvPr id="2" name="Slide Number Placeholder 1">
            <a:extLst>
              <a:ext uri="{FF2B5EF4-FFF2-40B4-BE49-F238E27FC236}">
                <a16:creationId xmlns:a16="http://schemas.microsoft.com/office/drawing/2014/main" id="{B4326A55-B5BD-8334-3A9A-E9191C3406AD}"/>
              </a:ext>
            </a:extLst>
          </p:cNvPr>
          <p:cNvSpPr>
            <a:spLocks noGrp="1"/>
          </p:cNvSpPr>
          <p:nvPr>
            <p:ph type="sldNum" sz="quarter" idx="12"/>
          </p:nvPr>
        </p:nvSpPr>
        <p:spPr/>
        <p:txBody>
          <a:bodyPr/>
          <a:lstStyle/>
          <a:p>
            <a:fld id="{3145EBB6-03D8-4AA8-9A6E-221BA161F11A}" type="slidenum">
              <a:rPr lang="en-IE" smtClean="0"/>
              <a:t>45</a:t>
            </a:fld>
            <a:endParaRPr lang="en-IE" dirty="0"/>
          </a:p>
        </p:txBody>
      </p:sp>
    </p:spTree>
    <p:extLst>
      <p:ext uri="{BB962C8B-B14F-4D97-AF65-F5344CB8AC3E}">
        <p14:creationId xmlns:p14="http://schemas.microsoft.com/office/powerpoint/2010/main" val="6366454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D427563-DAF5-4784-B4A6-F969171E2E18}"/>
              </a:ext>
            </a:extLst>
          </p:cNvPr>
          <p:cNvSpPr/>
          <p:nvPr/>
        </p:nvSpPr>
        <p:spPr>
          <a:xfrm>
            <a:off x="737938" y="474182"/>
            <a:ext cx="10705167" cy="5847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32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Sample Fixed Assets Register</a:t>
            </a:r>
          </a:p>
        </p:txBody>
      </p:sp>
      <p:pic>
        <p:nvPicPr>
          <p:cNvPr id="9" name="Picture 8">
            <a:extLst>
              <a:ext uri="{FF2B5EF4-FFF2-40B4-BE49-F238E27FC236}">
                <a16:creationId xmlns:a16="http://schemas.microsoft.com/office/drawing/2014/main" id="{6081C1BE-E6B5-478F-AEA3-8EFB3AF8F0B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pic>
        <p:nvPicPr>
          <p:cNvPr id="6" name="image10.png" descr="A screenshot of a computer  Description automatically generated with low confidence">
            <a:extLst>
              <a:ext uri="{FF2B5EF4-FFF2-40B4-BE49-F238E27FC236}">
                <a16:creationId xmlns:a16="http://schemas.microsoft.com/office/drawing/2014/main" id="{6FE9E235-0139-08AD-FC3C-CACA7F1F4A07}"/>
              </a:ext>
            </a:extLst>
          </p:cNvPr>
          <p:cNvPicPr>
            <a:picLocks noChangeAspect="1"/>
          </p:cNvPicPr>
          <p:nvPr/>
        </p:nvPicPr>
        <p:blipFill>
          <a:blip r:embed="rId4" cstate="print"/>
          <a:stretch>
            <a:fillRect/>
          </a:stretch>
        </p:blipFill>
        <p:spPr>
          <a:xfrm>
            <a:off x="629266" y="1746250"/>
            <a:ext cx="9905731" cy="4610100"/>
          </a:xfrm>
          <a:prstGeom prst="rect">
            <a:avLst/>
          </a:prstGeom>
        </p:spPr>
      </p:pic>
      <p:sp>
        <p:nvSpPr>
          <p:cNvPr id="2" name="Slide Number Placeholder 1">
            <a:extLst>
              <a:ext uri="{FF2B5EF4-FFF2-40B4-BE49-F238E27FC236}">
                <a16:creationId xmlns:a16="http://schemas.microsoft.com/office/drawing/2014/main" id="{679ADC11-90F3-D935-EE96-1A3FA4217BC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45EBB6-03D8-4AA8-9A6E-221BA161F11A}" type="slidenum">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I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6B5BE5C-F64B-53EE-F344-E8EB0C27F2D1}"/>
              </a:ext>
            </a:extLst>
          </p:cNvPr>
          <p:cNvSpPr txBox="1"/>
          <p:nvPr/>
        </p:nvSpPr>
        <p:spPr>
          <a:xfrm>
            <a:off x="629266" y="1264084"/>
            <a:ext cx="702350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2400" b="1" i="0" u="none" strike="noStrike" kern="1200" cap="none" spc="0" normalizeH="0" baseline="0" noProof="0" dirty="0">
                <a:ln>
                  <a:noFill/>
                </a:ln>
                <a:solidFill>
                  <a:srgbClr val="00B0F0"/>
                </a:solidFill>
                <a:effectLst/>
                <a:uLnTx/>
                <a:uFillTx/>
                <a:latin typeface="Calibri" panose="020F0502020204030204"/>
                <a:ea typeface="+mn-ea"/>
                <a:cs typeface="+mn-cs"/>
                <a:hlinkClick r:id="rId5"/>
              </a:rPr>
              <a:t>Link to Excel file</a:t>
            </a:r>
            <a:r>
              <a:rPr kumimoji="0" lang="en-IE" sz="2400" b="1" i="0" u="none" strike="noStrike" kern="1200" cap="none" spc="0" normalizeH="0" baseline="0" noProof="0" dirty="0">
                <a:ln>
                  <a:noFill/>
                </a:ln>
                <a:solidFill>
                  <a:srgbClr val="00B0F0"/>
                </a:solidFill>
                <a:effectLst/>
                <a:uLnTx/>
                <a:uFillTx/>
                <a:latin typeface="Calibri" panose="020F0502020204030204"/>
                <a:ea typeface="+mn-ea"/>
                <a:cs typeface="+mn-cs"/>
              </a:rPr>
              <a:t> </a:t>
            </a:r>
            <a:endParaRPr kumimoji="0" lang="en-IE" sz="2400" b="1" i="0" u="none" strike="noStrike" kern="1200" cap="none" spc="0" normalizeH="0" baseline="0" noProof="0" dirty="0">
              <a:ln>
                <a:noFill/>
              </a:ln>
              <a:solidFill>
                <a:srgbClr val="00B0F0"/>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32555499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6" y="414048"/>
            <a:ext cx="8142910" cy="584775"/>
          </a:xfrm>
          <a:prstGeom prst="rect">
            <a:avLst/>
          </a:prstGeom>
        </p:spPr>
        <p:txBody>
          <a:bodyPr wrap="square">
            <a:spAutoFit/>
          </a:bodyPr>
          <a:lstStyle/>
          <a:p>
            <a:r>
              <a:rPr lang="en-GB" sz="3200" dirty="0">
                <a:solidFill>
                  <a:schemeClr val="bg1"/>
                </a:solidFill>
                <a:latin typeface="Arial Black" panose="020B0A04020102020204" pitchFamily="34" charset="0"/>
              </a:rPr>
              <a:t>Topics</a:t>
            </a:r>
            <a:endParaRPr lang="en-IE" sz="3200" dirty="0">
              <a:solidFill>
                <a:schemeClr val="bg1"/>
              </a:solidFill>
              <a:latin typeface="Arial Black" panose="020B0A04020102020204" pitchFamily="34" charset="0"/>
            </a:endParaRPr>
          </a:p>
        </p:txBody>
      </p:sp>
      <p:pic>
        <p:nvPicPr>
          <p:cNvPr id="11" name="Picture 10">
            <a:extLst>
              <a:ext uri="{FF2B5EF4-FFF2-40B4-BE49-F238E27FC236}">
                <a16:creationId xmlns:a16="http://schemas.microsoft.com/office/drawing/2014/main" id="{0F182EBB-8607-4E91-9CF7-FB1A94AD9FD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pic>
        <p:nvPicPr>
          <p:cNvPr id="12" name="Graphic 11">
            <a:extLst>
              <a:ext uri="{FF2B5EF4-FFF2-40B4-BE49-F238E27FC236}">
                <a16:creationId xmlns:a16="http://schemas.microsoft.com/office/drawing/2014/main" id="{5BFBB1B3-8835-44C5-8A77-19F4F7B70B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36806" y="1562423"/>
            <a:ext cx="4263794" cy="4263794"/>
          </a:xfrm>
          <a:prstGeom prst="rect">
            <a:avLst/>
          </a:prstGeom>
        </p:spPr>
      </p:pic>
      <p:sp>
        <p:nvSpPr>
          <p:cNvPr id="2" name="Title 1">
            <a:extLst>
              <a:ext uri="{FF2B5EF4-FFF2-40B4-BE49-F238E27FC236}">
                <a16:creationId xmlns:a16="http://schemas.microsoft.com/office/drawing/2014/main" id="{65729121-0D5B-4B5B-8560-454082EE8C2D}"/>
              </a:ext>
            </a:extLst>
          </p:cNvPr>
          <p:cNvSpPr>
            <a:spLocks noGrp="1"/>
          </p:cNvSpPr>
          <p:nvPr>
            <p:ph type="title"/>
          </p:nvPr>
        </p:nvSpPr>
        <p:spPr>
          <a:xfrm>
            <a:off x="838200" y="365126"/>
            <a:ext cx="10515600" cy="846552"/>
          </a:xfrm>
        </p:spPr>
        <p:txBody>
          <a:bodyPr>
            <a:normAutofit fontScale="90000"/>
          </a:bodyPr>
          <a:lstStyle/>
          <a:p>
            <a:br>
              <a:rPr lang="en-GB" dirty="0"/>
            </a:br>
            <a:endParaRPr lang="en-IE" dirty="0"/>
          </a:p>
        </p:txBody>
      </p:sp>
      <p:graphicFrame>
        <p:nvGraphicFramePr>
          <p:cNvPr id="22" name="Content Placeholder 2">
            <a:extLst>
              <a:ext uri="{FF2B5EF4-FFF2-40B4-BE49-F238E27FC236}">
                <a16:creationId xmlns:a16="http://schemas.microsoft.com/office/drawing/2014/main" id="{E9308B27-9F43-3745-54F2-28E4F66D8BEE}"/>
              </a:ext>
            </a:extLst>
          </p:cNvPr>
          <p:cNvGraphicFramePr>
            <a:graphicFrameLocks noGrp="1"/>
          </p:cNvGraphicFramePr>
          <p:nvPr>
            <p:ph idx="1"/>
            <p:extLst>
              <p:ext uri="{D42A27DB-BD31-4B8C-83A1-F6EECF244321}">
                <p14:modId xmlns:p14="http://schemas.microsoft.com/office/powerpoint/2010/main" val="454121712"/>
              </p:ext>
            </p:extLst>
          </p:nvPr>
        </p:nvGraphicFramePr>
        <p:xfrm>
          <a:off x="838199" y="1292506"/>
          <a:ext cx="11029335" cy="54229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9" name="Content Placeholder 5">
            <a:extLst>
              <a:ext uri="{FF2B5EF4-FFF2-40B4-BE49-F238E27FC236}">
                <a16:creationId xmlns:a16="http://schemas.microsoft.com/office/drawing/2014/main" id="{D41650E3-49EA-F9D6-90A4-27E87165A81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bwMode="auto">
          <a:xfrm>
            <a:off x="6735097" y="1625727"/>
            <a:ext cx="4409500" cy="315496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pic>
      <p:sp>
        <p:nvSpPr>
          <p:cNvPr id="3" name="Slide Number Placeholder 2">
            <a:extLst>
              <a:ext uri="{FF2B5EF4-FFF2-40B4-BE49-F238E27FC236}">
                <a16:creationId xmlns:a16="http://schemas.microsoft.com/office/drawing/2014/main" id="{183BDACF-047A-CC05-E394-D88AA9C50699}"/>
              </a:ext>
            </a:extLst>
          </p:cNvPr>
          <p:cNvSpPr>
            <a:spLocks noGrp="1"/>
          </p:cNvSpPr>
          <p:nvPr>
            <p:ph type="sldNum" sz="quarter" idx="12"/>
          </p:nvPr>
        </p:nvSpPr>
        <p:spPr/>
        <p:txBody>
          <a:bodyPr/>
          <a:lstStyle/>
          <a:p>
            <a:fld id="{3145EBB6-03D8-4AA8-9A6E-221BA161F11A}" type="slidenum">
              <a:rPr lang="en-IE" smtClean="0"/>
              <a:t>47</a:t>
            </a:fld>
            <a:endParaRPr lang="en-IE" dirty="0"/>
          </a:p>
        </p:txBody>
      </p:sp>
    </p:spTree>
    <p:extLst>
      <p:ext uri="{BB962C8B-B14F-4D97-AF65-F5344CB8AC3E}">
        <p14:creationId xmlns:p14="http://schemas.microsoft.com/office/powerpoint/2010/main" val="17185319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661720"/>
          </a:xfrm>
          <a:prstGeom prst="rect">
            <a:avLst/>
          </a:prstGeom>
        </p:spPr>
        <p:txBody>
          <a:bodyPr wrap="square">
            <a:spAutoFit/>
          </a:bodyPr>
          <a:lstStyle/>
          <a:p>
            <a:r>
              <a:rPr lang="en-IE" sz="2800" dirty="0">
                <a:solidFill>
                  <a:schemeClr val="bg1"/>
                </a:solidFill>
                <a:latin typeface="Arial Black" panose="020B0A04020102020204" pitchFamily="34" charset="0"/>
                <a:cs typeface="Arial" panose="020B0604020202020204" pitchFamily="34" charset="0"/>
              </a:rPr>
              <a:t>Other Internal Controls</a:t>
            </a:r>
          </a:p>
          <a:p>
            <a:endParaRPr lang="en-IE" sz="900" dirty="0">
              <a:solidFill>
                <a:schemeClr val="bg1"/>
              </a:solidFill>
              <a:latin typeface="Arial Black" panose="020B0A04020102020204" pitchFamily="34" charset="0"/>
              <a:cs typeface="Arial" panose="020B0604020202020204" pitchFamily="34" charset="0"/>
            </a:endParaRPr>
          </a:p>
        </p:txBody>
      </p:sp>
      <p:pic>
        <p:nvPicPr>
          <p:cNvPr id="11" name="Picture 10" descr="A blue and white logo&#10;&#10;Description automatically generated with low confidence">
            <a:extLst>
              <a:ext uri="{FF2B5EF4-FFF2-40B4-BE49-F238E27FC236}">
                <a16:creationId xmlns:a16="http://schemas.microsoft.com/office/drawing/2014/main" id="{A3B8BBBD-1F50-4DAF-A4D5-C56C4672713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sp>
        <p:nvSpPr>
          <p:cNvPr id="3" name="Content Placeholder 2">
            <a:extLst>
              <a:ext uri="{FF2B5EF4-FFF2-40B4-BE49-F238E27FC236}">
                <a16:creationId xmlns:a16="http://schemas.microsoft.com/office/drawing/2014/main" id="{94342243-53FE-67AE-5275-3E18649FF8BD}"/>
              </a:ext>
            </a:extLst>
          </p:cNvPr>
          <p:cNvSpPr>
            <a:spLocks noGrp="1"/>
          </p:cNvSpPr>
          <p:nvPr>
            <p:ph idx="1"/>
          </p:nvPr>
        </p:nvSpPr>
        <p:spPr>
          <a:xfrm>
            <a:off x="838200" y="1825625"/>
            <a:ext cx="10515600" cy="4134317"/>
          </a:xfrm>
        </p:spPr>
        <p:style>
          <a:lnRef idx="2">
            <a:schemeClr val="accent6">
              <a:shade val="50000"/>
            </a:schemeClr>
          </a:lnRef>
          <a:fillRef idx="1">
            <a:schemeClr val="accent6"/>
          </a:fillRef>
          <a:effectRef idx="0">
            <a:schemeClr val="accent6"/>
          </a:effectRef>
          <a:fontRef idx="minor">
            <a:schemeClr val="lt1"/>
          </a:fontRef>
        </p:style>
        <p:txBody>
          <a:bodyPr>
            <a:normAutofit lnSpcReduction="10000"/>
          </a:bodyPr>
          <a:lstStyle/>
          <a:p>
            <a:pPr marL="0" marR="434975" indent="0">
              <a:lnSpc>
                <a:spcPct val="115000"/>
              </a:lnSpc>
              <a:spcBef>
                <a:spcPts val="985"/>
              </a:spcBef>
              <a:spcAft>
                <a:spcPts val="0"/>
              </a:spcAft>
              <a:buNone/>
            </a:pPr>
            <a:r>
              <a:rPr lang="en-GB" sz="1700" b="1" dirty="0">
                <a:effectLst/>
                <a:latin typeface="Arial" panose="020B0604020202020204" pitchFamily="34" charset="0"/>
                <a:ea typeface="Arial" panose="020B0604020202020204" pitchFamily="34" charset="0"/>
              </a:rPr>
              <a:t>Purchasing procedures and tendering procedures should be followed to ensure that best value for money is achieved</a:t>
            </a:r>
          </a:p>
          <a:p>
            <a:pPr marL="0" marR="434975" indent="0">
              <a:lnSpc>
                <a:spcPct val="115000"/>
              </a:lnSpc>
              <a:spcBef>
                <a:spcPts val="985"/>
              </a:spcBef>
              <a:spcAft>
                <a:spcPts val="0"/>
              </a:spcAft>
              <a:buNone/>
            </a:pPr>
            <a:r>
              <a:rPr lang="en-GB" sz="1700" b="1" dirty="0">
                <a:effectLst/>
                <a:latin typeface="Arial" panose="020B0604020202020204" pitchFamily="34" charset="0"/>
                <a:ea typeface="Arial" panose="020B0604020202020204" pitchFamily="34" charset="0"/>
              </a:rPr>
              <a:t>Three quotes should be obtained where possible for purchases and for large projects, e.g. purchase of white boards for the full school. Please contact the Schools Procurement Unit for assistance with tendering and access to existing OGP contracts - procurementsupport@spu.ie</a:t>
            </a:r>
          </a:p>
          <a:p>
            <a:pPr marL="0" marR="434975" indent="0">
              <a:lnSpc>
                <a:spcPct val="115000"/>
              </a:lnSpc>
              <a:spcBef>
                <a:spcPts val="985"/>
              </a:spcBef>
              <a:spcAft>
                <a:spcPts val="0"/>
              </a:spcAft>
              <a:buNone/>
            </a:pPr>
            <a:endParaRPr lang="en-GB" sz="1700" b="1" dirty="0">
              <a:effectLst/>
              <a:latin typeface="Arial" panose="020B0604020202020204" pitchFamily="34" charset="0"/>
              <a:ea typeface="Arial" panose="020B0604020202020204" pitchFamily="34" charset="0"/>
            </a:endParaRPr>
          </a:p>
          <a:p>
            <a:pPr marL="0" marR="434975" indent="0">
              <a:lnSpc>
                <a:spcPct val="115000"/>
              </a:lnSpc>
              <a:spcBef>
                <a:spcPts val="985"/>
              </a:spcBef>
              <a:spcAft>
                <a:spcPts val="0"/>
              </a:spcAft>
              <a:buNone/>
            </a:pPr>
            <a:r>
              <a:rPr lang="en-GB" sz="1700" b="1" dirty="0">
                <a:effectLst/>
                <a:latin typeface="Arial" panose="020B0604020202020204" pitchFamily="34" charset="0"/>
                <a:ea typeface="Arial" panose="020B0604020202020204" pitchFamily="34" charset="0"/>
              </a:rPr>
              <a:t>The FSSU provides templates and guidelines on all financial internal controls. Please see our website www.fssu.ie. If there are any specific requirements, please contact us and we will assist you.</a:t>
            </a:r>
          </a:p>
          <a:p>
            <a:pPr marL="0" marR="434975" indent="0">
              <a:lnSpc>
                <a:spcPct val="115000"/>
              </a:lnSpc>
              <a:spcBef>
                <a:spcPts val="985"/>
              </a:spcBef>
              <a:buNone/>
            </a:pPr>
            <a:r>
              <a:rPr lang="en-GB" sz="1700" b="1" dirty="0">
                <a:effectLst/>
                <a:latin typeface="Arial" panose="020B0604020202020204" pitchFamily="34" charset="0"/>
                <a:ea typeface="Arial" panose="020B0604020202020204" pitchFamily="34" charset="0"/>
              </a:rPr>
              <a:t>If you would like to receive financial guidelines directly, please send your contact email and school roll number to primary@fssu.ie. This will ensure that you receive all the guidelines issued and notifications of training webinars</a:t>
            </a:r>
          </a:p>
          <a:p>
            <a:pPr marL="88900" marR="434975">
              <a:lnSpc>
                <a:spcPct val="115000"/>
              </a:lnSpc>
              <a:spcBef>
                <a:spcPts val="985"/>
              </a:spcBef>
              <a:spcAft>
                <a:spcPts val="0"/>
              </a:spcAft>
            </a:pPr>
            <a:endParaRPr lang="en-IE" sz="1700" b="1" dirty="0">
              <a:effectLst/>
              <a:latin typeface="Arial" panose="020B0604020202020204" pitchFamily="34" charset="0"/>
              <a:ea typeface="Arial" panose="020B0604020202020204" pitchFamily="34" charset="0"/>
            </a:endParaRPr>
          </a:p>
          <a:p>
            <a:endParaRPr lang="en-IE" dirty="0"/>
          </a:p>
        </p:txBody>
      </p:sp>
      <p:pic>
        <p:nvPicPr>
          <p:cNvPr id="2" name="Picture 1">
            <a:extLst>
              <a:ext uri="{FF2B5EF4-FFF2-40B4-BE49-F238E27FC236}">
                <a16:creationId xmlns:a16="http://schemas.microsoft.com/office/drawing/2014/main" id="{3506A8FC-6072-8A1A-38CF-BF256FFDA1CC}"/>
              </a:ext>
            </a:extLst>
          </p:cNvPr>
          <p:cNvPicPr>
            <a:picLocks noChangeAspect="1"/>
          </p:cNvPicPr>
          <p:nvPr/>
        </p:nvPicPr>
        <p:blipFill>
          <a:blip r:embed="rId4"/>
          <a:stretch>
            <a:fillRect/>
          </a:stretch>
        </p:blipFill>
        <p:spPr>
          <a:xfrm>
            <a:off x="9527688" y="367694"/>
            <a:ext cx="1530229" cy="1457932"/>
          </a:xfrm>
          <a:prstGeom prst="rect">
            <a:avLst/>
          </a:prstGeom>
        </p:spPr>
      </p:pic>
      <p:sp>
        <p:nvSpPr>
          <p:cNvPr id="6" name="Slide Number Placeholder 5">
            <a:extLst>
              <a:ext uri="{FF2B5EF4-FFF2-40B4-BE49-F238E27FC236}">
                <a16:creationId xmlns:a16="http://schemas.microsoft.com/office/drawing/2014/main" id="{437345CF-62D5-0793-50A3-4C0435E77177}"/>
              </a:ext>
            </a:extLst>
          </p:cNvPr>
          <p:cNvSpPr>
            <a:spLocks noGrp="1"/>
          </p:cNvSpPr>
          <p:nvPr>
            <p:ph type="sldNum" sz="quarter" idx="12"/>
          </p:nvPr>
        </p:nvSpPr>
        <p:spPr/>
        <p:txBody>
          <a:bodyPr/>
          <a:lstStyle/>
          <a:p>
            <a:fld id="{3145EBB6-03D8-4AA8-9A6E-221BA161F11A}" type="slidenum">
              <a:rPr lang="en-IE" smtClean="0"/>
              <a:t>48</a:t>
            </a:fld>
            <a:endParaRPr lang="en-IE" dirty="0"/>
          </a:p>
        </p:txBody>
      </p:sp>
    </p:spTree>
    <p:extLst>
      <p:ext uri="{BB962C8B-B14F-4D97-AF65-F5344CB8AC3E}">
        <p14:creationId xmlns:p14="http://schemas.microsoft.com/office/powerpoint/2010/main" val="33739117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6" y="414048"/>
            <a:ext cx="8142910" cy="584775"/>
          </a:xfrm>
          <a:prstGeom prst="rect">
            <a:avLst/>
          </a:prstGeom>
        </p:spPr>
        <p:txBody>
          <a:bodyPr wrap="square">
            <a:spAutoFit/>
          </a:bodyPr>
          <a:lstStyle/>
          <a:p>
            <a:r>
              <a:rPr lang="en-GB" sz="3200" dirty="0">
                <a:solidFill>
                  <a:schemeClr val="bg1"/>
                </a:solidFill>
                <a:latin typeface="Arial Black" panose="020B0A04020102020204" pitchFamily="34" charset="0"/>
              </a:rPr>
              <a:t>Topics</a:t>
            </a:r>
            <a:endParaRPr lang="en-IE" sz="3200" dirty="0">
              <a:solidFill>
                <a:schemeClr val="bg1"/>
              </a:solidFill>
              <a:latin typeface="Arial Black" panose="020B0A04020102020204" pitchFamily="34" charset="0"/>
            </a:endParaRPr>
          </a:p>
        </p:txBody>
      </p:sp>
      <p:pic>
        <p:nvPicPr>
          <p:cNvPr id="11" name="Picture 10">
            <a:extLst>
              <a:ext uri="{FF2B5EF4-FFF2-40B4-BE49-F238E27FC236}">
                <a16:creationId xmlns:a16="http://schemas.microsoft.com/office/drawing/2014/main" id="{0F182EBB-8607-4E91-9CF7-FB1A94AD9FD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pic>
        <p:nvPicPr>
          <p:cNvPr id="12" name="Graphic 11">
            <a:extLst>
              <a:ext uri="{FF2B5EF4-FFF2-40B4-BE49-F238E27FC236}">
                <a16:creationId xmlns:a16="http://schemas.microsoft.com/office/drawing/2014/main" id="{5BFBB1B3-8835-44C5-8A77-19F4F7B70B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36806" y="1562423"/>
            <a:ext cx="4263794" cy="4263794"/>
          </a:xfrm>
          <a:prstGeom prst="rect">
            <a:avLst/>
          </a:prstGeom>
        </p:spPr>
      </p:pic>
      <p:sp>
        <p:nvSpPr>
          <p:cNvPr id="2" name="Title 1">
            <a:extLst>
              <a:ext uri="{FF2B5EF4-FFF2-40B4-BE49-F238E27FC236}">
                <a16:creationId xmlns:a16="http://schemas.microsoft.com/office/drawing/2014/main" id="{65729121-0D5B-4B5B-8560-454082EE8C2D}"/>
              </a:ext>
            </a:extLst>
          </p:cNvPr>
          <p:cNvSpPr>
            <a:spLocks noGrp="1"/>
          </p:cNvSpPr>
          <p:nvPr>
            <p:ph type="title"/>
          </p:nvPr>
        </p:nvSpPr>
        <p:spPr>
          <a:xfrm>
            <a:off x="838200" y="365126"/>
            <a:ext cx="10515600" cy="846552"/>
          </a:xfrm>
        </p:spPr>
        <p:txBody>
          <a:bodyPr>
            <a:normAutofit fontScale="90000"/>
          </a:bodyPr>
          <a:lstStyle/>
          <a:p>
            <a:br>
              <a:rPr lang="en-GB" dirty="0"/>
            </a:br>
            <a:endParaRPr lang="en-IE" dirty="0"/>
          </a:p>
        </p:txBody>
      </p:sp>
      <p:graphicFrame>
        <p:nvGraphicFramePr>
          <p:cNvPr id="22" name="Content Placeholder 2">
            <a:extLst>
              <a:ext uri="{FF2B5EF4-FFF2-40B4-BE49-F238E27FC236}">
                <a16:creationId xmlns:a16="http://schemas.microsoft.com/office/drawing/2014/main" id="{E9308B27-9F43-3745-54F2-28E4F66D8BEE}"/>
              </a:ext>
            </a:extLst>
          </p:cNvPr>
          <p:cNvGraphicFramePr>
            <a:graphicFrameLocks noGrp="1"/>
          </p:cNvGraphicFramePr>
          <p:nvPr>
            <p:ph idx="1"/>
            <p:extLst>
              <p:ext uri="{D42A27DB-BD31-4B8C-83A1-F6EECF244321}">
                <p14:modId xmlns:p14="http://schemas.microsoft.com/office/powerpoint/2010/main" val="1945099852"/>
              </p:ext>
            </p:extLst>
          </p:nvPr>
        </p:nvGraphicFramePr>
        <p:xfrm>
          <a:off x="838199" y="1292506"/>
          <a:ext cx="11029335" cy="54229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9" name="Content Placeholder 5">
            <a:extLst>
              <a:ext uri="{FF2B5EF4-FFF2-40B4-BE49-F238E27FC236}">
                <a16:creationId xmlns:a16="http://schemas.microsoft.com/office/drawing/2014/main" id="{D41650E3-49EA-F9D6-90A4-27E87165A81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bwMode="auto">
          <a:xfrm>
            <a:off x="6735097" y="1625727"/>
            <a:ext cx="4409500" cy="315496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pic>
      <p:sp>
        <p:nvSpPr>
          <p:cNvPr id="3" name="Slide Number Placeholder 2">
            <a:extLst>
              <a:ext uri="{FF2B5EF4-FFF2-40B4-BE49-F238E27FC236}">
                <a16:creationId xmlns:a16="http://schemas.microsoft.com/office/drawing/2014/main" id="{F2ACA4C5-B2CE-8243-44E5-C2E3E3C13925}"/>
              </a:ext>
            </a:extLst>
          </p:cNvPr>
          <p:cNvSpPr>
            <a:spLocks noGrp="1"/>
          </p:cNvSpPr>
          <p:nvPr>
            <p:ph type="sldNum" sz="quarter" idx="12"/>
          </p:nvPr>
        </p:nvSpPr>
        <p:spPr/>
        <p:txBody>
          <a:bodyPr/>
          <a:lstStyle/>
          <a:p>
            <a:fld id="{3145EBB6-03D8-4AA8-9A6E-221BA161F11A}" type="slidenum">
              <a:rPr lang="en-IE" smtClean="0"/>
              <a:t>49</a:t>
            </a:fld>
            <a:endParaRPr lang="en-IE" dirty="0"/>
          </a:p>
        </p:txBody>
      </p:sp>
    </p:spTree>
    <p:extLst>
      <p:ext uri="{BB962C8B-B14F-4D97-AF65-F5344CB8AC3E}">
        <p14:creationId xmlns:p14="http://schemas.microsoft.com/office/powerpoint/2010/main" val="1568644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6" y="414048"/>
            <a:ext cx="8142910" cy="584775"/>
          </a:xfrm>
          <a:prstGeom prst="rect">
            <a:avLst/>
          </a:prstGeom>
        </p:spPr>
        <p:txBody>
          <a:bodyPr wrap="square">
            <a:spAutoFit/>
          </a:bodyPr>
          <a:lstStyle/>
          <a:p>
            <a:r>
              <a:rPr lang="en-IE" sz="3200" dirty="0">
                <a:solidFill>
                  <a:schemeClr val="bg1"/>
                </a:solidFill>
                <a:latin typeface="Arial Black" panose="020B0A04020102020204" pitchFamily="34" charset="0"/>
              </a:rPr>
              <a:t>Useful Resources</a:t>
            </a:r>
          </a:p>
        </p:txBody>
      </p:sp>
      <p:pic>
        <p:nvPicPr>
          <p:cNvPr id="7" name="Graphic 6" descr="Video camera with solid fill">
            <a:extLst>
              <a:ext uri="{FF2B5EF4-FFF2-40B4-BE49-F238E27FC236}">
                <a16:creationId xmlns:a16="http://schemas.microsoft.com/office/drawing/2014/main" id="{A99B77C5-FD9A-4259-BA89-20C7665D9F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02225" y="1892380"/>
            <a:ext cx="1604864" cy="1301620"/>
          </a:xfrm>
          <a:prstGeom prst="rect">
            <a:avLst/>
          </a:prstGeom>
        </p:spPr>
      </p:pic>
      <p:pic>
        <p:nvPicPr>
          <p:cNvPr id="16" name="Graphic 15" descr="Open book with solid fill">
            <a:extLst>
              <a:ext uri="{FF2B5EF4-FFF2-40B4-BE49-F238E27FC236}">
                <a16:creationId xmlns:a16="http://schemas.microsoft.com/office/drawing/2014/main" id="{970A04D9-8FAB-479B-A1D1-5C9A8F7D5C9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0438" y="4182718"/>
            <a:ext cx="1427584" cy="1217645"/>
          </a:xfrm>
          <a:prstGeom prst="rect">
            <a:avLst/>
          </a:prstGeom>
        </p:spPr>
      </p:pic>
      <p:pic>
        <p:nvPicPr>
          <p:cNvPr id="19" name="Graphic 18" descr="Email with solid fill">
            <a:extLst>
              <a:ext uri="{FF2B5EF4-FFF2-40B4-BE49-F238E27FC236}">
                <a16:creationId xmlns:a16="http://schemas.microsoft.com/office/drawing/2014/main" id="{0DE2DBA9-5C45-4A27-AFB4-9A36401CC48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09644" y="2068349"/>
            <a:ext cx="914400" cy="914400"/>
          </a:xfrm>
          <a:prstGeom prst="rect">
            <a:avLst/>
          </a:prstGeom>
        </p:spPr>
      </p:pic>
      <p:sp>
        <p:nvSpPr>
          <p:cNvPr id="21" name="TextBox 20">
            <a:extLst>
              <a:ext uri="{FF2B5EF4-FFF2-40B4-BE49-F238E27FC236}">
                <a16:creationId xmlns:a16="http://schemas.microsoft.com/office/drawing/2014/main" id="{4E90F618-A3FA-41EA-B028-D5336F7E6B36}"/>
              </a:ext>
            </a:extLst>
          </p:cNvPr>
          <p:cNvSpPr txBox="1"/>
          <p:nvPr/>
        </p:nvSpPr>
        <p:spPr>
          <a:xfrm>
            <a:off x="2647496" y="3293187"/>
            <a:ext cx="1893467" cy="461665"/>
          </a:xfrm>
          <a:prstGeom prst="rect">
            <a:avLst/>
          </a:prstGeom>
          <a:noFill/>
        </p:spPr>
        <p:txBody>
          <a:bodyPr wrap="square" rtlCol="0">
            <a:spAutoFit/>
          </a:bodyPr>
          <a:lstStyle/>
          <a:p>
            <a:r>
              <a:rPr lang="en-IE" sz="2400" dirty="0">
                <a:solidFill>
                  <a:schemeClr val="tx2">
                    <a:lumMod val="50000"/>
                  </a:schemeClr>
                </a:solidFill>
                <a:latin typeface="Arial Black" panose="020B0A04020102020204" pitchFamily="34" charset="0"/>
              </a:rPr>
              <a:t>Recording</a:t>
            </a:r>
          </a:p>
        </p:txBody>
      </p:sp>
      <p:sp>
        <p:nvSpPr>
          <p:cNvPr id="22" name="TextBox 21">
            <a:extLst>
              <a:ext uri="{FF2B5EF4-FFF2-40B4-BE49-F238E27FC236}">
                <a16:creationId xmlns:a16="http://schemas.microsoft.com/office/drawing/2014/main" id="{01605792-E05B-4948-A651-59254FEC91ED}"/>
              </a:ext>
            </a:extLst>
          </p:cNvPr>
          <p:cNvSpPr txBox="1"/>
          <p:nvPr/>
        </p:nvSpPr>
        <p:spPr>
          <a:xfrm>
            <a:off x="7904029" y="3293188"/>
            <a:ext cx="1125629" cy="461665"/>
          </a:xfrm>
          <a:prstGeom prst="rect">
            <a:avLst/>
          </a:prstGeom>
          <a:noFill/>
        </p:spPr>
        <p:txBody>
          <a:bodyPr wrap="none" rtlCol="0">
            <a:spAutoFit/>
          </a:bodyPr>
          <a:lstStyle/>
          <a:p>
            <a:r>
              <a:rPr lang="en-IE" sz="2400" dirty="0">
                <a:solidFill>
                  <a:schemeClr val="tx2">
                    <a:lumMod val="50000"/>
                  </a:schemeClr>
                </a:solidFill>
                <a:latin typeface="Arial Black" panose="020B0A04020102020204" pitchFamily="34" charset="0"/>
              </a:rPr>
              <a:t>Email</a:t>
            </a:r>
          </a:p>
        </p:txBody>
      </p:sp>
      <p:sp>
        <p:nvSpPr>
          <p:cNvPr id="23" name="TextBox 22">
            <a:extLst>
              <a:ext uri="{FF2B5EF4-FFF2-40B4-BE49-F238E27FC236}">
                <a16:creationId xmlns:a16="http://schemas.microsoft.com/office/drawing/2014/main" id="{C0619B11-549D-47C8-B1A0-4AA3E9E394AC}"/>
              </a:ext>
            </a:extLst>
          </p:cNvPr>
          <p:cNvSpPr txBox="1"/>
          <p:nvPr/>
        </p:nvSpPr>
        <p:spPr>
          <a:xfrm>
            <a:off x="1792294" y="5513003"/>
            <a:ext cx="3603872" cy="461665"/>
          </a:xfrm>
          <a:prstGeom prst="rect">
            <a:avLst/>
          </a:prstGeom>
          <a:noFill/>
        </p:spPr>
        <p:txBody>
          <a:bodyPr wrap="none" rtlCol="0">
            <a:spAutoFit/>
          </a:bodyPr>
          <a:lstStyle/>
          <a:p>
            <a:r>
              <a:rPr lang="en-IE" sz="2400" dirty="0">
                <a:solidFill>
                  <a:schemeClr val="tx2">
                    <a:lumMod val="50000"/>
                  </a:schemeClr>
                </a:solidFill>
                <a:latin typeface="Arial Black" panose="020B0A04020102020204" pitchFamily="34" charset="0"/>
              </a:rPr>
              <a:t>Financial Guidelines</a:t>
            </a:r>
          </a:p>
        </p:txBody>
      </p:sp>
      <p:pic>
        <p:nvPicPr>
          <p:cNvPr id="27" name="Graphic 26" descr="Internet with solid fill">
            <a:extLst>
              <a:ext uri="{FF2B5EF4-FFF2-40B4-BE49-F238E27FC236}">
                <a16:creationId xmlns:a16="http://schemas.microsoft.com/office/drawing/2014/main" id="{D2502A9A-497C-43DA-95DC-6BC5423C798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88368" y="4188898"/>
            <a:ext cx="1356950" cy="1243585"/>
          </a:xfrm>
          <a:prstGeom prst="rect">
            <a:avLst/>
          </a:prstGeom>
        </p:spPr>
      </p:pic>
      <p:sp>
        <p:nvSpPr>
          <p:cNvPr id="28" name="TextBox 27">
            <a:extLst>
              <a:ext uri="{FF2B5EF4-FFF2-40B4-BE49-F238E27FC236}">
                <a16:creationId xmlns:a16="http://schemas.microsoft.com/office/drawing/2014/main" id="{E8DA39F9-1236-4F32-B6E3-0CD65C0378EB}"/>
              </a:ext>
            </a:extLst>
          </p:cNvPr>
          <p:cNvSpPr txBox="1"/>
          <p:nvPr/>
        </p:nvSpPr>
        <p:spPr>
          <a:xfrm>
            <a:off x="7317855" y="5513003"/>
            <a:ext cx="2297975" cy="461665"/>
          </a:xfrm>
          <a:prstGeom prst="rect">
            <a:avLst/>
          </a:prstGeom>
          <a:noFill/>
        </p:spPr>
        <p:txBody>
          <a:bodyPr wrap="square" rtlCol="0">
            <a:spAutoFit/>
          </a:bodyPr>
          <a:lstStyle/>
          <a:p>
            <a:pPr algn="ctr"/>
            <a:r>
              <a:rPr lang="en-IE" sz="2400" dirty="0">
                <a:solidFill>
                  <a:schemeClr val="tx2">
                    <a:lumMod val="50000"/>
                  </a:schemeClr>
                </a:solidFill>
                <a:latin typeface="Arial Black" panose="020B0A04020102020204" pitchFamily="34" charset="0"/>
              </a:rPr>
              <a:t>www.fssu.ie</a:t>
            </a:r>
          </a:p>
        </p:txBody>
      </p:sp>
      <p:sp>
        <p:nvSpPr>
          <p:cNvPr id="2" name="Slide Number Placeholder 1">
            <a:extLst>
              <a:ext uri="{FF2B5EF4-FFF2-40B4-BE49-F238E27FC236}">
                <a16:creationId xmlns:a16="http://schemas.microsoft.com/office/drawing/2014/main" id="{C543D546-23B0-5399-2D39-AE0DEDD2B6E6}"/>
              </a:ext>
            </a:extLst>
          </p:cNvPr>
          <p:cNvSpPr>
            <a:spLocks noGrp="1"/>
          </p:cNvSpPr>
          <p:nvPr>
            <p:ph type="sldNum" sz="quarter" idx="12"/>
          </p:nvPr>
        </p:nvSpPr>
        <p:spPr/>
        <p:txBody>
          <a:bodyPr/>
          <a:lstStyle/>
          <a:p>
            <a:fld id="{3145EBB6-03D8-4AA8-9A6E-221BA161F11A}" type="slidenum">
              <a:rPr lang="en-IE" smtClean="0"/>
              <a:t>5</a:t>
            </a:fld>
            <a:endParaRPr lang="en-IE" dirty="0"/>
          </a:p>
        </p:txBody>
      </p:sp>
    </p:spTree>
    <p:extLst>
      <p:ext uri="{BB962C8B-B14F-4D97-AF65-F5344CB8AC3E}">
        <p14:creationId xmlns:p14="http://schemas.microsoft.com/office/powerpoint/2010/main" val="6855362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D427563-DAF5-4784-B4A6-F969171E2E18}"/>
              </a:ext>
            </a:extLst>
          </p:cNvPr>
          <p:cNvSpPr/>
          <p:nvPr/>
        </p:nvSpPr>
        <p:spPr>
          <a:xfrm>
            <a:off x="743416" y="199007"/>
            <a:ext cx="10705167" cy="96949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2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rPr>
              <a:t>Other functions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(page 18 of Treasurers Manual)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E" sz="900" b="0"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endParaRPr>
          </a:p>
        </p:txBody>
      </p:sp>
      <p:pic>
        <p:nvPicPr>
          <p:cNvPr id="11" name="Picture 10" descr="A blue and white logo&#10;&#10;Description automatically generated with low confidence">
            <a:extLst>
              <a:ext uri="{FF2B5EF4-FFF2-40B4-BE49-F238E27FC236}">
                <a16:creationId xmlns:a16="http://schemas.microsoft.com/office/drawing/2014/main" id="{A3B8BBBD-1F50-4DAF-A4D5-C56C4672713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sp>
        <p:nvSpPr>
          <p:cNvPr id="3" name="Content Placeholder 2">
            <a:extLst>
              <a:ext uri="{FF2B5EF4-FFF2-40B4-BE49-F238E27FC236}">
                <a16:creationId xmlns:a16="http://schemas.microsoft.com/office/drawing/2014/main" id="{94342243-53FE-67AE-5275-3E18649FF8BD}"/>
              </a:ext>
            </a:extLst>
          </p:cNvPr>
          <p:cNvSpPr>
            <a:spLocks noGrp="1"/>
          </p:cNvSpPr>
          <p:nvPr>
            <p:ph idx="1"/>
          </p:nvPr>
        </p:nvSpPr>
        <p:spPr>
          <a:xfrm>
            <a:off x="838200" y="1969771"/>
            <a:ext cx="10515600" cy="3990172"/>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marL="88900" marR="434975">
              <a:lnSpc>
                <a:spcPct val="115000"/>
              </a:lnSpc>
              <a:spcBef>
                <a:spcPts val="985"/>
              </a:spcBef>
              <a:spcAft>
                <a:spcPts val="0"/>
              </a:spcAft>
            </a:pPr>
            <a:endParaRPr lang="en-IE" sz="1800" dirty="0">
              <a:effectLst/>
              <a:latin typeface="Arial" panose="020B0604020202020204" pitchFamily="34" charset="0"/>
              <a:ea typeface="Arial" panose="020B0604020202020204" pitchFamily="34" charset="0"/>
            </a:endParaRPr>
          </a:p>
          <a:p>
            <a:endParaRPr lang="en-IE" dirty="0"/>
          </a:p>
        </p:txBody>
      </p:sp>
      <p:pic>
        <p:nvPicPr>
          <p:cNvPr id="2" name="Picture 1">
            <a:extLst>
              <a:ext uri="{FF2B5EF4-FFF2-40B4-BE49-F238E27FC236}">
                <a16:creationId xmlns:a16="http://schemas.microsoft.com/office/drawing/2014/main" id="{58B3B53E-B4CC-9ABC-F272-5F90076A7042}"/>
              </a:ext>
            </a:extLst>
          </p:cNvPr>
          <p:cNvPicPr>
            <a:picLocks noChangeAspect="1"/>
          </p:cNvPicPr>
          <p:nvPr/>
        </p:nvPicPr>
        <p:blipFill>
          <a:blip r:embed="rId4"/>
          <a:stretch>
            <a:fillRect/>
          </a:stretch>
        </p:blipFill>
        <p:spPr>
          <a:xfrm>
            <a:off x="838200" y="1489818"/>
            <a:ext cx="10915997" cy="5185302"/>
          </a:xfrm>
          <a:prstGeom prst="rect">
            <a:avLst/>
          </a:prstGeom>
        </p:spPr>
        <p:style>
          <a:lnRef idx="2">
            <a:schemeClr val="accent5">
              <a:shade val="50000"/>
            </a:schemeClr>
          </a:lnRef>
          <a:fillRef idx="1">
            <a:schemeClr val="accent5"/>
          </a:fillRef>
          <a:effectRef idx="0">
            <a:schemeClr val="accent5"/>
          </a:effectRef>
          <a:fontRef idx="minor">
            <a:schemeClr val="lt1"/>
          </a:fontRef>
        </p:style>
      </p:pic>
      <p:pic>
        <p:nvPicPr>
          <p:cNvPr id="6" name="Picture 5">
            <a:extLst>
              <a:ext uri="{FF2B5EF4-FFF2-40B4-BE49-F238E27FC236}">
                <a16:creationId xmlns:a16="http://schemas.microsoft.com/office/drawing/2014/main" id="{8B62A8EA-1DDD-123C-11A0-B4E2FB6857AF}"/>
              </a:ext>
            </a:extLst>
          </p:cNvPr>
          <p:cNvPicPr>
            <a:picLocks noChangeAspect="1"/>
          </p:cNvPicPr>
          <p:nvPr/>
        </p:nvPicPr>
        <p:blipFill>
          <a:blip r:embed="rId5"/>
          <a:stretch>
            <a:fillRect/>
          </a:stretch>
        </p:blipFill>
        <p:spPr>
          <a:xfrm>
            <a:off x="8398236" y="0"/>
            <a:ext cx="3424795" cy="1666273"/>
          </a:xfrm>
          <a:prstGeom prst="rect">
            <a:avLst/>
          </a:prstGeom>
        </p:spPr>
      </p:pic>
      <p:sp>
        <p:nvSpPr>
          <p:cNvPr id="7" name="Slide Number Placeholder 6">
            <a:extLst>
              <a:ext uri="{FF2B5EF4-FFF2-40B4-BE49-F238E27FC236}">
                <a16:creationId xmlns:a16="http://schemas.microsoft.com/office/drawing/2014/main" id="{8D6E8EEB-33D7-00B5-43B3-3EAF8540E21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45EBB6-03D8-4AA8-9A6E-221BA161F11A}" type="slidenum">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I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94073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7357714-711F-40BA-9C59-BFD6C1A8BADE}"/>
              </a:ext>
            </a:extLst>
          </p:cNvPr>
          <p:cNvSpPr/>
          <p:nvPr/>
        </p:nvSpPr>
        <p:spPr>
          <a:xfrm>
            <a:off x="0" y="-1"/>
            <a:ext cx="12192000" cy="56468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ECA45186-3F50-4D5B-9C88-13195529FB2C}"/>
              </a:ext>
            </a:extLst>
          </p:cNvPr>
          <p:cNvSpPr/>
          <p:nvPr/>
        </p:nvSpPr>
        <p:spPr>
          <a:xfrm>
            <a:off x="0" y="1018675"/>
            <a:ext cx="12191999" cy="3477875"/>
          </a:xfrm>
          <a:prstGeom prst="rect">
            <a:avLst/>
          </a:prstGeom>
        </p:spPr>
        <p:txBody>
          <a:bodyPr wrap="square">
            <a:spAutoFit/>
          </a:bodyPr>
          <a:lstStyle/>
          <a:p>
            <a:pPr algn="ctr"/>
            <a:r>
              <a:rPr lang="en-IE" sz="3200" dirty="0">
                <a:solidFill>
                  <a:schemeClr val="accent1">
                    <a:lumMod val="60000"/>
                    <a:lumOff val="40000"/>
                  </a:schemeClr>
                </a:solidFill>
                <a:latin typeface="Arial Black" panose="020B0A04020102020204" pitchFamily="34" charset="0"/>
              </a:rPr>
              <a:t>Further training requests?</a:t>
            </a:r>
          </a:p>
          <a:p>
            <a:pPr algn="ctr"/>
            <a:endParaRPr lang="en-IE" sz="1400" dirty="0">
              <a:solidFill>
                <a:schemeClr val="bg1"/>
              </a:solidFill>
              <a:latin typeface="Arial Black" panose="020B0A04020102020204" pitchFamily="34" charset="0"/>
            </a:endParaRPr>
          </a:p>
          <a:p>
            <a:pPr algn="ctr"/>
            <a:endParaRPr lang="en-IE" sz="1400" dirty="0">
              <a:solidFill>
                <a:schemeClr val="bg1"/>
              </a:solidFill>
              <a:latin typeface="Arial Black" panose="020B0A04020102020204" pitchFamily="34" charset="0"/>
            </a:endParaRPr>
          </a:p>
          <a:p>
            <a:pPr algn="ctr"/>
            <a:r>
              <a:rPr lang="en-IE" sz="3200" dirty="0">
                <a:solidFill>
                  <a:schemeClr val="bg1"/>
                </a:solidFill>
                <a:latin typeface="Arial Black" panose="020B0A04020102020204" pitchFamily="34" charset="0"/>
              </a:rPr>
              <a:t>Please telephone or email us</a:t>
            </a:r>
          </a:p>
          <a:p>
            <a:pPr algn="ctr"/>
            <a:endParaRPr lang="en-IE" sz="3200" dirty="0">
              <a:solidFill>
                <a:schemeClr val="bg1"/>
              </a:solidFill>
              <a:latin typeface="Arial Black" panose="020B0A04020102020204" pitchFamily="34" charset="0"/>
            </a:endParaRPr>
          </a:p>
          <a:p>
            <a:pPr algn="ctr"/>
            <a:r>
              <a:rPr lang="en-IE" sz="3200" dirty="0">
                <a:solidFill>
                  <a:schemeClr val="bg1"/>
                </a:solidFill>
                <a:latin typeface="Arial Black" panose="020B0A04020102020204" pitchFamily="34" charset="0"/>
              </a:rPr>
              <a:t>FSSU Primary  </a:t>
            </a:r>
            <a:r>
              <a:rPr lang="en-IE" sz="3200" dirty="0">
                <a:solidFill>
                  <a:schemeClr val="bg1"/>
                </a:solidFill>
                <a:latin typeface="Arial" panose="020B0604020202020204" pitchFamily="34" charset="0"/>
                <a:cs typeface="Arial" panose="020B0604020202020204" pitchFamily="34" charset="0"/>
              </a:rPr>
              <a:t>01 910 4020</a:t>
            </a:r>
          </a:p>
          <a:p>
            <a:pPr algn="ctr"/>
            <a:r>
              <a:rPr lang="en-IE" sz="3200" dirty="0">
                <a:solidFill>
                  <a:schemeClr val="bg1"/>
                </a:solidFill>
                <a:latin typeface="Arial Black" panose="020B0A04020102020204" pitchFamily="34" charset="0"/>
                <a:cs typeface="Arial" panose="020B0604020202020204" pitchFamily="34" charset="0"/>
              </a:rPr>
              <a:t>Email</a:t>
            </a:r>
            <a:r>
              <a:rPr lang="en-IE" sz="3200" dirty="0">
                <a:solidFill>
                  <a:schemeClr val="bg1"/>
                </a:solidFill>
                <a:latin typeface="Arial" panose="020B0604020202020204" pitchFamily="34" charset="0"/>
                <a:cs typeface="Arial" panose="020B0604020202020204" pitchFamily="34" charset="0"/>
              </a:rPr>
              <a:t> primary@fssu.ie </a:t>
            </a:r>
          </a:p>
          <a:p>
            <a:pPr algn="ctr"/>
            <a:endParaRPr lang="en-IE" sz="3200" dirty="0">
              <a:solidFill>
                <a:schemeClr val="bg1"/>
              </a:solidFill>
              <a:latin typeface="Arial Black" panose="020B0A04020102020204" pitchFamily="34" charset="0"/>
            </a:endParaRPr>
          </a:p>
        </p:txBody>
      </p:sp>
      <p:pic>
        <p:nvPicPr>
          <p:cNvPr id="9" name="Picture 8">
            <a:extLst>
              <a:ext uri="{FF2B5EF4-FFF2-40B4-BE49-F238E27FC236}">
                <a16:creationId xmlns:a16="http://schemas.microsoft.com/office/drawing/2014/main" id="{F01D1D9D-BC79-4241-9F7A-8677401CA01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sp>
        <p:nvSpPr>
          <p:cNvPr id="2" name="Slide Number Placeholder 1">
            <a:extLst>
              <a:ext uri="{FF2B5EF4-FFF2-40B4-BE49-F238E27FC236}">
                <a16:creationId xmlns:a16="http://schemas.microsoft.com/office/drawing/2014/main" id="{BB4EFD62-E538-3B5C-1235-8EC718997783}"/>
              </a:ext>
            </a:extLst>
          </p:cNvPr>
          <p:cNvSpPr>
            <a:spLocks noGrp="1"/>
          </p:cNvSpPr>
          <p:nvPr>
            <p:ph type="sldNum" sz="quarter" idx="12"/>
          </p:nvPr>
        </p:nvSpPr>
        <p:spPr/>
        <p:txBody>
          <a:bodyPr/>
          <a:lstStyle/>
          <a:p>
            <a:fld id="{3145EBB6-03D8-4AA8-9A6E-221BA161F11A}" type="slidenum">
              <a:rPr lang="en-IE" smtClean="0"/>
              <a:t>51</a:t>
            </a:fld>
            <a:endParaRPr lang="en-IE" dirty="0"/>
          </a:p>
        </p:txBody>
      </p:sp>
    </p:spTree>
    <p:extLst>
      <p:ext uri="{BB962C8B-B14F-4D97-AF65-F5344CB8AC3E}">
        <p14:creationId xmlns:p14="http://schemas.microsoft.com/office/powerpoint/2010/main" val="26921545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F91117-7D41-433B-8D16-D698E68FAD8C}"/>
              </a:ext>
            </a:extLst>
          </p:cNvPr>
          <p:cNvSpPr/>
          <p:nvPr/>
        </p:nvSpPr>
        <p:spPr>
          <a:xfrm>
            <a:off x="0" y="16624"/>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IE" dirty="0"/>
          </a:p>
        </p:txBody>
      </p:sp>
      <p:sp>
        <p:nvSpPr>
          <p:cNvPr id="7" name="Rectangle 6">
            <a:extLst>
              <a:ext uri="{FF2B5EF4-FFF2-40B4-BE49-F238E27FC236}">
                <a16:creationId xmlns:a16="http://schemas.microsoft.com/office/drawing/2014/main" id="{5D427563-DAF5-4784-B4A6-F969171E2E18}"/>
              </a:ext>
            </a:extLst>
          </p:cNvPr>
          <p:cNvSpPr/>
          <p:nvPr/>
        </p:nvSpPr>
        <p:spPr>
          <a:xfrm>
            <a:off x="748895" y="430674"/>
            <a:ext cx="10515601" cy="58477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kumimoji="0" lang="en-IE" sz="3200" b="0" i="0" u="none" strike="noStrike" kern="1200" cap="none" spc="0" normalizeH="0" baseline="0" noProof="0" dirty="0">
                <a:ln>
                  <a:noFill/>
                </a:ln>
                <a:solidFill>
                  <a:prstClr val="white"/>
                </a:solidFill>
                <a:effectLst/>
                <a:uLnTx/>
                <a:uFillTx/>
                <a:latin typeface="Arial Black" panose="020B0A04020102020204" pitchFamily="34" charset="0"/>
              </a:rPr>
              <a:t>Question &amp; Answer Session</a:t>
            </a:r>
            <a:endParaRPr lang="en-IE" sz="3200" b="1" dirty="0">
              <a:latin typeface="Arial Black" panose="020B0A04020102020204" pitchFamily="34" charset="0"/>
            </a:endParaRPr>
          </a:p>
        </p:txBody>
      </p:sp>
      <p:pic>
        <p:nvPicPr>
          <p:cNvPr id="8" name="Picture 7">
            <a:extLst>
              <a:ext uri="{FF2B5EF4-FFF2-40B4-BE49-F238E27FC236}">
                <a16:creationId xmlns:a16="http://schemas.microsoft.com/office/drawing/2014/main" id="{FDE36833-892A-4E07-B5D7-1D63CF44D8F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76567"/>
            <a:ext cx="1219200" cy="540512"/>
          </a:xfrm>
          <a:prstGeom prst="rect">
            <a:avLst/>
          </a:prstGeom>
        </p:spPr>
      </p:pic>
      <p:pic>
        <p:nvPicPr>
          <p:cNvPr id="9" name="Picture 8" descr="question-and-answer-images-faq-icon - Dublin City Volunteer Centre">
            <a:extLst>
              <a:ext uri="{FF2B5EF4-FFF2-40B4-BE49-F238E27FC236}">
                <a16:creationId xmlns:a16="http://schemas.microsoft.com/office/drawing/2014/main" id="{CECE4A1C-834D-44CD-AC46-BEEBA45DF0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6718" y="1731991"/>
            <a:ext cx="5678564" cy="510938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12D04644-C0C7-7144-923B-9614A1F10256}"/>
              </a:ext>
            </a:extLst>
          </p:cNvPr>
          <p:cNvSpPr>
            <a:spLocks noGrp="1"/>
          </p:cNvSpPr>
          <p:nvPr>
            <p:ph type="sldNum" sz="quarter" idx="12"/>
          </p:nvPr>
        </p:nvSpPr>
        <p:spPr/>
        <p:txBody>
          <a:bodyPr/>
          <a:lstStyle/>
          <a:p>
            <a:fld id="{3145EBB6-03D8-4AA8-9A6E-221BA161F11A}" type="slidenum">
              <a:rPr lang="en-IE" smtClean="0"/>
              <a:t>52</a:t>
            </a:fld>
            <a:endParaRPr lang="en-IE" dirty="0"/>
          </a:p>
        </p:txBody>
      </p:sp>
    </p:spTree>
    <p:extLst>
      <p:ext uri="{BB962C8B-B14F-4D97-AF65-F5344CB8AC3E}">
        <p14:creationId xmlns:p14="http://schemas.microsoft.com/office/powerpoint/2010/main" val="14525435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7357714-711F-40BA-9C59-BFD6C1A8BADE}"/>
              </a:ext>
            </a:extLst>
          </p:cNvPr>
          <p:cNvSpPr/>
          <p:nvPr/>
        </p:nvSpPr>
        <p:spPr>
          <a:xfrm>
            <a:off x="0" y="-1"/>
            <a:ext cx="12192000" cy="56468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ECA45186-3F50-4D5B-9C88-13195529FB2C}"/>
              </a:ext>
            </a:extLst>
          </p:cNvPr>
          <p:cNvSpPr/>
          <p:nvPr/>
        </p:nvSpPr>
        <p:spPr>
          <a:xfrm>
            <a:off x="0" y="1018675"/>
            <a:ext cx="12191999" cy="3970318"/>
          </a:xfrm>
          <a:prstGeom prst="rect">
            <a:avLst/>
          </a:prstGeom>
        </p:spPr>
        <p:txBody>
          <a:bodyPr wrap="square">
            <a:spAutoFit/>
          </a:bodyPr>
          <a:lstStyle/>
          <a:p>
            <a:pPr algn="ctr"/>
            <a:r>
              <a:rPr lang="en-IE" sz="3200" dirty="0">
                <a:solidFill>
                  <a:schemeClr val="accent1">
                    <a:lumMod val="60000"/>
                    <a:lumOff val="40000"/>
                  </a:schemeClr>
                </a:solidFill>
                <a:latin typeface="Arial Black" panose="020B0A04020102020204" pitchFamily="34" charset="0"/>
              </a:rPr>
              <a:t>Thank you for joining the webinar</a:t>
            </a:r>
          </a:p>
          <a:p>
            <a:pPr algn="ctr"/>
            <a:endParaRPr lang="en-IE" sz="1400" dirty="0">
              <a:solidFill>
                <a:schemeClr val="bg1"/>
              </a:solidFill>
              <a:latin typeface="Arial Black" panose="020B0A04020102020204" pitchFamily="34" charset="0"/>
            </a:endParaRPr>
          </a:p>
          <a:p>
            <a:pPr algn="ctr"/>
            <a:endParaRPr lang="en-IE" sz="1400" dirty="0">
              <a:solidFill>
                <a:schemeClr val="bg1"/>
              </a:solidFill>
              <a:latin typeface="Arial Black" panose="020B0A04020102020204" pitchFamily="34" charset="0"/>
            </a:endParaRPr>
          </a:p>
          <a:p>
            <a:pPr algn="ctr"/>
            <a:r>
              <a:rPr lang="en-IE" sz="3200" dirty="0">
                <a:solidFill>
                  <a:schemeClr val="bg1"/>
                </a:solidFill>
                <a:latin typeface="Arial Black" panose="020B0A04020102020204" pitchFamily="34" charset="0"/>
              </a:rPr>
              <a:t>If you have any further questions</a:t>
            </a:r>
          </a:p>
          <a:p>
            <a:pPr algn="ctr"/>
            <a:r>
              <a:rPr lang="en-IE" sz="3200" dirty="0">
                <a:solidFill>
                  <a:schemeClr val="bg1"/>
                </a:solidFill>
                <a:latin typeface="Arial Black" panose="020B0A04020102020204" pitchFamily="34" charset="0"/>
              </a:rPr>
              <a:t>please telephone or email us</a:t>
            </a:r>
          </a:p>
          <a:p>
            <a:pPr algn="ctr"/>
            <a:endParaRPr lang="en-IE" sz="3200" dirty="0">
              <a:solidFill>
                <a:schemeClr val="bg1"/>
              </a:solidFill>
              <a:latin typeface="Arial Black" panose="020B0A04020102020204" pitchFamily="34" charset="0"/>
            </a:endParaRPr>
          </a:p>
          <a:p>
            <a:pPr algn="ctr"/>
            <a:r>
              <a:rPr lang="en-IE" sz="3200" dirty="0">
                <a:solidFill>
                  <a:schemeClr val="bg1"/>
                </a:solidFill>
                <a:latin typeface="Arial Black" panose="020B0A04020102020204" pitchFamily="34" charset="0"/>
              </a:rPr>
              <a:t>FSSU Primary  </a:t>
            </a:r>
            <a:r>
              <a:rPr lang="en-IE" sz="3200" dirty="0">
                <a:solidFill>
                  <a:schemeClr val="bg1"/>
                </a:solidFill>
                <a:latin typeface="Arial" panose="020B0604020202020204" pitchFamily="34" charset="0"/>
                <a:cs typeface="Arial" panose="020B0604020202020204" pitchFamily="34" charset="0"/>
              </a:rPr>
              <a:t>01 910 4020</a:t>
            </a:r>
          </a:p>
          <a:p>
            <a:pPr algn="ctr"/>
            <a:r>
              <a:rPr lang="en-IE" sz="3200" dirty="0">
                <a:solidFill>
                  <a:schemeClr val="bg1"/>
                </a:solidFill>
                <a:latin typeface="Arial Black" panose="020B0A04020102020204" pitchFamily="34" charset="0"/>
                <a:cs typeface="Arial" panose="020B0604020202020204" pitchFamily="34" charset="0"/>
              </a:rPr>
              <a:t>Email</a:t>
            </a:r>
            <a:r>
              <a:rPr lang="en-IE" sz="3200" dirty="0">
                <a:solidFill>
                  <a:schemeClr val="bg1"/>
                </a:solidFill>
                <a:latin typeface="Arial" panose="020B0604020202020204" pitchFamily="34" charset="0"/>
                <a:cs typeface="Arial" panose="020B0604020202020204" pitchFamily="34" charset="0"/>
              </a:rPr>
              <a:t> primary@fssu.ie </a:t>
            </a:r>
          </a:p>
          <a:p>
            <a:pPr algn="ctr"/>
            <a:endParaRPr lang="en-IE" sz="3200" dirty="0">
              <a:solidFill>
                <a:schemeClr val="bg1"/>
              </a:solidFill>
              <a:latin typeface="Arial Black" panose="020B0A04020102020204" pitchFamily="34" charset="0"/>
            </a:endParaRPr>
          </a:p>
        </p:txBody>
      </p:sp>
      <p:pic>
        <p:nvPicPr>
          <p:cNvPr id="9" name="Picture 8">
            <a:extLst>
              <a:ext uri="{FF2B5EF4-FFF2-40B4-BE49-F238E27FC236}">
                <a16:creationId xmlns:a16="http://schemas.microsoft.com/office/drawing/2014/main" id="{F01D1D9D-BC79-4241-9F7A-8677401CA01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sp>
        <p:nvSpPr>
          <p:cNvPr id="2" name="Slide Number Placeholder 1">
            <a:extLst>
              <a:ext uri="{FF2B5EF4-FFF2-40B4-BE49-F238E27FC236}">
                <a16:creationId xmlns:a16="http://schemas.microsoft.com/office/drawing/2014/main" id="{3A12DAF8-2C21-1B1C-E3E4-35F63902D4B5}"/>
              </a:ext>
            </a:extLst>
          </p:cNvPr>
          <p:cNvSpPr>
            <a:spLocks noGrp="1"/>
          </p:cNvSpPr>
          <p:nvPr>
            <p:ph type="sldNum" sz="quarter" idx="12"/>
          </p:nvPr>
        </p:nvSpPr>
        <p:spPr/>
        <p:txBody>
          <a:bodyPr/>
          <a:lstStyle/>
          <a:p>
            <a:fld id="{3145EBB6-03D8-4AA8-9A6E-221BA161F11A}" type="slidenum">
              <a:rPr lang="en-IE" smtClean="0"/>
              <a:t>53</a:t>
            </a:fld>
            <a:endParaRPr lang="en-IE" dirty="0"/>
          </a:p>
        </p:txBody>
      </p:sp>
    </p:spTree>
    <p:extLst>
      <p:ext uri="{BB962C8B-B14F-4D97-AF65-F5344CB8AC3E}">
        <p14:creationId xmlns:p14="http://schemas.microsoft.com/office/powerpoint/2010/main" val="1358790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94818"/>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5847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32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Useful Resources</a:t>
            </a:r>
            <a:endParaRPr kumimoji="0" lang="en-IE" sz="36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pic>
        <p:nvPicPr>
          <p:cNvPr id="6" name="Picture 5">
            <a:extLst>
              <a:ext uri="{FF2B5EF4-FFF2-40B4-BE49-F238E27FC236}">
                <a16:creationId xmlns:a16="http://schemas.microsoft.com/office/drawing/2014/main" id="{10A424AA-1A0E-4D1B-8A3D-F4B6F8A6170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sp>
        <p:nvSpPr>
          <p:cNvPr id="12" name="Content Placeholder 11">
            <a:extLst>
              <a:ext uri="{FF2B5EF4-FFF2-40B4-BE49-F238E27FC236}">
                <a16:creationId xmlns:a16="http://schemas.microsoft.com/office/drawing/2014/main" id="{C4CA9DB5-148D-4DDB-97E8-C677D120AFB9}"/>
              </a:ext>
            </a:extLst>
          </p:cNvPr>
          <p:cNvSpPr>
            <a:spLocks noGrp="1"/>
          </p:cNvSpPr>
          <p:nvPr>
            <p:ph idx="1"/>
          </p:nvPr>
        </p:nvSpPr>
        <p:spPr>
          <a:xfrm>
            <a:off x="838200" y="1825625"/>
            <a:ext cx="10515600" cy="4026535"/>
          </a:xfrm>
        </p:spPr>
        <p:style>
          <a:lnRef idx="1">
            <a:schemeClr val="accent1"/>
          </a:lnRef>
          <a:fillRef idx="2">
            <a:schemeClr val="accent1"/>
          </a:fillRef>
          <a:effectRef idx="1">
            <a:schemeClr val="accent1"/>
          </a:effectRef>
          <a:fontRef idx="minor">
            <a:schemeClr val="dk1"/>
          </a:fontRef>
        </p:style>
        <p:txBody>
          <a:bodyPr/>
          <a:lstStyle/>
          <a:p>
            <a:r>
              <a:rPr lang="en-IE" dirty="0"/>
              <a:t> </a:t>
            </a:r>
            <a:r>
              <a:rPr lang="en-IE" b="1" i="1" dirty="0">
                <a:hlinkClick r:id="rId4"/>
              </a:rPr>
              <a:t>School Governance Manual for Primary Schools</a:t>
            </a:r>
            <a:endParaRPr lang="en-IE" b="1" i="1" dirty="0"/>
          </a:p>
          <a:p>
            <a:pPr marL="0" indent="0">
              <a:buNone/>
            </a:pPr>
            <a:endParaRPr lang="en-IE" b="1" i="1" dirty="0"/>
          </a:p>
          <a:p>
            <a:endParaRPr lang="en-IE" b="1" i="1" dirty="0"/>
          </a:p>
          <a:p>
            <a:r>
              <a:rPr lang="en-IE" b="1" i="1" dirty="0">
                <a:hlinkClick r:id="rId5"/>
              </a:rPr>
              <a:t>FSSU Treasurers Manual</a:t>
            </a:r>
            <a:endParaRPr lang="en-IE" b="1" i="1" dirty="0"/>
          </a:p>
          <a:p>
            <a:endParaRPr lang="en-IE" b="1" i="1" dirty="0"/>
          </a:p>
          <a:p>
            <a:endParaRPr lang="en-IE" b="1" i="1" dirty="0"/>
          </a:p>
          <a:p>
            <a:r>
              <a:rPr lang="en-IE" b="1" i="1" dirty="0">
                <a:hlinkClick r:id="rId5"/>
              </a:rPr>
              <a:t>www.fssu.ie</a:t>
            </a:r>
            <a:endParaRPr lang="en-IE" b="1" i="1" dirty="0"/>
          </a:p>
          <a:p>
            <a:endParaRPr lang="en-IE" dirty="0"/>
          </a:p>
          <a:p>
            <a:endParaRPr lang="en-IE" dirty="0"/>
          </a:p>
        </p:txBody>
      </p:sp>
      <p:pic>
        <p:nvPicPr>
          <p:cNvPr id="7" name="Picture 6">
            <a:extLst>
              <a:ext uri="{FF2B5EF4-FFF2-40B4-BE49-F238E27FC236}">
                <a16:creationId xmlns:a16="http://schemas.microsoft.com/office/drawing/2014/main" id="{9A713B9B-6773-1B01-C2FA-11BA07B6C8F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223792" y="4365105"/>
            <a:ext cx="3181350" cy="1770137"/>
          </a:xfrm>
          <a:prstGeom prst="rect">
            <a:avLst/>
          </a:prstGeom>
        </p:spPr>
      </p:pic>
      <p:sp>
        <p:nvSpPr>
          <p:cNvPr id="2" name="Slide Number Placeholder 1">
            <a:extLst>
              <a:ext uri="{FF2B5EF4-FFF2-40B4-BE49-F238E27FC236}">
                <a16:creationId xmlns:a16="http://schemas.microsoft.com/office/drawing/2014/main" id="{C9D0A41B-0559-4CC1-DD45-14B39A7C86F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45EBB6-03D8-4AA8-9A6E-221BA161F11A}" type="slidenum">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I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1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6" y="414048"/>
            <a:ext cx="8142910" cy="584775"/>
          </a:xfrm>
          <a:prstGeom prst="rect">
            <a:avLst/>
          </a:prstGeom>
        </p:spPr>
        <p:txBody>
          <a:bodyPr wrap="square">
            <a:spAutoFit/>
          </a:bodyPr>
          <a:lstStyle/>
          <a:p>
            <a:r>
              <a:rPr lang="en-GB" sz="3200" dirty="0">
                <a:solidFill>
                  <a:schemeClr val="bg1"/>
                </a:solidFill>
                <a:latin typeface="Arial Black" panose="020B0A04020102020204" pitchFamily="34" charset="0"/>
              </a:rPr>
              <a:t>Topics</a:t>
            </a:r>
            <a:endParaRPr lang="en-IE" sz="3200" dirty="0">
              <a:solidFill>
                <a:schemeClr val="bg1"/>
              </a:solidFill>
              <a:latin typeface="Arial Black" panose="020B0A04020102020204" pitchFamily="34" charset="0"/>
            </a:endParaRPr>
          </a:p>
        </p:txBody>
      </p:sp>
      <p:pic>
        <p:nvPicPr>
          <p:cNvPr id="11" name="Picture 10">
            <a:extLst>
              <a:ext uri="{FF2B5EF4-FFF2-40B4-BE49-F238E27FC236}">
                <a16:creationId xmlns:a16="http://schemas.microsoft.com/office/drawing/2014/main" id="{0F182EBB-8607-4E91-9CF7-FB1A94AD9FD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pic>
        <p:nvPicPr>
          <p:cNvPr id="12" name="Graphic 11">
            <a:extLst>
              <a:ext uri="{FF2B5EF4-FFF2-40B4-BE49-F238E27FC236}">
                <a16:creationId xmlns:a16="http://schemas.microsoft.com/office/drawing/2014/main" id="{5BFBB1B3-8835-44C5-8A77-19F4F7B70B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36806" y="1562423"/>
            <a:ext cx="4263794" cy="4263794"/>
          </a:xfrm>
          <a:prstGeom prst="rect">
            <a:avLst/>
          </a:prstGeom>
        </p:spPr>
      </p:pic>
      <p:sp>
        <p:nvSpPr>
          <p:cNvPr id="2" name="Title 1">
            <a:extLst>
              <a:ext uri="{FF2B5EF4-FFF2-40B4-BE49-F238E27FC236}">
                <a16:creationId xmlns:a16="http://schemas.microsoft.com/office/drawing/2014/main" id="{65729121-0D5B-4B5B-8560-454082EE8C2D}"/>
              </a:ext>
            </a:extLst>
          </p:cNvPr>
          <p:cNvSpPr>
            <a:spLocks noGrp="1"/>
          </p:cNvSpPr>
          <p:nvPr>
            <p:ph type="title"/>
          </p:nvPr>
        </p:nvSpPr>
        <p:spPr>
          <a:xfrm>
            <a:off x="838200" y="365126"/>
            <a:ext cx="10515600" cy="846552"/>
          </a:xfrm>
        </p:spPr>
        <p:txBody>
          <a:bodyPr>
            <a:normAutofit fontScale="90000"/>
          </a:bodyPr>
          <a:lstStyle/>
          <a:p>
            <a:br>
              <a:rPr lang="en-GB" dirty="0"/>
            </a:br>
            <a:endParaRPr lang="en-IE" dirty="0"/>
          </a:p>
        </p:txBody>
      </p:sp>
      <p:graphicFrame>
        <p:nvGraphicFramePr>
          <p:cNvPr id="22" name="Content Placeholder 2">
            <a:extLst>
              <a:ext uri="{FF2B5EF4-FFF2-40B4-BE49-F238E27FC236}">
                <a16:creationId xmlns:a16="http://schemas.microsoft.com/office/drawing/2014/main" id="{E9308B27-9F43-3745-54F2-28E4F66D8BEE}"/>
              </a:ext>
            </a:extLst>
          </p:cNvPr>
          <p:cNvGraphicFramePr>
            <a:graphicFrameLocks noGrp="1"/>
          </p:cNvGraphicFramePr>
          <p:nvPr>
            <p:ph idx="1"/>
            <p:extLst>
              <p:ext uri="{D42A27DB-BD31-4B8C-83A1-F6EECF244321}">
                <p14:modId xmlns:p14="http://schemas.microsoft.com/office/powerpoint/2010/main" val="463044167"/>
              </p:ext>
            </p:extLst>
          </p:nvPr>
        </p:nvGraphicFramePr>
        <p:xfrm>
          <a:off x="838199" y="1292506"/>
          <a:ext cx="11029335" cy="54229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9" name="Content Placeholder 5">
            <a:extLst>
              <a:ext uri="{FF2B5EF4-FFF2-40B4-BE49-F238E27FC236}">
                <a16:creationId xmlns:a16="http://schemas.microsoft.com/office/drawing/2014/main" id="{D41650E3-49EA-F9D6-90A4-27E87165A81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bwMode="auto">
          <a:xfrm>
            <a:off x="6735097" y="1625727"/>
            <a:ext cx="4409500" cy="315496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pic>
      <p:sp>
        <p:nvSpPr>
          <p:cNvPr id="3" name="Slide Number Placeholder 2">
            <a:extLst>
              <a:ext uri="{FF2B5EF4-FFF2-40B4-BE49-F238E27FC236}">
                <a16:creationId xmlns:a16="http://schemas.microsoft.com/office/drawing/2014/main" id="{520C0F24-2E8B-3C27-D4E2-4F153CC9B210}"/>
              </a:ext>
            </a:extLst>
          </p:cNvPr>
          <p:cNvSpPr>
            <a:spLocks noGrp="1"/>
          </p:cNvSpPr>
          <p:nvPr>
            <p:ph type="sldNum" sz="quarter" idx="12"/>
          </p:nvPr>
        </p:nvSpPr>
        <p:spPr/>
        <p:txBody>
          <a:bodyPr/>
          <a:lstStyle/>
          <a:p>
            <a:fld id="{3145EBB6-03D8-4AA8-9A6E-221BA161F11A}" type="slidenum">
              <a:rPr lang="en-IE" smtClean="0"/>
              <a:t>7</a:t>
            </a:fld>
            <a:endParaRPr lang="en-IE" dirty="0"/>
          </a:p>
        </p:txBody>
      </p:sp>
    </p:spTree>
    <p:extLst>
      <p:ext uri="{BB962C8B-B14F-4D97-AF65-F5344CB8AC3E}">
        <p14:creationId xmlns:p14="http://schemas.microsoft.com/office/powerpoint/2010/main" val="3843767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94818"/>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584775"/>
          </a:xfrm>
          <a:prstGeom prst="rect">
            <a:avLst/>
          </a:prstGeom>
        </p:spPr>
        <p:txBody>
          <a:bodyPr wrap="square">
            <a:spAutoFit/>
          </a:bodyPr>
          <a:lstStyle/>
          <a:p>
            <a:r>
              <a:rPr lang="en-IE" sz="3200" dirty="0">
                <a:solidFill>
                  <a:schemeClr val="bg1"/>
                </a:solidFill>
                <a:latin typeface="Arial Black" panose="020B0A04020102020204" pitchFamily="34" charset="0"/>
              </a:rPr>
              <a:t>Introduction: Legislative Context</a:t>
            </a:r>
            <a:endParaRPr lang="en-IE" sz="3600" dirty="0">
              <a:solidFill>
                <a:schemeClr val="bg1"/>
              </a:solidFill>
              <a:latin typeface="Arial Black" panose="020B0A04020102020204" pitchFamily="34" charset="0"/>
            </a:endParaRPr>
          </a:p>
        </p:txBody>
      </p:sp>
      <p:pic>
        <p:nvPicPr>
          <p:cNvPr id="6" name="Picture 5">
            <a:extLst>
              <a:ext uri="{FF2B5EF4-FFF2-40B4-BE49-F238E27FC236}">
                <a16:creationId xmlns:a16="http://schemas.microsoft.com/office/drawing/2014/main" id="{10A424AA-1A0E-4D1B-8A3D-F4B6F8A6170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sp>
        <p:nvSpPr>
          <p:cNvPr id="12" name="Content Placeholder 11">
            <a:extLst>
              <a:ext uri="{FF2B5EF4-FFF2-40B4-BE49-F238E27FC236}">
                <a16:creationId xmlns:a16="http://schemas.microsoft.com/office/drawing/2014/main" id="{C4CA9DB5-148D-4DDB-97E8-C677D120AFB9}"/>
              </a:ext>
            </a:extLst>
          </p:cNvPr>
          <p:cNvSpPr>
            <a:spLocks noGrp="1"/>
          </p:cNvSpPr>
          <p:nvPr>
            <p:ph idx="1"/>
          </p:nvPr>
        </p:nvSpPr>
        <p:spPr>
          <a:xfrm>
            <a:off x="838200" y="1825625"/>
            <a:ext cx="9517380" cy="4351338"/>
          </a:xfrm>
        </p:spPr>
        <p:style>
          <a:lnRef idx="3">
            <a:schemeClr val="lt1"/>
          </a:lnRef>
          <a:fillRef idx="1">
            <a:schemeClr val="accent1"/>
          </a:fillRef>
          <a:effectRef idx="1">
            <a:schemeClr val="accent1"/>
          </a:effectRef>
          <a:fontRef idx="minor">
            <a:schemeClr val="lt1"/>
          </a:fontRef>
        </p:style>
        <p:txBody>
          <a:bodyPr>
            <a:normAutofit/>
          </a:bodyPr>
          <a:lstStyle/>
          <a:p>
            <a:pPr marL="0" indent="0">
              <a:buNone/>
            </a:pPr>
            <a:r>
              <a:rPr lang="en-IE" b="1" dirty="0"/>
              <a:t>Education Act 1998</a:t>
            </a:r>
          </a:p>
          <a:p>
            <a:pPr marL="0" marR="434975" indent="0">
              <a:lnSpc>
                <a:spcPct val="115000"/>
              </a:lnSpc>
              <a:spcBef>
                <a:spcPts val="930"/>
              </a:spcBef>
              <a:spcAft>
                <a:spcPts val="0"/>
              </a:spcAft>
              <a:buNone/>
            </a:pPr>
            <a:r>
              <a:rPr lang="en-IE" sz="1800" b="1" dirty="0">
                <a:effectLst/>
                <a:latin typeface="Arial" panose="020B0604020202020204" pitchFamily="34" charset="0"/>
                <a:ea typeface="Arial" panose="020B0604020202020204" pitchFamily="34" charset="0"/>
              </a:rPr>
              <a:t>Under</a:t>
            </a:r>
            <a:r>
              <a:rPr lang="en-IE" sz="1800" b="1" spc="-5" dirty="0">
                <a:effectLst/>
                <a:latin typeface="Arial" panose="020B0604020202020204" pitchFamily="34" charset="0"/>
                <a:ea typeface="Arial" panose="020B0604020202020204" pitchFamily="34" charset="0"/>
              </a:rPr>
              <a:t> </a:t>
            </a:r>
            <a:r>
              <a:rPr lang="en-IE" sz="1800" b="1" dirty="0">
                <a:effectLst/>
                <a:latin typeface="Arial" panose="020B0604020202020204" pitchFamily="34" charset="0"/>
                <a:ea typeface="Arial" panose="020B0604020202020204" pitchFamily="34" charset="0"/>
              </a:rPr>
              <a:t>the</a:t>
            </a:r>
            <a:r>
              <a:rPr lang="en-IE" sz="1800" b="1" spc="-20" dirty="0">
                <a:effectLst/>
                <a:latin typeface="Arial" panose="020B0604020202020204" pitchFamily="34" charset="0"/>
                <a:ea typeface="Arial" panose="020B0604020202020204" pitchFamily="34" charset="0"/>
              </a:rPr>
              <a:t> </a:t>
            </a:r>
            <a:r>
              <a:rPr lang="en-IE" sz="1800" b="1" dirty="0">
                <a:effectLst/>
                <a:latin typeface="Arial" panose="020B0604020202020204" pitchFamily="34" charset="0"/>
                <a:ea typeface="Arial" panose="020B0604020202020204" pitchFamily="34" charset="0"/>
              </a:rPr>
              <a:t>Education</a:t>
            </a:r>
            <a:r>
              <a:rPr lang="en-IE" sz="1800" b="1" spc="-10" dirty="0">
                <a:effectLst/>
                <a:latin typeface="Arial" panose="020B0604020202020204" pitchFamily="34" charset="0"/>
                <a:ea typeface="Arial" panose="020B0604020202020204" pitchFamily="34" charset="0"/>
              </a:rPr>
              <a:t> </a:t>
            </a:r>
            <a:r>
              <a:rPr lang="en-IE" sz="1800" b="1" dirty="0">
                <a:effectLst/>
                <a:latin typeface="Arial" panose="020B0604020202020204" pitchFamily="34" charset="0"/>
                <a:ea typeface="Arial" panose="020B0604020202020204" pitchFamily="34" charset="0"/>
              </a:rPr>
              <a:t>Act</a:t>
            </a:r>
            <a:r>
              <a:rPr lang="en-IE" sz="1800" b="1" spc="-25" dirty="0">
                <a:effectLst/>
                <a:latin typeface="Arial" panose="020B0604020202020204" pitchFamily="34" charset="0"/>
                <a:ea typeface="Arial" panose="020B0604020202020204" pitchFamily="34" charset="0"/>
              </a:rPr>
              <a:t> </a:t>
            </a:r>
            <a:r>
              <a:rPr lang="en-IE" sz="1800" b="1" dirty="0">
                <a:effectLst/>
                <a:latin typeface="Arial" panose="020B0604020202020204" pitchFamily="34" charset="0"/>
                <a:ea typeface="Arial" panose="020B0604020202020204" pitchFamily="34" charset="0"/>
              </a:rPr>
              <a:t>1998,</a:t>
            </a:r>
            <a:r>
              <a:rPr lang="en-IE" sz="1800" b="1" spc="-15" dirty="0">
                <a:effectLst/>
                <a:latin typeface="Arial" panose="020B0604020202020204" pitchFamily="34" charset="0"/>
                <a:ea typeface="Arial" panose="020B0604020202020204" pitchFamily="34" charset="0"/>
              </a:rPr>
              <a:t> </a:t>
            </a:r>
            <a:r>
              <a:rPr lang="en-IE" sz="1800" b="1" dirty="0">
                <a:effectLst/>
                <a:latin typeface="Arial" panose="020B0604020202020204" pitchFamily="34" charset="0"/>
                <a:ea typeface="Arial" panose="020B0604020202020204" pitchFamily="34" charset="0"/>
              </a:rPr>
              <a:t>the</a:t>
            </a:r>
            <a:r>
              <a:rPr lang="en-IE" sz="1800" b="1" spc="-10" dirty="0">
                <a:effectLst/>
                <a:latin typeface="Arial" panose="020B0604020202020204" pitchFamily="34" charset="0"/>
                <a:ea typeface="Arial" panose="020B0604020202020204" pitchFamily="34" charset="0"/>
              </a:rPr>
              <a:t> </a:t>
            </a:r>
            <a:r>
              <a:rPr lang="en-IE" sz="1800" b="1" dirty="0">
                <a:effectLst/>
                <a:latin typeface="Arial" panose="020B0604020202020204" pitchFamily="34" charset="0"/>
                <a:ea typeface="Arial" panose="020B0604020202020204" pitchFamily="34" charset="0"/>
              </a:rPr>
              <a:t>board</a:t>
            </a:r>
            <a:r>
              <a:rPr lang="en-IE" sz="1800" b="1" spc="-5" dirty="0">
                <a:effectLst/>
                <a:latin typeface="Arial" panose="020B0604020202020204" pitchFamily="34" charset="0"/>
                <a:ea typeface="Arial" panose="020B0604020202020204" pitchFamily="34" charset="0"/>
              </a:rPr>
              <a:t> </a:t>
            </a:r>
            <a:r>
              <a:rPr lang="en-IE" sz="1800" b="1" dirty="0">
                <a:effectLst/>
                <a:latin typeface="Arial" panose="020B0604020202020204" pitchFamily="34" charset="0"/>
                <a:ea typeface="Arial" panose="020B0604020202020204" pitchFamily="34" charset="0"/>
              </a:rPr>
              <a:t>of</a:t>
            </a:r>
            <a:r>
              <a:rPr lang="en-IE" sz="1800" b="1" spc="-15" dirty="0">
                <a:effectLst/>
                <a:latin typeface="Arial" panose="020B0604020202020204" pitchFamily="34" charset="0"/>
                <a:ea typeface="Arial" panose="020B0604020202020204" pitchFamily="34" charset="0"/>
              </a:rPr>
              <a:t> </a:t>
            </a:r>
            <a:r>
              <a:rPr lang="en-IE" sz="1800" b="1" dirty="0">
                <a:effectLst/>
                <a:latin typeface="Arial" panose="020B0604020202020204" pitchFamily="34" charset="0"/>
                <a:ea typeface="Arial" panose="020B0604020202020204" pitchFamily="34" charset="0"/>
              </a:rPr>
              <a:t>management</a:t>
            </a:r>
            <a:r>
              <a:rPr lang="en-IE" sz="1800" b="1" spc="-10" dirty="0">
                <a:effectLst/>
                <a:latin typeface="Arial" panose="020B0604020202020204" pitchFamily="34" charset="0"/>
                <a:ea typeface="Arial" panose="020B0604020202020204" pitchFamily="34" charset="0"/>
              </a:rPr>
              <a:t> </a:t>
            </a:r>
            <a:r>
              <a:rPr lang="en-IE" sz="1800" b="1" dirty="0">
                <a:effectLst/>
                <a:latin typeface="Arial" panose="020B0604020202020204" pitchFamily="34" charset="0"/>
                <a:ea typeface="Arial" panose="020B0604020202020204" pitchFamily="34" charset="0"/>
              </a:rPr>
              <a:t>is</a:t>
            </a:r>
            <a:r>
              <a:rPr lang="en-IE" sz="1800" b="1" spc="-20" dirty="0">
                <a:effectLst/>
                <a:latin typeface="Arial" panose="020B0604020202020204" pitchFamily="34" charset="0"/>
                <a:ea typeface="Arial" panose="020B0604020202020204" pitchFamily="34" charset="0"/>
              </a:rPr>
              <a:t> </a:t>
            </a:r>
            <a:r>
              <a:rPr lang="en-IE" sz="1800" b="1" dirty="0">
                <a:effectLst/>
                <a:latin typeface="Arial" panose="020B0604020202020204" pitchFamily="34" charset="0"/>
                <a:ea typeface="Arial" panose="020B0604020202020204" pitchFamily="34" charset="0"/>
              </a:rPr>
              <a:t>responsible</a:t>
            </a:r>
            <a:r>
              <a:rPr lang="en-IE" sz="1800" b="1" spc="-10" dirty="0">
                <a:effectLst/>
                <a:latin typeface="Arial" panose="020B0604020202020204" pitchFamily="34" charset="0"/>
                <a:ea typeface="Arial" panose="020B0604020202020204" pitchFamily="34" charset="0"/>
              </a:rPr>
              <a:t> </a:t>
            </a:r>
            <a:r>
              <a:rPr lang="en-IE" sz="1800" b="1" dirty="0">
                <a:effectLst/>
                <a:latin typeface="Arial" panose="020B0604020202020204" pitchFamily="34" charset="0"/>
                <a:ea typeface="Arial" panose="020B0604020202020204" pitchFamily="34" charset="0"/>
              </a:rPr>
              <a:t>for</a:t>
            </a:r>
            <a:r>
              <a:rPr lang="en-IE" sz="1800" b="1" spc="-5" dirty="0">
                <a:effectLst/>
                <a:latin typeface="Arial" panose="020B0604020202020204" pitchFamily="34" charset="0"/>
                <a:ea typeface="Arial" panose="020B0604020202020204" pitchFamily="34" charset="0"/>
              </a:rPr>
              <a:t> </a:t>
            </a:r>
            <a:r>
              <a:rPr lang="en-IE" sz="1800" b="1" dirty="0">
                <a:effectLst/>
                <a:latin typeface="Arial" panose="020B0604020202020204" pitchFamily="34" charset="0"/>
                <a:ea typeface="Arial" panose="020B0604020202020204" pitchFamily="34" charset="0"/>
              </a:rPr>
              <a:t>ensuring</a:t>
            </a:r>
            <a:r>
              <a:rPr lang="en-IE" sz="1800" b="1" spc="-10" dirty="0">
                <a:effectLst/>
                <a:latin typeface="Arial" panose="020B0604020202020204" pitchFamily="34" charset="0"/>
                <a:ea typeface="Arial" panose="020B0604020202020204" pitchFamily="34" charset="0"/>
              </a:rPr>
              <a:t> </a:t>
            </a:r>
            <a:r>
              <a:rPr lang="en-IE" sz="1800" b="1" dirty="0">
                <a:effectLst/>
                <a:latin typeface="Arial" panose="020B0604020202020204" pitchFamily="34" charset="0"/>
                <a:ea typeface="Arial" panose="020B0604020202020204" pitchFamily="34" charset="0"/>
              </a:rPr>
              <a:t>that</a:t>
            </a:r>
            <a:r>
              <a:rPr lang="en-IE" sz="1800" b="1" spc="-15" dirty="0">
                <a:effectLst/>
                <a:latin typeface="Arial" panose="020B0604020202020204" pitchFamily="34" charset="0"/>
                <a:ea typeface="Arial" panose="020B0604020202020204" pitchFamily="34" charset="0"/>
              </a:rPr>
              <a:t> </a:t>
            </a:r>
            <a:r>
              <a:rPr lang="en-IE" sz="1800" b="1" dirty="0">
                <a:effectLst/>
                <a:latin typeface="Arial" panose="020B0604020202020204" pitchFamily="34" charset="0"/>
                <a:ea typeface="Arial" panose="020B0604020202020204" pitchFamily="34" charset="0"/>
              </a:rPr>
              <a:t>the financial governance responsibilities of the board are met.</a:t>
            </a:r>
          </a:p>
          <a:p>
            <a:pPr marL="0" indent="0">
              <a:spcBef>
                <a:spcPts val="770"/>
              </a:spcBef>
              <a:buNone/>
            </a:pPr>
            <a:r>
              <a:rPr lang="en-IE" sz="1800" b="1" dirty="0">
                <a:effectLst/>
                <a:latin typeface="Arial" panose="020B0604020202020204" pitchFamily="34" charset="0"/>
                <a:ea typeface="Arial" panose="020B0604020202020204" pitchFamily="34" charset="0"/>
              </a:rPr>
              <a:t>This means that the</a:t>
            </a:r>
            <a:r>
              <a:rPr lang="en-IE" sz="1800" b="1" spc="-20" dirty="0">
                <a:effectLst/>
                <a:latin typeface="Arial" panose="020B0604020202020204" pitchFamily="34" charset="0"/>
                <a:ea typeface="Arial" panose="020B0604020202020204" pitchFamily="34" charset="0"/>
              </a:rPr>
              <a:t> </a:t>
            </a:r>
            <a:r>
              <a:rPr lang="en-IE" sz="1800" b="1" dirty="0">
                <a:effectLst/>
                <a:latin typeface="Arial" panose="020B0604020202020204" pitchFamily="34" charset="0"/>
                <a:ea typeface="Arial" panose="020B0604020202020204" pitchFamily="34" charset="0"/>
              </a:rPr>
              <a:t>board</a:t>
            </a:r>
            <a:r>
              <a:rPr lang="en-IE" sz="1800" b="1" spc="-20" dirty="0">
                <a:effectLst/>
                <a:latin typeface="Arial" panose="020B0604020202020204" pitchFamily="34" charset="0"/>
                <a:ea typeface="Arial" panose="020B0604020202020204" pitchFamily="34" charset="0"/>
              </a:rPr>
              <a:t> must:</a:t>
            </a:r>
            <a:endParaRPr lang="en-IE" sz="1800" b="1"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tabLst>
                <a:tab pos="317500" algn="l"/>
                <a:tab pos="318135" algn="l"/>
              </a:tabLst>
            </a:pPr>
            <a:r>
              <a:rPr lang="en-IE" sz="1800" b="1" dirty="0">
                <a:effectLst/>
                <a:latin typeface="Arial" panose="020B0604020202020204" pitchFamily="34" charset="0"/>
                <a:ea typeface="Symbol" panose="05050102010706020507" pitchFamily="18" charset="2"/>
                <a:cs typeface="Symbol" panose="05050102010706020507" pitchFamily="18" charset="2"/>
              </a:rPr>
              <a:t>Adhere</a:t>
            </a:r>
            <a:r>
              <a:rPr lang="en-IE" sz="1800" b="1" spc="-20" dirty="0">
                <a:effectLst/>
                <a:latin typeface="Arial" panose="020B0604020202020204" pitchFamily="34" charset="0"/>
                <a:ea typeface="Symbol" panose="05050102010706020507" pitchFamily="18" charset="2"/>
                <a:cs typeface="Symbol" panose="05050102010706020507" pitchFamily="18" charset="2"/>
              </a:rPr>
              <a:t> </a:t>
            </a:r>
            <a:r>
              <a:rPr lang="en-IE" sz="1800" b="1" dirty="0">
                <a:effectLst/>
                <a:latin typeface="Arial" panose="020B0604020202020204" pitchFamily="34" charset="0"/>
                <a:ea typeface="Symbol" panose="05050102010706020507" pitchFamily="18" charset="2"/>
                <a:cs typeface="Symbol" panose="05050102010706020507" pitchFamily="18" charset="2"/>
              </a:rPr>
              <a:t>to</a:t>
            </a:r>
            <a:r>
              <a:rPr lang="en-IE" sz="1800" b="1" spc="-35" dirty="0">
                <a:effectLst/>
                <a:latin typeface="Arial" panose="020B0604020202020204" pitchFamily="34" charset="0"/>
                <a:ea typeface="Symbol" panose="05050102010706020507" pitchFamily="18" charset="2"/>
                <a:cs typeface="Symbol" panose="05050102010706020507" pitchFamily="18" charset="2"/>
              </a:rPr>
              <a:t> </a:t>
            </a:r>
            <a:r>
              <a:rPr lang="en-IE" sz="1800" b="1" dirty="0">
                <a:effectLst/>
                <a:latin typeface="Arial" panose="020B0604020202020204" pitchFamily="34" charset="0"/>
                <a:ea typeface="Symbol" panose="05050102010706020507" pitchFamily="18" charset="2"/>
                <a:cs typeface="Symbol" panose="05050102010706020507" pitchFamily="18" charset="2"/>
              </a:rPr>
              <a:t>the</a:t>
            </a:r>
            <a:r>
              <a:rPr lang="en-IE" sz="1800" b="1" spc="-20" dirty="0">
                <a:effectLst/>
                <a:latin typeface="Arial" panose="020B0604020202020204" pitchFamily="34" charset="0"/>
                <a:ea typeface="Symbol" panose="05050102010706020507" pitchFamily="18" charset="2"/>
                <a:cs typeface="Symbol" panose="05050102010706020507" pitchFamily="18" charset="2"/>
              </a:rPr>
              <a:t> </a:t>
            </a:r>
            <a:r>
              <a:rPr lang="en-IE" sz="1800" b="1" dirty="0">
                <a:effectLst/>
                <a:latin typeface="Arial" panose="020B0604020202020204" pitchFamily="34" charset="0"/>
                <a:ea typeface="Symbol" panose="05050102010706020507" pitchFamily="18" charset="2"/>
                <a:cs typeface="Symbol" panose="05050102010706020507" pitchFamily="18" charset="2"/>
              </a:rPr>
              <a:t>provisions</a:t>
            </a:r>
            <a:r>
              <a:rPr lang="en-IE" sz="1800" b="1" spc="-30" dirty="0">
                <a:effectLst/>
                <a:latin typeface="Arial" panose="020B0604020202020204" pitchFamily="34" charset="0"/>
                <a:ea typeface="Symbol" panose="05050102010706020507" pitchFamily="18" charset="2"/>
                <a:cs typeface="Symbol" panose="05050102010706020507" pitchFamily="18" charset="2"/>
              </a:rPr>
              <a:t> </a:t>
            </a:r>
            <a:r>
              <a:rPr lang="en-IE" sz="1800" b="1" dirty="0">
                <a:effectLst/>
                <a:latin typeface="Arial" panose="020B0604020202020204" pitchFamily="34" charset="0"/>
                <a:ea typeface="Symbol" panose="05050102010706020507" pitchFamily="18" charset="2"/>
                <a:cs typeface="Symbol" panose="05050102010706020507" pitchFamily="18" charset="2"/>
              </a:rPr>
              <a:t>of</a:t>
            </a:r>
            <a:r>
              <a:rPr lang="en-IE" sz="1800" b="1" spc="-25" dirty="0">
                <a:effectLst/>
                <a:latin typeface="Arial" panose="020B0604020202020204" pitchFamily="34" charset="0"/>
                <a:ea typeface="Symbol" panose="05050102010706020507" pitchFamily="18" charset="2"/>
                <a:cs typeface="Symbol" panose="05050102010706020507" pitchFamily="18" charset="2"/>
              </a:rPr>
              <a:t> </a:t>
            </a:r>
            <a:r>
              <a:rPr lang="en-IE" sz="1800" b="1" dirty="0">
                <a:effectLst/>
                <a:latin typeface="Arial" panose="020B0604020202020204" pitchFamily="34" charset="0"/>
                <a:ea typeface="Symbol" panose="05050102010706020507" pitchFamily="18" charset="2"/>
                <a:cs typeface="Symbol" panose="05050102010706020507" pitchFamily="18" charset="2"/>
              </a:rPr>
              <a:t>the</a:t>
            </a:r>
            <a:r>
              <a:rPr lang="en-IE" sz="1800" b="1" spc="-20" dirty="0">
                <a:effectLst/>
                <a:latin typeface="Arial" panose="020B0604020202020204" pitchFamily="34" charset="0"/>
                <a:ea typeface="Symbol" panose="05050102010706020507" pitchFamily="18" charset="2"/>
                <a:cs typeface="Symbol" panose="05050102010706020507" pitchFamily="18" charset="2"/>
              </a:rPr>
              <a:t> </a:t>
            </a:r>
            <a:r>
              <a:rPr lang="en-IE" sz="1800" b="1" dirty="0">
                <a:effectLst/>
                <a:latin typeface="Arial" panose="020B0604020202020204" pitchFamily="34" charset="0"/>
                <a:ea typeface="Symbol" panose="05050102010706020507" pitchFamily="18" charset="2"/>
                <a:cs typeface="Symbol" panose="05050102010706020507" pitchFamily="18" charset="2"/>
              </a:rPr>
              <a:t>Education</a:t>
            </a:r>
            <a:r>
              <a:rPr lang="en-IE" sz="1800" b="1" spc="-20" dirty="0">
                <a:effectLst/>
                <a:latin typeface="Arial" panose="020B0604020202020204" pitchFamily="34" charset="0"/>
                <a:ea typeface="Symbol" panose="05050102010706020507" pitchFamily="18" charset="2"/>
                <a:cs typeface="Symbol" panose="05050102010706020507" pitchFamily="18" charset="2"/>
              </a:rPr>
              <a:t> </a:t>
            </a:r>
            <a:r>
              <a:rPr lang="en-IE" sz="1800" b="1" dirty="0">
                <a:effectLst/>
                <a:latin typeface="Arial" panose="020B0604020202020204" pitchFamily="34" charset="0"/>
                <a:ea typeface="Symbol" panose="05050102010706020507" pitchFamily="18" charset="2"/>
                <a:cs typeface="Symbol" panose="05050102010706020507" pitchFamily="18" charset="2"/>
              </a:rPr>
              <a:t>Act</a:t>
            </a:r>
            <a:r>
              <a:rPr lang="en-IE" sz="1800" b="1" spc="-10" dirty="0">
                <a:effectLst/>
                <a:latin typeface="Arial" panose="020B0604020202020204" pitchFamily="34" charset="0"/>
                <a:ea typeface="Symbol" panose="05050102010706020507" pitchFamily="18" charset="2"/>
                <a:cs typeface="Symbol" panose="05050102010706020507" pitchFamily="18" charset="2"/>
              </a:rPr>
              <a:t> </a:t>
            </a:r>
            <a:r>
              <a:rPr lang="en-IE" sz="1800" b="1" spc="-20" dirty="0">
                <a:effectLst/>
                <a:latin typeface="Arial" panose="020B0604020202020204" pitchFamily="34" charset="0"/>
                <a:ea typeface="Symbol" panose="05050102010706020507" pitchFamily="18" charset="2"/>
                <a:cs typeface="Symbol" panose="05050102010706020507" pitchFamily="18" charset="2"/>
              </a:rPr>
              <a:t>1998</a:t>
            </a:r>
            <a:endParaRPr lang="en-IE" sz="1800" b="1" dirty="0">
              <a:effectLst/>
              <a:latin typeface="Arial" panose="020B0604020202020204" pitchFamily="34" charset="0"/>
              <a:ea typeface="Symbol" panose="05050102010706020507" pitchFamily="18" charset="2"/>
              <a:cs typeface="Symbol" panose="05050102010706020507" pitchFamily="18" charset="2"/>
            </a:endParaRPr>
          </a:p>
          <a:p>
            <a:pPr marL="342900" marR="441325" lvl="0" indent="-342900">
              <a:lnSpc>
                <a:spcPct val="113000"/>
              </a:lnSpc>
              <a:spcBef>
                <a:spcPts val="180"/>
              </a:spcBef>
              <a:spcAft>
                <a:spcPts val="0"/>
              </a:spcAft>
              <a:buFont typeface="Symbol" panose="05050102010706020507" pitchFamily="18" charset="2"/>
              <a:buChar char=""/>
              <a:tabLst>
                <a:tab pos="317500" algn="l"/>
                <a:tab pos="318135" algn="l"/>
              </a:tabLst>
            </a:pPr>
            <a:r>
              <a:rPr lang="en-IE" sz="1800" b="1" dirty="0">
                <a:effectLst/>
                <a:latin typeface="Arial" panose="020B0604020202020204" pitchFamily="34" charset="0"/>
                <a:ea typeface="Symbol" panose="05050102010706020507" pitchFamily="18" charset="2"/>
                <a:cs typeface="Symbol" panose="05050102010706020507" pitchFamily="18" charset="2"/>
              </a:rPr>
              <a:t>Comply</a:t>
            </a:r>
            <a:r>
              <a:rPr lang="en-IE" sz="1800" b="1" spc="-5" dirty="0">
                <a:effectLst/>
                <a:latin typeface="Arial" panose="020B0604020202020204" pitchFamily="34" charset="0"/>
                <a:ea typeface="Symbol" panose="05050102010706020507" pitchFamily="18" charset="2"/>
                <a:cs typeface="Symbol" panose="05050102010706020507" pitchFamily="18" charset="2"/>
              </a:rPr>
              <a:t> </a:t>
            </a:r>
            <a:r>
              <a:rPr lang="en-IE" sz="1800" b="1" dirty="0">
                <a:effectLst/>
                <a:latin typeface="Arial" panose="020B0604020202020204" pitchFamily="34" charset="0"/>
                <a:ea typeface="Symbol" panose="05050102010706020507" pitchFamily="18" charset="2"/>
                <a:cs typeface="Symbol" panose="05050102010706020507" pitchFamily="18" charset="2"/>
              </a:rPr>
              <a:t>with</a:t>
            </a:r>
            <a:r>
              <a:rPr lang="en-IE" sz="1800" b="1" spc="-20" dirty="0">
                <a:effectLst/>
                <a:latin typeface="Arial" panose="020B0604020202020204" pitchFamily="34" charset="0"/>
                <a:ea typeface="Symbol" panose="05050102010706020507" pitchFamily="18" charset="2"/>
                <a:cs typeface="Symbol" panose="05050102010706020507" pitchFamily="18" charset="2"/>
              </a:rPr>
              <a:t> </a:t>
            </a:r>
            <a:r>
              <a:rPr lang="en-IE" sz="1800" b="1" dirty="0">
                <a:effectLst/>
                <a:latin typeface="Arial" panose="020B0604020202020204" pitchFamily="34" charset="0"/>
                <a:ea typeface="Symbol" panose="05050102010706020507" pitchFamily="18" charset="2"/>
                <a:cs typeface="Symbol" panose="05050102010706020507" pitchFamily="18" charset="2"/>
              </a:rPr>
              <a:t>the</a:t>
            </a:r>
            <a:r>
              <a:rPr lang="en-IE" sz="1800" b="1" spc="-20" dirty="0">
                <a:effectLst/>
                <a:latin typeface="Arial" panose="020B0604020202020204" pitchFamily="34" charset="0"/>
                <a:ea typeface="Symbol" panose="05050102010706020507" pitchFamily="18" charset="2"/>
                <a:cs typeface="Symbol" panose="05050102010706020507" pitchFamily="18" charset="2"/>
              </a:rPr>
              <a:t> </a:t>
            </a:r>
            <a:r>
              <a:rPr lang="en-IE" sz="1800" b="1" dirty="0">
                <a:effectLst/>
                <a:latin typeface="Arial" panose="020B0604020202020204" pitchFamily="34" charset="0"/>
                <a:ea typeface="Symbol" panose="05050102010706020507" pitchFamily="18" charset="2"/>
                <a:cs typeface="Symbol" panose="05050102010706020507" pitchFamily="18" charset="2"/>
              </a:rPr>
              <a:t>requirements</a:t>
            </a:r>
            <a:r>
              <a:rPr lang="en-IE" sz="1800" b="1" spc="-20" dirty="0">
                <a:effectLst/>
                <a:latin typeface="Arial" panose="020B0604020202020204" pitchFamily="34" charset="0"/>
                <a:ea typeface="Symbol" panose="05050102010706020507" pitchFamily="18" charset="2"/>
                <a:cs typeface="Symbol" panose="05050102010706020507" pitchFamily="18" charset="2"/>
              </a:rPr>
              <a:t> </a:t>
            </a:r>
            <a:r>
              <a:rPr lang="en-IE" sz="1800" b="1" dirty="0">
                <a:effectLst/>
                <a:latin typeface="Arial" panose="020B0604020202020204" pitchFamily="34" charset="0"/>
                <a:ea typeface="Symbol" panose="05050102010706020507" pitchFamily="18" charset="2"/>
                <a:cs typeface="Symbol" panose="05050102010706020507" pitchFamily="18" charset="2"/>
              </a:rPr>
              <a:t>of</a:t>
            </a:r>
            <a:r>
              <a:rPr lang="en-IE" sz="1800" b="1" spc="-15" dirty="0">
                <a:effectLst/>
                <a:latin typeface="Arial" panose="020B0604020202020204" pitchFamily="34" charset="0"/>
                <a:ea typeface="Symbol" panose="05050102010706020507" pitchFamily="18" charset="2"/>
                <a:cs typeface="Symbol" panose="05050102010706020507" pitchFamily="18" charset="2"/>
              </a:rPr>
              <a:t> </a:t>
            </a:r>
            <a:r>
              <a:rPr lang="en-IE" sz="1800" b="1" dirty="0">
                <a:effectLst/>
                <a:latin typeface="Arial" panose="020B0604020202020204" pitchFamily="34" charset="0"/>
                <a:ea typeface="Symbol" panose="05050102010706020507" pitchFamily="18" charset="2"/>
                <a:cs typeface="Symbol" panose="05050102010706020507" pitchFamily="18" charset="2"/>
              </a:rPr>
              <a:t>the ‘School</a:t>
            </a:r>
            <a:r>
              <a:rPr lang="en-IE" sz="1800" b="1" spc="-25" dirty="0">
                <a:effectLst/>
                <a:latin typeface="Arial" panose="020B0604020202020204" pitchFamily="34" charset="0"/>
                <a:ea typeface="Symbol" panose="05050102010706020507" pitchFamily="18" charset="2"/>
                <a:cs typeface="Symbol" panose="05050102010706020507" pitchFamily="18" charset="2"/>
              </a:rPr>
              <a:t> </a:t>
            </a:r>
            <a:r>
              <a:rPr lang="en-IE" sz="1800" b="1" dirty="0">
                <a:effectLst/>
                <a:latin typeface="Arial" panose="020B0604020202020204" pitchFamily="34" charset="0"/>
                <a:ea typeface="Symbol" panose="05050102010706020507" pitchFamily="18" charset="2"/>
                <a:cs typeface="Symbol" panose="05050102010706020507" pitchFamily="18" charset="2"/>
              </a:rPr>
              <a:t>Governance</a:t>
            </a:r>
            <a:r>
              <a:rPr lang="en-IE" sz="1800" b="1" spc="-20" dirty="0">
                <a:effectLst/>
                <a:latin typeface="Arial" panose="020B0604020202020204" pitchFamily="34" charset="0"/>
                <a:ea typeface="Symbol" panose="05050102010706020507" pitchFamily="18" charset="2"/>
                <a:cs typeface="Symbol" panose="05050102010706020507" pitchFamily="18" charset="2"/>
              </a:rPr>
              <a:t> </a:t>
            </a:r>
            <a:r>
              <a:rPr lang="en-IE" sz="1800" b="1" dirty="0">
                <a:effectLst/>
                <a:latin typeface="Arial" panose="020B0604020202020204" pitchFamily="34" charset="0"/>
                <a:ea typeface="Symbol" panose="05050102010706020507" pitchFamily="18" charset="2"/>
                <a:cs typeface="Symbol" panose="05050102010706020507" pitchFamily="18" charset="2"/>
              </a:rPr>
              <a:t>Manual</a:t>
            </a:r>
            <a:r>
              <a:rPr lang="en-IE" sz="1800" b="1" spc="-25" dirty="0">
                <a:effectLst/>
                <a:latin typeface="Arial" panose="020B0604020202020204" pitchFamily="34" charset="0"/>
                <a:ea typeface="Symbol" panose="05050102010706020507" pitchFamily="18" charset="2"/>
                <a:cs typeface="Symbol" panose="05050102010706020507" pitchFamily="18" charset="2"/>
              </a:rPr>
              <a:t> </a:t>
            </a:r>
            <a:r>
              <a:rPr lang="en-IE" sz="1800" b="1" dirty="0">
                <a:effectLst/>
                <a:latin typeface="Arial" panose="020B0604020202020204" pitchFamily="34" charset="0"/>
                <a:ea typeface="Symbol" panose="05050102010706020507" pitchFamily="18" charset="2"/>
                <a:cs typeface="Symbol" panose="05050102010706020507" pitchFamily="18" charset="2"/>
              </a:rPr>
              <a:t>for</a:t>
            </a:r>
            <a:r>
              <a:rPr lang="en-IE" sz="1800" b="1" spc="-15" dirty="0">
                <a:effectLst/>
                <a:latin typeface="Arial" panose="020B0604020202020204" pitchFamily="34" charset="0"/>
                <a:ea typeface="Symbol" panose="05050102010706020507" pitchFamily="18" charset="2"/>
                <a:cs typeface="Symbol" panose="05050102010706020507" pitchFamily="18" charset="2"/>
              </a:rPr>
              <a:t> </a:t>
            </a:r>
            <a:r>
              <a:rPr lang="en-IE" sz="1800" b="1" dirty="0">
                <a:effectLst/>
                <a:latin typeface="Arial" panose="020B0604020202020204" pitchFamily="34" charset="0"/>
                <a:ea typeface="Symbol" panose="05050102010706020507" pitchFamily="18" charset="2"/>
                <a:cs typeface="Symbol" panose="05050102010706020507" pitchFamily="18" charset="2"/>
              </a:rPr>
              <a:t>Primary</a:t>
            </a:r>
            <a:r>
              <a:rPr lang="en-IE" sz="1800" b="1" spc="-15" dirty="0">
                <a:effectLst/>
                <a:latin typeface="Arial" panose="020B0604020202020204" pitchFamily="34" charset="0"/>
                <a:ea typeface="Symbol" panose="05050102010706020507" pitchFamily="18" charset="2"/>
                <a:cs typeface="Symbol" panose="05050102010706020507" pitchFamily="18" charset="2"/>
              </a:rPr>
              <a:t> </a:t>
            </a:r>
            <a:r>
              <a:rPr lang="en-IE" sz="1800" b="1" dirty="0">
                <a:effectLst/>
                <a:latin typeface="Arial" panose="020B0604020202020204" pitchFamily="34" charset="0"/>
                <a:ea typeface="Symbol" panose="05050102010706020507" pitchFamily="18" charset="2"/>
                <a:cs typeface="Symbol" panose="05050102010706020507" pitchFamily="18" charset="2"/>
              </a:rPr>
              <a:t>Schools’</a:t>
            </a:r>
            <a:r>
              <a:rPr lang="en-IE" sz="1800" b="1" spc="-10" dirty="0">
                <a:effectLst/>
                <a:latin typeface="Arial" panose="020B0604020202020204" pitchFamily="34" charset="0"/>
                <a:ea typeface="Symbol" panose="05050102010706020507" pitchFamily="18" charset="2"/>
                <a:cs typeface="Symbol" panose="05050102010706020507" pitchFamily="18" charset="2"/>
              </a:rPr>
              <a:t> </a:t>
            </a:r>
            <a:r>
              <a:rPr lang="en-IE" sz="1800" b="1" dirty="0">
                <a:effectLst/>
                <a:latin typeface="Arial" panose="020B0604020202020204" pitchFamily="34" charset="0"/>
                <a:ea typeface="Symbol" panose="05050102010706020507" pitchFamily="18" charset="2"/>
                <a:cs typeface="Symbol" panose="05050102010706020507" pitchFamily="18" charset="2"/>
              </a:rPr>
              <a:t>issued</a:t>
            </a:r>
            <a:r>
              <a:rPr lang="en-IE" sz="1800" b="1" spc="-10" dirty="0">
                <a:effectLst/>
                <a:latin typeface="Arial" panose="020B0604020202020204" pitchFamily="34" charset="0"/>
                <a:ea typeface="Symbol" panose="05050102010706020507" pitchFamily="18" charset="2"/>
                <a:cs typeface="Symbol" panose="05050102010706020507" pitchFamily="18" charset="2"/>
              </a:rPr>
              <a:t> </a:t>
            </a:r>
            <a:r>
              <a:rPr lang="en-IE" sz="1800" b="1" dirty="0">
                <a:effectLst/>
                <a:latin typeface="Arial" panose="020B0604020202020204" pitchFamily="34" charset="0"/>
                <a:ea typeface="Symbol" panose="05050102010706020507" pitchFamily="18" charset="2"/>
                <a:cs typeface="Symbol" panose="05050102010706020507" pitchFamily="18" charset="2"/>
              </a:rPr>
              <a:t>by the Department of Education every 4 years</a:t>
            </a:r>
          </a:p>
          <a:p>
            <a:pPr marL="342900" lvl="0" indent="-342900">
              <a:spcBef>
                <a:spcPts val="10"/>
              </a:spcBef>
              <a:buFont typeface="Symbol" panose="05050102010706020507" pitchFamily="18" charset="2"/>
              <a:buChar char=""/>
              <a:tabLst>
                <a:tab pos="317500" algn="l"/>
                <a:tab pos="318135" algn="l"/>
              </a:tabLst>
            </a:pPr>
            <a:r>
              <a:rPr lang="en-IE" sz="1800" b="1" dirty="0">
                <a:effectLst/>
                <a:latin typeface="Arial" panose="020B0604020202020204" pitchFamily="34" charset="0"/>
                <a:ea typeface="Symbol" panose="05050102010706020507" pitchFamily="18" charset="2"/>
                <a:cs typeface="Symbol" panose="05050102010706020507" pitchFamily="18" charset="2"/>
              </a:rPr>
              <a:t>Adhere</a:t>
            </a:r>
            <a:r>
              <a:rPr lang="en-IE" sz="1800" b="1" spc="-30" dirty="0">
                <a:effectLst/>
                <a:latin typeface="Arial" panose="020B0604020202020204" pitchFamily="34" charset="0"/>
                <a:ea typeface="Symbol" panose="05050102010706020507" pitchFamily="18" charset="2"/>
                <a:cs typeface="Symbol" panose="05050102010706020507" pitchFamily="18" charset="2"/>
              </a:rPr>
              <a:t> </a:t>
            </a:r>
            <a:r>
              <a:rPr lang="en-IE" sz="1800" b="1" dirty="0">
                <a:effectLst/>
                <a:latin typeface="Arial" panose="020B0604020202020204" pitchFamily="34" charset="0"/>
                <a:ea typeface="Symbol" panose="05050102010706020507" pitchFamily="18" charset="2"/>
                <a:cs typeface="Symbol" panose="05050102010706020507" pitchFamily="18" charset="2"/>
              </a:rPr>
              <a:t>to</a:t>
            </a:r>
            <a:r>
              <a:rPr lang="en-IE" sz="1800" b="1" spc="-45" dirty="0">
                <a:effectLst/>
                <a:latin typeface="Arial" panose="020B0604020202020204" pitchFamily="34" charset="0"/>
                <a:ea typeface="Symbol" panose="05050102010706020507" pitchFamily="18" charset="2"/>
                <a:cs typeface="Symbol" panose="05050102010706020507" pitchFamily="18" charset="2"/>
              </a:rPr>
              <a:t> </a:t>
            </a:r>
            <a:r>
              <a:rPr lang="en-IE" sz="1800" b="1" dirty="0">
                <a:effectLst/>
                <a:latin typeface="Arial" panose="020B0604020202020204" pitchFamily="34" charset="0"/>
                <a:ea typeface="Symbol" panose="05050102010706020507" pitchFamily="18" charset="2"/>
                <a:cs typeface="Symbol" panose="05050102010706020507" pitchFamily="18" charset="2"/>
              </a:rPr>
              <a:t>the</a:t>
            </a:r>
            <a:r>
              <a:rPr lang="en-IE" sz="1800" b="1" spc="-30" dirty="0">
                <a:effectLst/>
                <a:latin typeface="Arial" panose="020B0604020202020204" pitchFamily="34" charset="0"/>
                <a:ea typeface="Symbol" panose="05050102010706020507" pitchFamily="18" charset="2"/>
                <a:cs typeface="Symbol" panose="05050102010706020507" pitchFamily="18" charset="2"/>
              </a:rPr>
              <a:t> </a:t>
            </a:r>
            <a:r>
              <a:rPr lang="en-IE" sz="1800" b="1" dirty="0">
                <a:effectLst/>
                <a:latin typeface="Arial" panose="020B0604020202020204" pitchFamily="34" charset="0"/>
                <a:ea typeface="Symbol" panose="05050102010706020507" pitchFamily="18" charset="2"/>
                <a:cs typeface="Symbol" panose="05050102010706020507" pitchFamily="18" charset="2"/>
              </a:rPr>
              <a:t>requirements</a:t>
            </a:r>
            <a:r>
              <a:rPr lang="en-IE" sz="1800" b="1" spc="-20" dirty="0">
                <a:effectLst/>
                <a:latin typeface="Arial" panose="020B0604020202020204" pitchFamily="34" charset="0"/>
                <a:ea typeface="Symbol" panose="05050102010706020507" pitchFamily="18" charset="2"/>
                <a:cs typeface="Symbol" panose="05050102010706020507" pitchFamily="18" charset="2"/>
              </a:rPr>
              <a:t> </a:t>
            </a:r>
            <a:r>
              <a:rPr lang="en-IE" sz="1800" b="1" dirty="0">
                <a:effectLst/>
                <a:latin typeface="Arial" panose="020B0604020202020204" pitchFamily="34" charset="0"/>
                <a:ea typeface="Symbol" panose="05050102010706020507" pitchFamily="18" charset="2"/>
                <a:cs typeface="Symbol" panose="05050102010706020507" pitchFamily="18" charset="2"/>
              </a:rPr>
              <a:t>of</a:t>
            </a:r>
            <a:r>
              <a:rPr lang="en-IE" sz="1800" b="1" spc="-25" dirty="0">
                <a:effectLst/>
                <a:latin typeface="Arial" panose="020B0604020202020204" pitchFamily="34" charset="0"/>
                <a:ea typeface="Symbol" panose="05050102010706020507" pitchFamily="18" charset="2"/>
                <a:cs typeface="Symbol" panose="05050102010706020507" pitchFamily="18" charset="2"/>
              </a:rPr>
              <a:t> </a:t>
            </a:r>
            <a:r>
              <a:rPr lang="en-IE" sz="1800" b="1" dirty="0">
                <a:effectLst/>
                <a:latin typeface="Arial" panose="020B0604020202020204" pitchFamily="34" charset="0"/>
                <a:ea typeface="Symbol" panose="05050102010706020507" pitchFamily="18" charset="2"/>
                <a:cs typeface="Symbol" panose="05050102010706020507" pitchFamily="18" charset="2"/>
              </a:rPr>
              <a:t>the</a:t>
            </a:r>
            <a:r>
              <a:rPr lang="en-IE" sz="1800" b="1" spc="-25" dirty="0">
                <a:effectLst/>
                <a:latin typeface="Arial" panose="020B0604020202020204" pitchFamily="34" charset="0"/>
                <a:ea typeface="Symbol" panose="05050102010706020507" pitchFamily="18" charset="2"/>
                <a:cs typeface="Symbol" panose="05050102010706020507" pitchFamily="18" charset="2"/>
              </a:rPr>
              <a:t> </a:t>
            </a:r>
            <a:r>
              <a:rPr lang="en-IE" sz="1800" b="1" dirty="0">
                <a:effectLst/>
                <a:latin typeface="Arial" panose="020B0604020202020204" pitchFamily="34" charset="0"/>
                <a:ea typeface="Symbol" panose="05050102010706020507" pitchFamily="18" charset="2"/>
                <a:cs typeface="Symbol" panose="05050102010706020507" pitchFamily="18" charset="2"/>
              </a:rPr>
              <a:t>Charities</a:t>
            </a:r>
            <a:r>
              <a:rPr lang="en-IE" sz="1800" b="1" spc="-20" dirty="0">
                <a:effectLst/>
                <a:latin typeface="Arial" panose="020B0604020202020204" pitchFamily="34" charset="0"/>
                <a:ea typeface="Symbol" panose="05050102010706020507" pitchFamily="18" charset="2"/>
                <a:cs typeface="Symbol" panose="05050102010706020507" pitchFamily="18" charset="2"/>
              </a:rPr>
              <a:t> </a:t>
            </a:r>
            <a:r>
              <a:rPr lang="en-IE" sz="1800" b="1" spc="-10" dirty="0">
                <a:effectLst/>
                <a:latin typeface="Arial" panose="020B0604020202020204" pitchFamily="34" charset="0"/>
                <a:ea typeface="Symbol" panose="05050102010706020507" pitchFamily="18" charset="2"/>
                <a:cs typeface="Symbol" panose="05050102010706020507" pitchFamily="18" charset="2"/>
              </a:rPr>
              <a:t>Regulator</a:t>
            </a:r>
            <a:endParaRPr lang="en-IE" sz="1800" b="1" dirty="0">
              <a:effectLst/>
              <a:latin typeface="Arial" panose="020B0604020202020204" pitchFamily="34" charset="0"/>
              <a:ea typeface="Symbol" panose="05050102010706020507" pitchFamily="18" charset="2"/>
              <a:cs typeface="Symbol" panose="05050102010706020507" pitchFamily="18" charset="2"/>
            </a:endParaRPr>
          </a:p>
          <a:p>
            <a:pPr marL="342900" lvl="0" indent="-342900">
              <a:spcBef>
                <a:spcPts val="175"/>
              </a:spcBef>
              <a:buFont typeface="Symbol" panose="05050102010706020507" pitchFamily="18" charset="2"/>
              <a:buChar char=""/>
              <a:tabLst>
                <a:tab pos="317500" algn="l"/>
                <a:tab pos="318135" algn="l"/>
              </a:tabLst>
            </a:pPr>
            <a:r>
              <a:rPr lang="en-IE" sz="1800" b="1" dirty="0">
                <a:effectLst/>
                <a:latin typeface="Arial" panose="020B0604020202020204" pitchFamily="34" charset="0"/>
                <a:ea typeface="Symbol" panose="05050102010706020507" pitchFamily="18" charset="2"/>
                <a:cs typeface="Symbol" panose="05050102010706020507" pitchFamily="18" charset="2"/>
              </a:rPr>
              <a:t>Comply</a:t>
            </a:r>
            <a:r>
              <a:rPr lang="en-IE" sz="1800" b="1" spc="-35" dirty="0">
                <a:effectLst/>
                <a:latin typeface="Arial" panose="020B0604020202020204" pitchFamily="34" charset="0"/>
                <a:ea typeface="Symbol" panose="05050102010706020507" pitchFamily="18" charset="2"/>
                <a:cs typeface="Symbol" panose="05050102010706020507" pitchFamily="18" charset="2"/>
              </a:rPr>
              <a:t> </a:t>
            </a:r>
            <a:r>
              <a:rPr lang="en-IE" sz="1800" b="1" dirty="0">
                <a:effectLst/>
                <a:latin typeface="Arial" panose="020B0604020202020204" pitchFamily="34" charset="0"/>
                <a:ea typeface="Symbol" panose="05050102010706020507" pitchFamily="18" charset="2"/>
                <a:cs typeface="Symbol" panose="05050102010706020507" pitchFamily="18" charset="2"/>
              </a:rPr>
              <a:t>with</a:t>
            </a:r>
            <a:r>
              <a:rPr lang="en-IE" sz="1800" b="1" spc="-25" dirty="0">
                <a:effectLst/>
                <a:latin typeface="Arial" panose="020B0604020202020204" pitchFamily="34" charset="0"/>
                <a:ea typeface="Symbol" panose="05050102010706020507" pitchFamily="18" charset="2"/>
                <a:cs typeface="Symbol" panose="05050102010706020507" pitchFamily="18" charset="2"/>
              </a:rPr>
              <a:t> </a:t>
            </a:r>
            <a:r>
              <a:rPr lang="en-IE" sz="1800" b="1" dirty="0">
                <a:effectLst/>
                <a:latin typeface="Arial" panose="020B0604020202020204" pitchFamily="34" charset="0"/>
                <a:ea typeface="Symbol" panose="05050102010706020507" pitchFamily="18" charset="2"/>
                <a:cs typeface="Symbol" panose="05050102010706020507" pitchFamily="18" charset="2"/>
              </a:rPr>
              <a:t>guidance</a:t>
            </a:r>
            <a:r>
              <a:rPr lang="en-IE" sz="1800" b="1" spc="-40" dirty="0">
                <a:effectLst/>
                <a:latin typeface="Arial" panose="020B0604020202020204" pitchFamily="34" charset="0"/>
                <a:ea typeface="Symbol" panose="05050102010706020507" pitchFamily="18" charset="2"/>
                <a:cs typeface="Symbol" panose="05050102010706020507" pitchFamily="18" charset="2"/>
              </a:rPr>
              <a:t> </a:t>
            </a:r>
            <a:r>
              <a:rPr lang="en-IE" sz="1800" b="1" dirty="0">
                <a:effectLst/>
                <a:latin typeface="Arial" panose="020B0604020202020204" pitchFamily="34" charset="0"/>
                <a:ea typeface="Symbol" panose="05050102010706020507" pitchFamily="18" charset="2"/>
                <a:cs typeface="Symbol" panose="05050102010706020507" pitchFamily="18" charset="2"/>
              </a:rPr>
              <a:t>and</a:t>
            </a:r>
            <a:r>
              <a:rPr lang="en-IE" sz="1800" b="1" spc="-30" dirty="0">
                <a:effectLst/>
                <a:latin typeface="Arial" panose="020B0604020202020204" pitchFamily="34" charset="0"/>
                <a:ea typeface="Symbol" panose="05050102010706020507" pitchFamily="18" charset="2"/>
                <a:cs typeface="Symbol" panose="05050102010706020507" pitchFamily="18" charset="2"/>
              </a:rPr>
              <a:t> </a:t>
            </a:r>
            <a:r>
              <a:rPr lang="en-IE" sz="1800" b="1" dirty="0">
                <a:effectLst/>
                <a:latin typeface="Arial" panose="020B0604020202020204" pitchFamily="34" charset="0"/>
                <a:ea typeface="Symbol" panose="05050102010706020507" pitchFamily="18" charset="2"/>
                <a:cs typeface="Symbol" panose="05050102010706020507" pitchFamily="18" charset="2"/>
              </a:rPr>
              <a:t>requirements</a:t>
            </a:r>
            <a:r>
              <a:rPr lang="en-IE" sz="1800" b="1" spc="-40" dirty="0">
                <a:effectLst/>
                <a:latin typeface="Arial" panose="020B0604020202020204" pitchFamily="34" charset="0"/>
                <a:ea typeface="Symbol" panose="05050102010706020507" pitchFamily="18" charset="2"/>
                <a:cs typeface="Symbol" panose="05050102010706020507" pitchFamily="18" charset="2"/>
              </a:rPr>
              <a:t> </a:t>
            </a:r>
            <a:r>
              <a:rPr lang="en-IE" sz="1800" b="1" dirty="0">
                <a:effectLst/>
                <a:latin typeface="Arial" panose="020B0604020202020204" pitchFamily="34" charset="0"/>
                <a:ea typeface="Symbol" panose="05050102010706020507" pitchFamily="18" charset="2"/>
                <a:cs typeface="Symbol" panose="05050102010706020507" pitchFamily="18" charset="2"/>
              </a:rPr>
              <a:t>from</a:t>
            </a:r>
            <a:r>
              <a:rPr lang="en-IE" sz="1800" b="1" spc="-30" dirty="0">
                <a:effectLst/>
                <a:latin typeface="Arial" panose="020B0604020202020204" pitchFamily="34" charset="0"/>
                <a:ea typeface="Symbol" panose="05050102010706020507" pitchFamily="18" charset="2"/>
                <a:cs typeface="Symbol" panose="05050102010706020507" pitchFamily="18" charset="2"/>
              </a:rPr>
              <a:t> </a:t>
            </a:r>
            <a:r>
              <a:rPr lang="en-IE" sz="1800" b="1" dirty="0">
                <a:effectLst/>
                <a:latin typeface="Arial" panose="020B0604020202020204" pitchFamily="34" charset="0"/>
                <a:ea typeface="Symbol" panose="05050102010706020507" pitchFamily="18" charset="2"/>
                <a:cs typeface="Symbol" panose="05050102010706020507" pitchFamily="18" charset="2"/>
              </a:rPr>
              <a:t>the</a:t>
            </a:r>
            <a:r>
              <a:rPr lang="en-IE" sz="1800" b="1" spc="-20" dirty="0">
                <a:effectLst/>
                <a:latin typeface="Arial" panose="020B0604020202020204" pitchFamily="34" charset="0"/>
                <a:ea typeface="Symbol" panose="05050102010706020507" pitchFamily="18" charset="2"/>
                <a:cs typeface="Symbol" panose="05050102010706020507" pitchFamily="18" charset="2"/>
              </a:rPr>
              <a:t> </a:t>
            </a:r>
            <a:r>
              <a:rPr lang="en-IE" sz="1800" b="1" dirty="0">
                <a:effectLst/>
                <a:latin typeface="Arial" panose="020B0604020202020204" pitchFamily="34" charset="0"/>
                <a:ea typeface="Symbol" panose="05050102010706020507" pitchFamily="18" charset="2"/>
                <a:cs typeface="Symbol" panose="05050102010706020507" pitchFamily="18" charset="2"/>
              </a:rPr>
              <a:t>Revenue</a:t>
            </a:r>
            <a:r>
              <a:rPr lang="en-IE" sz="1800" b="1" spc="-20" dirty="0">
                <a:effectLst/>
                <a:latin typeface="Arial" panose="020B0604020202020204" pitchFamily="34" charset="0"/>
                <a:ea typeface="Symbol" panose="05050102010706020507" pitchFamily="18" charset="2"/>
                <a:cs typeface="Symbol" panose="05050102010706020507" pitchFamily="18" charset="2"/>
              </a:rPr>
              <a:t> </a:t>
            </a:r>
            <a:r>
              <a:rPr lang="en-IE" sz="1800" b="1" spc="-10" dirty="0">
                <a:effectLst/>
                <a:latin typeface="Arial" panose="020B0604020202020204" pitchFamily="34" charset="0"/>
                <a:ea typeface="Symbol" panose="05050102010706020507" pitchFamily="18" charset="2"/>
                <a:cs typeface="Symbol" panose="05050102010706020507" pitchFamily="18" charset="2"/>
              </a:rPr>
              <a:t>Commissioners</a:t>
            </a:r>
            <a:endParaRPr lang="en-IE" sz="1800" b="1" dirty="0">
              <a:effectLst/>
              <a:latin typeface="Arial" panose="020B0604020202020204" pitchFamily="34" charset="0"/>
              <a:ea typeface="Symbol" panose="05050102010706020507" pitchFamily="18" charset="2"/>
              <a:cs typeface="Symbol" panose="05050102010706020507" pitchFamily="18" charset="2"/>
            </a:endParaRPr>
          </a:p>
          <a:p>
            <a:pPr marL="342900" lvl="0" indent="-342900">
              <a:spcBef>
                <a:spcPts val="190"/>
              </a:spcBef>
              <a:buFont typeface="Symbol" panose="05050102010706020507" pitchFamily="18" charset="2"/>
              <a:buChar char=""/>
              <a:tabLst>
                <a:tab pos="317500" algn="l"/>
                <a:tab pos="318135" algn="l"/>
              </a:tabLst>
            </a:pPr>
            <a:r>
              <a:rPr lang="en-IE" sz="1800" b="1" dirty="0">
                <a:effectLst/>
                <a:latin typeface="Arial" panose="020B0604020202020204" pitchFamily="34" charset="0"/>
                <a:ea typeface="Symbol" panose="05050102010706020507" pitchFamily="18" charset="2"/>
                <a:cs typeface="Symbol" panose="05050102010706020507" pitchFamily="18" charset="2"/>
              </a:rPr>
              <a:t>Promote</a:t>
            </a:r>
            <a:r>
              <a:rPr lang="en-IE" sz="1800" b="1" spc="-25" dirty="0">
                <a:effectLst/>
                <a:latin typeface="Arial" panose="020B0604020202020204" pitchFamily="34" charset="0"/>
                <a:ea typeface="Symbol" panose="05050102010706020507" pitchFamily="18" charset="2"/>
                <a:cs typeface="Symbol" panose="05050102010706020507" pitchFamily="18" charset="2"/>
              </a:rPr>
              <a:t> </a:t>
            </a:r>
            <a:r>
              <a:rPr lang="en-IE" sz="1800" b="1" dirty="0">
                <a:effectLst/>
                <a:latin typeface="Arial" panose="020B0604020202020204" pitchFamily="34" charset="0"/>
                <a:ea typeface="Symbol" panose="05050102010706020507" pitchFamily="18" charset="2"/>
                <a:cs typeface="Symbol" panose="05050102010706020507" pitchFamily="18" charset="2"/>
              </a:rPr>
              <a:t>and</a:t>
            </a:r>
            <a:r>
              <a:rPr lang="en-IE" sz="1800" b="1" spc="-30" dirty="0">
                <a:effectLst/>
                <a:latin typeface="Arial" panose="020B0604020202020204" pitchFamily="34" charset="0"/>
                <a:ea typeface="Symbol" panose="05050102010706020507" pitchFamily="18" charset="2"/>
                <a:cs typeface="Symbol" panose="05050102010706020507" pitchFamily="18" charset="2"/>
              </a:rPr>
              <a:t> </a:t>
            </a:r>
            <a:r>
              <a:rPr lang="en-IE" sz="1800" b="1" dirty="0">
                <a:effectLst/>
                <a:latin typeface="Arial" panose="020B0604020202020204" pitchFamily="34" charset="0"/>
                <a:ea typeface="Symbol" panose="05050102010706020507" pitchFamily="18" charset="2"/>
                <a:cs typeface="Symbol" panose="05050102010706020507" pitchFamily="18" charset="2"/>
              </a:rPr>
              <a:t>adhere</a:t>
            </a:r>
            <a:r>
              <a:rPr lang="en-IE" sz="1800" b="1" spc="-30" dirty="0">
                <a:effectLst/>
                <a:latin typeface="Arial" panose="020B0604020202020204" pitchFamily="34" charset="0"/>
                <a:ea typeface="Symbol" panose="05050102010706020507" pitchFamily="18" charset="2"/>
                <a:cs typeface="Symbol" panose="05050102010706020507" pitchFamily="18" charset="2"/>
              </a:rPr>
              <a:t> </a:t>
            </a:r>
            <a:r>
              <a:rPr lang="en-IE" sz="1800" b="1" dirty="0">
                <a:effectLst/>
                <a:latin typeface="Arial" panose="020B0604020202020204" pitchFamily="34" charset="0"/>
                <a:ea typeface="Symbol" panose="05050102010706020507" pitchFamily="18" charset="2"/>
                <a:cs typeface="Symbol" panose="05050102010706020507" pitchFamily="18" charset="2"/>
              </a:rPr>
              <a:t>to</a:t>
            </a:r>
            <a:r>
              <a:rPr lang="en-IE" sz="1800" b="1" spc="-30" dirty="0">
                <a:effectLst/>
                <a:latin typeface="Arial" panose="020B0604020202020204" pitchFamily="34" charset="0"/>
                <a:ea typeface="Symbol" panose="05050102010706020507" pitchFamily="18" charset="2"/>
                <a:cs typeface="Symbol" panose="05050102010706020507" pitchFamily="18" charset="2"/>
              </a:rPr>
              <a:t> </a:t>
            </a:r>
            <a:r>
              <a:rPr lang="en-IE" sz="1800" b="1" dirty="0">
                <a:effectLst/>
                <a:latin typeface="Arial" panose="020B0604020202020204" pitchFamily="34" charset="0"/>
                <a:ea typeface="Symbol" panose="05050102010706020507" pitchFamily="18" charset="2"/>
                <a:cs typeface="Symbol" panose="05050102010706020507" pitchFamily="18" charset="2"/>
              </a:rPr>
              <a:t>best</a:t>
            </a:r>
            <a:r>
              <a:rPr lang="en-IE" sz="1800" b="1" spc="-25" dirty="0">
                <a:effectLst/>
                <a:latin typeface="Arial" panose="020B0604020202020204" pitchFamily="34" charset="0"/>
                <a:ea typeface="Symbol" panose="05050102010706020507" pitchFamily="18" charset="2"/>
                <a:cs typeface="Symbol" panose="05050102010706020507" pitchFamily="18" charset="2"/>
              </a:rPr>
              <a:t> </a:t>
            </a:r>
            <a:r>
              <a:rPr lang="en-IE" sz="1800" b="1" dirty="0">
                <a:effectLst/>
                <a:latin typeface="Arial" panose="020B0604020202020204" pitchFamily="34" charset="0"/>
                <a:ea typeface="Symbol" panose="05050102010706020507" pitchFamily="18" charset="2"/>
                <a:cs typeface="Symbol" panose="05050102010706020507" pitchFamily="18" charset="2"/>
              </a:rPr>
              <a:t>financial</a:t>
            </a:r>
            <a:r>
              <a:rPr lang="en-IE" sz="1800" b="1" spc="-25" dirty="0">
                <a:effectLst/>
                <a:latin typeface="Arial" panose="020B0604020202020204" pitchFamily="34" charset="0"/>
                <a:ea typeface="Symbol" panose="05050102010706020507" pitchFamily="18" charset="2"/>
                <a:cs typeface="Symbol" panose="05050102010706020507" pitchFamily="18" charset="2"/>
              </a:rPr>
              <a:t> </a:t>
            </a:r>
            <a:r>
              <a:rPr lang="en-IE" sz="1800" b="1" spc="-10" dirty="0">
                <a:effectLst/>
                <a:latin typeface="Arial" panose="020B0604020202020204" pitchFamily="34" charset="0"/>
                <a:ea typeface="Symbol" panose="05050102010706020507" pitchFamily="18" charset="2"/>
                <a:cs typeface="Symbol" panose="05050102010706020507" pitchFamily="18" charset="2"/>
              </a:rPr>
              <a:t>practice.</a:t>
            </a:r>
          </a:p>
          <a:p>
            <a:pPr marL="342900" lvl="0" indent="-342900">
              <a:spcBef>
                <a:spcPts val="190"/>
              </a:spcBef>
              <a:buFont typeface="Symbol" panose="05050102010706020507" pitchFamily="18" charset="2"/>
              <a:buChar char=""/>
              <a:tabLst>
                <a:tab pos="317500" algn="l"/>
                <a:tab pos="318135" algn="l"/>
              </a:tabLst>
            </a:pPr>
            <a:endParaRPr lang="en-IE" sz="1800" b="1" spc="-10" dirty="0">
              <a:latin typeface="Arial" panose="020B0604020202020204" pitchFamily="34" charset="0"/>
              <a:ea typeface="Symbol" panose="05050102010706020507" pitchFamily="18" charset="2"/>
              <a:cs typeface="Symbol" panose="05050102010706020507" pitchFamily="18" charset="2"/>
            </a:endParaRPr>
          </a:p>
          <a:p>
            <a:pPr marL="342900" indent="-342900">
              <a:spcBef>
                <a:spcPts val="190"/>
              </a:spcBef>
              <a:buFont typeface="Symbol" panose="05050102010706020507" pitchFamily="18" charset="2"/>
              <a:buChar char=""/>
              <a:tabLst>
                <a:tab pos="317500" algn="l"/>
                <a:tab pos="318135" algn="l"/>
              </a:tabLst>
            </a:pPr>
            <a:r>
              <a:rPr lang="en-GB" sz="2400" dirty="0"/>
              <a:t>The board is accountable for all activities carried on under its auspices including those activities not financed or controlled by the Department. </a:t>
            </a:r>
            <a:endParaRPr lang="en-US" sz="2400" dirty="0"/>
          </a:p>
          <a:p>
            <a:pPr marL="342900" lvl="0" indent="-342900">
              <a:spcBef>
                <a:spcPts val="190"/>
              </a:spcBef>
              <a:buFont typeface="Symbol" panose="05050102010706020507" pitchFamily="18" charset="2"/>
              <a:buChar char=""/>
              <a:tabLst>
                <a:tab pos="317500" algn="l"/>
                <a:tab pos="318135" algn="l"/>
              </a:tabLst>
            </a:pPr>
            <a:endParaRPr lang="en-IE" sz="1800" dirty="0">
              <a:effectLst/>
              <a:latin typeface="Arial" panose="020B0604020202020204" pitchFamily="34" charset="0"/>
              <a:ea typeface="Symbol" panose="05050102010706020507" pitchFamily="18" charset="2"/>
              <a:cs typeface="Symbol" panose="05050102010706020507" pitchFamily="18" charset="2"/>
            </a:endParaRPr>
          </a:p>
          <a:p>
            <a:pPr marL="0" indent="0">
              <a:buNone/>
            </a:pPr>
            <a:endParaRPr lang="en-IE" dirty="0"/>
          </a:p>
          <a:p>
            <a:endParaRPr lang="en-IE" dirty="0"/>
          </a:p>
        </p:txBody>
      </p:sp>
      <p:sp>
        <p:nvSpPr>
          <p:cNvPr id="2" name="Slide Number Placeholder 1">
            <a:extLst>
              <a:ext uri="{FF2B5EF4-FFF2-40B4-BE49-F238E27FC236}">
                <a16:creationId xmlns:a16="http://schemas.microsoft.com/office/drawing/2014/main" id="{24F21D86-824D-B4A1-E5C8-0B6857145A7B}"/>
              </a:ext>
            </a:extLst>
          </p:cNvPr>
          <p:cNvSpPr>
            <a:spLocks noGrp="1"/>
          </p:cNvSpPr>
          <p:nvPr>
            <p:ph type="sldNum" sz="quarter" idx="12"/>
          </p:nvPr>
        </p:nvSpPr>
        <p:spPr/>
        <p:txBody>
          <a:bodyPr/>
          <a:lstStyle/>
          <a:p>
            <a:fld id="{3145EBB6-03D8-4AA8-9A6E-221BA161F11A}" type="slidenum">
              <a:rPr lang="en-IE" smtClean="0"/>
              <a:t>8</a:t>
            </a:fld>
            <a:endParaRPr lang="en-IE" dirty="0"/>
          </a:p>
        </p:txBody>
      </p:sp>
    </p:spTree>
    <p:extLst>
      <p:ext uri="{BB962C8B-B14F-4D97-AF65-F5344CB8AC3E}">
        <p14:creationId xmlns:p14="http://schemas.microsoft.com/office/powerpoint/2010/main" val="112369508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94818"/>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584775"/>
          </a:xfrm>
          <a:prstGeom prst="rect">
            <a:avLst/>
          </a:prstGeom>
        </p:spPr>
        <p:txBody>
          <a:bodyPr wrap="square">
            <a:spAutoFit/>
          </a:bodyPr>
          <a:lstStyle/>
          <a:p>
            <a:r>
              <a:rPr lang="en-IE" sz="3200" dirty="0">
                <a:solidFill>
                  <a:schemeClr val="bg1"/>
                </a:solidFill>
                <a:latin typeface="Arial Black" panose="020B0A04020102020204" pitchFamily="34" charset="0"/>
              </a:rPr>
              <a:t>Introduction: Legislative Context</a:t>
            </a:r>
            <a:endParaRPr lang="en-IE" sz="3600" dirty="0">
              <a:solidFill>
                <a:schemeClr val="bg1"/>
              </a:solidFill>
              <a:latin typeface="Arial Black" panose="020B0A04020102020204" pitchFamily="34" charset="0"/>
            </a:endParaRPr>
          </a:p>
        </p:txBody>
      </p:sp>
      <p:pic>
        <p:nvPicPr>
          <p:cNvPr id="6" name="Picture 5">
            <a:extLst>
              <a:ext uri="{FF2B5EF4-FFF2-40B4-BE49-F238E27FC236}">
                <a16:creationId xmlns:a16="http://schemas.microsoft.com/office/drawing/2014/main" id="{10A424AA-1A0E-4D1B-8A3D-F4B6F8A6170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sp>
        <p:nvSpPr>
          <p:cNvPr id="12" name="Content Placeholder 11">
            <a:extLst>
              <a:ext uri="{FF2B5EF4-FFF2-40B4-BE49-F238E27FC236}">
                <a16:creationId xmlns:a16="http://schemas.microsoft.com/office/drawing/2014/main" id="{C4CA9DB5-148D-4DDB-97E8-C677D120AFB9}"/>
              </a:ext>
            </a:extLst>
          </p:cNvPr>
          <p:cNvSpPr>
            <a:spLocks noGrp="1"/>
          </p:cNvSpPr>
          <p:nvPr>
            <p:ph idx="1"/>
          </p:nvPr>
        </p:nvSpPr>
        <p:spPr>
          <a:xfrm>
            <a:off x="182880" y="1400784"/>
            <a:ext cx="10352117" cy="5320056"/>
          </a:xfrm>
        </p:spPr>
        <p:style>
          <a:lnRef idx="2">
            <a:schemeClr val="accent6">
              <a:shade val="50000"/>
            </a:schemeClr>
          </a:lnRef>
          <a:fillRef idx="1">
            <a:schemeClr val="accent6"/>
          </a:fillRef>
          <a:effectRef idx="0">
            <a:schemeClr val="accent6"/>
          </a:effectRef>
          <a:fontRef idx="minor">
            <a:schemeClr val="lt1"/>
          </a:fontRef>
        </p:style>
        <p:txBody>
          <a:bodyPr>
            <a:normAutofit lnSpcReduction="10000"/>
          </a:bodyPr>
          <a:lstStyle/>
          <a:p>
            <a:pPr marL="0" indent="0">
              <a:buNone/>
            </a:pPr>
            <a:r>
              <a:rPr lang="en-IE" sz="2100" dirty="0"/>
              <a:t> </a:t>
            </a:r>
            <a:r>
              <a:rPr lang="en-IE" sz="2100" b="1" i="1" dirty="0">
                <a:effectLst/>
                <a:latin typeface="Arial" panose="020B0604020202020204" pitchFamily="34" charset="0"/>
                <a:ea typeface="Arial" panose="020B0604020202020204" pitchFamily="34" charset="0"/>
              </a:rPr>
              <a:t>Section</a:t>
            </a:r>
            <a:r>
              <a:rPr lang="en-IE" sz="2100" b="1" i="1" spc="-10" dirty="0">
                <a:effectLst/>
                <a:latin typeface="Arial" panose="020B0604020202020204" pitchFamily="34" charset="0"/>
                <a:ea typeface="Arial" panose="020B0604020202020204" pitchFamily="34" charset="0"/>
              </a:rPr>
              <a:t> </a:t>
            </a:r>
            <a:r>
              <a:rPr lang="en-IE" sz="2100" b="1" i="1" dirty="0">
                <a:effectLst/>
                <a:latin typeface="Arial" panose="020B0604020202020204" pitchFamily="34" charset="0"/>
                <a:ea typeface="Arial" panose="020B0604020202020204" pitchFamily="34" charset="0"/>
              </a:rPr>
              <a:t>12</a:t>
            </a:r>
            <a:r>
              <a:rPr lang="en-IE" sz="2100" b="1" i="1" spc="-20" dirty="0">
                <a:effectLst/>
                <a:latin typeface="Arial" panose="020B0604020202020204" pitchFamily="34" charset="0"/>
                <a:ea typeface="Arial" panose="020B0604020202020204" pitchFamily="34" charset="0"/>
              </a:rPr>
              <a:t> </a:t>
            </a:r>
            <a:r>
              <a:rPr lang="en-IE" sz="2100" b="1" i="1" dirty="0">
                <a:effectLst/>
                <a:latin typeface="Arial" panose="020B0604020202020204" pitchFamily="34" charset="0"/>
                <a:ea typeface="Arial" panose="020B0604020202020204" pitchFamily="34" charset="0"/>
              </a:rPr>
              <a:t>of</a:t>
            </a:r>
            <a:r>
              <a:rPr lang="en-IE" sz="2100" b="1" i="1" spc="-15" dirty="0">
                <a:effectLst/>
                <a:latin typeface="Arial" panose="020B0604020202020204" pitchFamily="34" charset="0"/>
                <a:ea typeface="Arial" panose="020B0604020202020204" pitchFamily="34" charset="0"/>
              </a:rPr>
              <a:t> </a:t>
            </a:r>
            <a:r>
              <a:rPr lang="en-IE" sz="2100" b="1" i="1" dirty="0">
                <a:effectLst/>
                <a:latin typeface="Arial" panose="020B0604020202020204" pitchFamily="34" charset="0"/>
                <a:ea typeface="Arial" panose="020B0604020202020204" pitchFamily="34" charset="0"/>
              </a:rPr>
              <a:t>the</a:t>
            </a:r>
            <a:r>
              <a:rPr lang="en-IE" sz="2100" b="1" i="1" spc="-35" dirty="0">
                <a:effectLst/>
                <a:latin typeface="Arial" panose="020B0604020202020204" pitchFamily="34" charset="0"/>
                <a:ea typeface="Arial" panose="020B0604020202020204" pitchFamily="34" charset="0"/>
              </a:rPr>
              <a:t> </a:t>
            </a:r>
            <a:r>
              <a:rPr lang="en-IE" sz="2100" b="1" i="1" dirty="0">
                <a:effectLst/>
                <a:latin typeface="Arial" panose="020B0604020202020204" pitchFamily="34" charset="0"/>
                <a:ea typeface="Arial" panose="020B0604020202020204" pitchFamily="34" charset="0"/>
              </a:rPr>
              <a:t>‘School</a:t>
            </a:r>
            <a:r>
              <a:rPr lang="en-IE" sz="2100" b="1" i="1" spc="-10" dirty="0">
                <a:effectLst/>
                <a:latin typeface="Arial" panose="020B0604020202020204" pitchFamily="34" charset="0"/>
                <a:ea typeface="Arial" panose="020B0604020202020204" pitchFamily="34" charset="0"/>
              </a:rPr>
              <a:t> </a:t>
            </a:r>
            <a:r>
              <a:rPr lang="en-IE" sz="2100" b="1" i="1" dirty="0">
                <a:effectLst/>
                <a:latin typeface="Arial" panose="020B0604020202020204" pitchFamily="34" charset="0"/>
                <a:ea typeface="Arial" panose="020B0604020202020204" pitchFamily="34" charset="0"/>
              </a:rPr>
              <a:t>Governance</a:t>
            </a:r>
            <a:r>
              <a:rPr lang="en-IE" sz="2100" b="1" i="1" spc="-20" dirty="0">
                <a:effectLst/>
                <a:latin typeface="Arial" panose="020B0604020202020204" pitchFamily="34" charset="0"/>
                <a:ea typeface="Arial" panose="020B0604020202020204" pitchFamily="34" charset="0"/>
              </a:rPr>
              <a:t> </a:t>
            </a:r>
            <a:r>
              <a:rPr lang="en-IE" sz="2100" b="1" i="1" dirty="0">
                <a:effectLst/>
                <a:latin typeface="Arial" panose="020B0604020202020204" pitchFamily="34" charset="0"/>
                <a:ea typeface="Arial" panose="020B0604020202020204" pitchFamily="34" charset="0"/>
              </a:rPr>
              <a:t>Manual</a:t>
            </a:r>
            <a:r>
              <a:rPr lang="en-IE" sz="2100" b="1" i="1" spc="-5" dirty="0">
                <a:effectLst/>
                <a:latin typeface="Arial" panose="020B0604020202020204" pitchFamily="34" charset="0"/>
                <a:ea typeface="Arial" panose="020B0604020202020204" pitchFamily="34" charset="0"/>
              </a:rPr>
              <a:t> </a:t>
            </a:r>
            <a:r>
              <a:rPr lang="en-IE" sz="2100" b="1" i="1" dirty="0">
                <a:effectLst/>
                <a:latin typeface="Arial" panose="020B0604020202020204" pitchFamily="34" charset="0"/>
                <a:ea typeface="Arial" panose="020B0604020202020204" pitchFamily="34" charset="0"/>
              </a:rPr>
              <a:t>for</a:t>
            </a:r>
            <a:r>
              <a:rPr lang="en-IE" sz="2100" b="1" i="1" spc="-5" dirty="0">
                <a:effectLst/>
                <a:latin typeface="Arial" panose="020B0604020202020204" pitchFamily="34" charset="0"/>
                <a:ea typeface="Arial" panose="020B0604020202020204" pitchFamily="34" charset="0"/>
              </a:rPr>
              <a:t> </a:t>
            </a:r>
            <a:r>
              <a:rPr lang="en-IE" sz="2100" b="1" i="1" dirty="0">
                <a:effectLst/>
                <a:latin typeface="Arial" panose="020B0604020202020204" pitchFamily="34" charset="0"/>
                <a:ea typeface="Arial" panose="020B0604020202020204" pitchFamily="34" charset="0"/>
              </a:rPr>
              <a:t>Primary</a:t>
            </a:r>
            <a:r>
              <a:rPr lang="en-IE" sz="2100" b="1" i="1" spc="-5" dirty="0">
                <a:effectLst/>
                <a:latin typeface="Arial" panose="020B0604020202020204" pitchFamily="34" charset="0"/>
                <a:ea typeface="Arial" panose="020B0604020202020204" pitchFamily="34" charset="0"/>
              </a:rPr>
              <a:t> </a:t>
            </a:r>
            <a:r>
              <a:rPr lang="en-IE" sz="2100" b="1" i="1" dirty="0">
                <a:effectLst/>
                <a:latin typeface="Arial" panose="020B0604020202020204" pitchFamily="34" charset="0"/>
                <a:ea typeface="Arial" panose="020B0604020202020204" pitchFamily="34" charset="0"/>
              </a:rPr>
              <a:t>Schools 2019-2023’</a:t>
            </a:r>
            <a:r>
              <a:rPr lang="en-IE" sz="2100" b="1" i="1" spc="-15" dirty="0">
                <a:effectLst/>
                <a:latin typeface="Arial" panose="020B0604020202020204" pitchFamily="34" charset="0"/>
                <a:ea typeface="Arial" panose="020B0604020202020204" pitchFamily="34" charset="0"/>
              </a:rPr>
              <a:t> </a:t>
            </a:r>
            <a:r>
              <a:rPr lang="en-IE" sz="2100" b="1" i="1" dirty="0">
                <a:effectLst/>
                <a:latin typeface="Arial" panose="020B0604020202020204" pitchFamily="34" charset="0"/>
                <a:ea typeface="Arial" panose="020B0604020202020204" pitchFamily="34" charset="0"/>
              </a:rPr>
              <a:t>relates</a:t>
            </a:r>
            <a:r>
              <a:rPr lang="en-IE" sz="2100" b="1" i="1" spc="-20" dirty="0">
                <a:effectLst/>
                <a:latin typeface="Arial" panose="020B0604020202020204" pitchFamily="34" charset="0"/>
                <a:ea typeface="Arial" panose="020B0604020202020204" pitchFamily="34" charset="0"/>
              </a:rPr>
              <a:t> </a:t>
            </a:r>
            <a:r>
              <a:rPr lang="en-IE" sz="2100" b="1" i="1" dirty="0">
                <a:effectLst/>
                <a:latin typeface="Arial" panose="020B0604020202020204" pitchFamily="34" charset="0"/>
                <a:ea typeface="Arial" panose="020B0604020202020204" pitchFamily="34" charset="0"/>
              </a:rPr>
              <a:t>to</a:t>
            </a:r>
            <a:r>
              <a:rPr lang="en-IE" sz="2100" b="1" i="1" spc="-20" dirty="0">
                <a:effectLst/>
                <a:latin typeface="Arial" panose="020B0604020202020204" pitchFamily="34" charset="0"/>
                <a:ea typeface="Arial" panose="020B0604020202020204" pitchFamily="34" charset="0"/>
              </a:rPr>
              <a:t> </a:t>
            </a:r>
            <a:r>
              <a:rPr lang="en-IE" sz="2100" b="1" i="1" dirty="0">
                <a:effectLst/>
                <a:latin typeface="Arial" panose="020B0604020202020204" pitchFamily="34" charset="0"/>
                <a:ea typeface="Arial" panose="020B0604020202020204" pitchFamily="34" charset="0"/>
              </a:rPr>
              <a:t>the role of the treasurer and states the following:</a:t>
            </a:r>
          </a:p>
          <a:p>
            <a:pPr marL="342900" lvl="0" indent="-342900">
              <a:spcBef>
                <a:spcPts val="750"/>
              </a:spcBef>
              <a:buFont typeface="Symbol" panose="05050102010706020507" pitchFamily="18" charset="2"/>
              <a:buChar char=""/>
              <a:tabLst>
                <a:tab pos="317500" algn="l"/>
                <a:tab pos="318135" algn="l"/>
              </a:tabLst>
            </a:pPr>
            <a:r>
              <a:rPr lang="en-IE" sz="2100" i="1" dirty="0">
                <a:effectLst/>
                <a:latin typeface="Arial" panose="020B0604020202020204" pitchFamily="34" charset="0"/>
                <a:ea typeface="Symbol" panose="05050102010706020507" pitchFamily="18" charset="2"/>
                <a:cs typeface="Symbol" panose="05050102010706020507" pitchFamily="18" charset="2"/>
              </a:rPr>
              <a:t>Each</a:t>
            </a:r>
            <a:r>
              <a:rPr lang="en-IE" sz="2100" i="1" spc="-25"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board</a:t>
            </a:r>
            <a:r>
              <a:rPr lang="en-IE" sz="2100" i="1" spc="-30"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of</a:t>
            </a:r>
            <a:r>
              <a:rPr lang="en-IE" sz="2100" i="1" spc="-25"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management</a:t>
            </a:r>
            <a:r>
              <a:rPr lang="en-IE" sz="2100" i="1" spc="-15"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shall</a:t>
            </a:r>
            <a:r>
              <a:rPr lang="en-IE" sz="2100" i="1" spc="-20"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elect</a:t>
            </a:r>
            <a:r>
              <a:rPr lang="en-IE" sz="2100" i="1" spc="-30"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a</a:t>
            </a:r>
            <a:r>
              <a:rPr lang="en-IE" sz="2100" i="1" spc="-30"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treasurer</a:t>
            </a:r>
            <a:r>
              <a:rPr lang="en-IE" sz="2100" i="1" spc="-25"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from</a:t>
            </a:r>
            <a:r>
              <a:rPr lang="en-IE" sz="2100" i="1" spc="-20"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amongst</a:t>
            </a:r>
            <a:r>
              <a:rPr lang="en-IE" sz="2100" i="1" spc="-10"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its</a:t>
            </a:r>
            <a:r>
              <a:rPr lang="en-IE" sz="2100" i="1" spc="-40" dirty="0">
                <a:effectLst/>
                <a:latin typeface="Arial" panose="020B0604020202020204" pitchFamily="34" charset="0"/>
                <a:ea typeface="Symbol" panose="05050102010706020507" pitchFamily="18" charset="2"/>
                <a:cs typeface="Symbol" panose="05050102010706020507" pitchFamily="18" charset="2"/>
              </a:rPr>
              <a:t> </a:t>
            </a:r>
            <a:r>
              <a:rPr lang="en-IE" sz="2100" i="1" spc="-10" dirty="0">
                <a:effectLst/>
                <a:latin typeface="Arial" panose="020B0604020202020204" pitchFamily="34" charset="0"/>
                <a:ea typeface="Symbol" panose="05050102010706020507" pitchFamily="18" charset="2"/>
                <a:cs typeface="Symbol" panose="05050102010706020507" pitchFamily="18" charset="2"/>
              </a:rPr>
              <a:t>members</a:t>
            </a:r>
            <a:endParaRPr lang="en-IE" sz="2100" dirty="0">
              <a:effectLst/>
              <a:latin typeface="Arial" panose="020B0604020202020204" pitchFamily="34" charset="0"/>
              <a:ea typeface="Symbol" panose="05050102010706020507" pitchFamily="18" charset="2"/>
              <a:cs typeface="Symbol" panose="05050102010706020507" pitchFamily="18" charset="2"/>
            </a:endParaRPr>
          </a:p>
          <a:p>
            <a:pPr marL="342900" lvl="0" indent="-342900">
              <a:spcBef>
                <a:spcPts val="185"/>
              </a:spcBef>
              <a:buFont typeface="Symbol" panose="05050102010706020507" pitchFamily="18" charset="2"/>
              <a:buChar char=""/>
              <a:tabLst>
                <a:tab pos="317500" algn="l"/>
                <a:tab pos="318135" algn="l"/>
              </a:tabLst>
            </a:pPr>
            <a:r>
              <a:rPr lang="en-IE" sz="2100" i="1" dirty="0">
                <a:effectLst/>
                <a:latin typeface="Arial" panose="020B0604020202020204" pitchFamily="34" charset="0"/>
                <a:ea typeface="Symbol" panose="05050102010706020507" pitchFamily="18" charset="2"/>
                <a:cs typeface="Symbol" panose="05050102010706020507" pitchFamily="18" charset="2"/>
              </a:rPr>
              <a:t>The</a:t>
            </a:r>
            <a:r>
              <a:rPr lang="en-IE" sz="2100" i="1" spc="-30"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chairperson,</a:t>
            </a:r>
            <a:r>
              <a:rPr lang="en-IE" sz="2100" i="1" spc="-25"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Principal</a:t>
            </a:r>
            <a:r>
              <a:rPr lang="en-IE" sz="2100" i="1" spc="-15"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or</a:t>
            </a:r>
            <a:r>
              <a:rPr lang="en-IE" sz="2100" i="1" spc="-25"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the</a:t>
            </a:r>
            <a:r>
              <a:rPr lang="en-IE" sz="2100" i="1" spc="-30"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teacher</a:t>
            </a:r>
            <a:r>
              <a:rPr lang="en-IE" sz="2100" i="1" spc="-10"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nominee</a:t>
            </a:r>
            <a:r>
              <a:rPr lang="en-IE" sz="2100" i="1" spc="-20"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shall</a:t>
            </a:r>
            <a:r>
              <a:rPr lang="en-IE" sz="2100" i="1" spc="-20"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not</a:t>
            </a:r>
            <a:r>
              <a:rPr lang="en-IE" sz="2100" i="1" spc="-20"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be</a:t>
            </a:r>
            <a:r>
              <a:rPr lang="en-IE" sz="2100" i="1" spc="-30"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the</a:t>
            </a:r>
            <a:r>
              <a:rPr lang="en-IE" sz="2100" i="1" spc="-25" dirty="0">
                <a:effectLst/>
                <a:latin typeface="Arial" panose="020B0604020202020204" pitchFamily="34" charset="0"/>
                <a:ea typeface="Symbol" panose="05050102010706020507" pitchFamily="18" charset="2"/>
                <a:cs typeface="Symbol" panose="05050102010706020507" pitchFamily="18" charset="2"/>
              </a:rPr>
              <a:t> </a:t>
            </a:r>
            <a:r>
              <a:rPr lang="en-IE" sz="2100" i="1" spc="-10" dirty="0">
                <a:effectLst/>
                <a:latin typeface="Arial" panose="020B0604020202020204" pitchFamily="34" charset="0"/>
                <a:ea typeface="Symbol" panose="05050102010706020507" pitchFamily="18" charset="2"/>
                <a:cs typeface="Symbol" panose="05050102010706020507" pitchFamily="18" charset="2"/>
              </a:rPr>
              <a:t>treasurer</a:t>
            </a:r>
            <a:endParaRPr lang="en-IE" sz="2100" dirty="0">
              <a:effectLst/>
              <a:latin typeface="Arial" panose="020B0604020202020204" pitchFamily="34" charset="0"/>
              <a:ea typeface="Symbol" panose="05050102010706020507" pitchFamily="18" charset="2"/>
              <a:cs typeface="Symbol" panose="05050102010706020507" pitchFamily="18" charset="2"/>
            </a:endParaRPr>
          </a:p>
          <a:p>
            <a:pPr marL="342900" marR="448310" lvl="0" indent="-342900">
              <a:lnSpc>
                <a:spcPct val="113000"/>
              </a:lnSpc>
              <a:spcBef>
                <a:spcPts val="180"/>
              </a:spcBef>
              <a:spcAft>
                <a:spcPts val="0"/>
              </a:spcAft>
              <a:buFont typeface="Symbol" panose="05050102010706020507" pitchFamily="18" charset="2"/>
              <a:buChar char=""/>
              <a:tabLst>
                <a:tab pos="317500" algn="l"/>
                <a:tab pos="318135" algn="l"/>
              </a:tabLst>
            </a:pPr>
            <a:r>
              <a:rPr lang="en-IE" sz="2100" i="1" dirty="0">
                <a:effectLst/>
                <a:latin typeface="Arial" panose="020B0604020202020204" pitchFamily="34" charset="0"/>
                <a:ea typeface="Symbol" panose="05050102010706020507" pitchFamily="18" charset="2"/>
                <a:cs typeface="Symbol" panose="05050102010706020507" pitchFamily="18" charset="2"/>
              </a:rPr>
              <a:t>The</a:t>
            </a:r>
            <a:r>
              <a:rPr lang="en-IE" sz="2100" i="1" spc="-10"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treasurer</a:t>
            </a:r>
            <a:r>
              <a:rPr lang="en-IE" sz="2100" i="1" spc="-5"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shall</a:t>
            </a:r>
            <a:r>
              <a:rPr lang="en-IE" sz="2100" i="1" spc="-10"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keep</a:t>
            </a:r>
            <a:r>
              <a:rPr lang="en-IE" sz="2100" i="1" spc="-30"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the</a:t>
            </a:r>
            <a:r>
              <a:rPr lang="en-IE" sz="2100" i="1" spc="-10"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school</a:t>
            </a:r>
            <a:r>
              <a:rPr lang="en-IE" sz="2100" i="1" spc="-25"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accounts and</a:t>
            </a:r>
            <a:r>
              <a:rPr lang="en-IE" sz="2100" i="1" spc="-30"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ensure</a:t>
            </a:r>
            <a:r>
              <a:rPr lang="en-IE" sz="2100" i="1" spc="-20"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that</a:t>
            </a:r>
            <a:r>
              <a:rPr lang="en-IE" sz="2100" i="1" spc="-15"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proper</a:t>
            </a:r>
            <a:r>
              <a:rPr lang="en-IE" sz="2100" i="1" spc="-5"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books</a:t>
            </a:r>
            <a:r>
              <a:rPr lang="en-IE" sz="2100" i="1" spc="-20"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of</a:t>
            </a:r>
            <a:r>
              <a:rPr lang="en-IE" sz="2100" i="1" spc="-15"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accounts</a:t>
            </a:r>
            <a:r>
              <a:rPr lang="en-IE" sz="2100" i="1" spc="-5"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are</a:t>
            </a:r>
            <a:r>
              <a:rPr lang="en-IE" sz="2100" i="1" spc="-10"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kept in line with best practice guidelines. A bank reconciliation statement for each school account is prepared once a month</a:t>
            </a:r>
            <a:endParaRPr lang="en-IE" sz="2100" dirty="0">
              <a:effectLst/>
              <a:latin typeface="Arial" panose="020B0604020202020204" pitchFamily="34" charset="0"/>
              <a:ea typeface="Symbol" panose="05050102010706020507" pitchFamily="18" charset="2"/>
              <a:cs typeface="Symbol" panose="05050102010706020507" pitchFamily="18" charset="2"/>
            </a:endParaRPr>
          </a:p>
          <a:p>
            <a:pPr marL="342900" lvl="0" indent="-342900">
              <a:spcBef>
                <a:spcPts val="20"/>
              </a:spcBef>
              <a:buFont typeface="Symbol" panose="05050102010706020507" pitchFamily="18" charset="2"/>
              <a:buChar char=""/>
              <a:tabLst>
                <a:tab pos="317500" algn="l"/>
                <a:tab pos="318135" algn="l"/>
              </a:tabLst>
            </a:pPr>
            <a:r>
              <a:rPr lang="en-IE" sz="2100" i="1" dirty="0">
                <a:effectLst/>
                <a:latin typeface="Arial" panose="020B0604020202020204" pitchFamily="34" charset="0"/>
                <a:ea typeface="Symbol" panose="05050102010706020507" pitchFamily="18" charset="2"/>
                <a:cs typeface="Symbol" panose="05050102010706020507" pitchFamily="18" charset="2"/>
              </a:rPr>
              <a:t>The</a:t>
            </a:r>
            <a:r>
              <a:rPr lang="en-IE" sz="2100" i="1" spc="-35"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treasurer</a:t>
            </a:r>
            <a:r>
              <a:rPr lang="en-IE" sz="2100" i="1" spc="-15"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should</a:t>
            </a:r>
            <a:r>
              <a:rPr lang="en-IE" sz="2100" i="1" spc="-30"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monitor</a:t>
            </a:r>
            <a:r>
              <a:rPr lang="en-IE" sz="2100" i="1" spc="-15"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all</a:t>
            </a:r>
            <a:r>
              <a:rPr lang="en-IE" sz="2100" i="1" spc="-20"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grants</a:t>
            </a:r>
            <a:r>
              <a:rPr lang="en-IE" sz="2100" i="1" spc="-30"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from</a:t>
            </a:r>
            <a:r>
              <a:rPr lang="en-IE" sz="2100" i="1" spc="-25"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the</a:t>
            </a:r>
            <a:r>
              <a:rPr lang="en-IE" sz="2100" i="1" spc="-40"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Department</a:t>
            </a:r>
            <a:r>
              <a:rPr lang="en-IE" sz="2100" i="1" spc="-25"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of</a:t>
            </a:r>
            <a:r>
              <a:rPr lang="en-IE" sz="2100" i="1" spc="-25" dirty="0">
                <a:effectLst/>
                <a:latin typeface="Arial" panose="020B0604020202020204" pitchFamily="34" charset="0"/>
                <a:ea typeface="Symbol" panose="05050102010706020507" pitchFamily="18" charset="2"/>
                <a:cs typeface="Symbol" panose="05050102010706020507" pitchFamily="18" charset="2"/>
              </a:rPr>
              <a:t> </a:t>
            </a:r>
            <a:r>
              <a:rPr lang="en-IE" sz="2100" i="1" spc="-10" dirty="0">
                <a:effectLst/>
                <a:latin typeface="Arial" panose="020B0604020202020204" pitchFamily="34" charset="0"/>
                <a:ea typeface="Symbol" panose="05050102010706020507" pitchFamily="18" charset="2"/>
                <a:cs typeface="Symbol" panose="05050102010706020507" pitchFamily="18" charset="2"/>
              </a:rPr>
              <a:t>Education</a:t>
            </a:r>
            <a:endParaRPr lang="en-IE" sz="2100" dirty="0">
              <a:effectLst/>
              <a:latin typeface="Arial" panose="020B0604020202020204" pitchFamily="34" charset="0"/>
              <a:ea typeface="Symbol" panose="05050102010706020507" pitchFamily="18" charset="2"/>
              <a:cs typeface="Symbol" panose="05050102010706020507" pitchFamily="18" charset="2"/>
            </a:endParaRPr>
          </a:p>
          <a:p>
            <a:pPr marL="342900" marR="548005" lvl="0" indent="-342900">
              <a:lnSpc>
                <a:spcPct val="112000"/>
              </a:lnSpc>
              <a:spcBef>
                <a:spcPts val="185"/>
              </a:spcBef>
              <a:spcAft>
                <a:spcPts val="0"/>
              </a:spcAft>
              <a:buFont typeface="Symbol" panose="05050102010706020507" pitchFamily="18" charset="2"/>
              <a:buChar char=""/>
              <a:tabLst>
                <a:tab pos="317500" algn="l"/>
                <a:tab pos="318135" algn="l"/>
              </a:tabLst>
            </a:pPr>
            <a:r>
              <a:rPr lang="en-IE" sz="2100" i="1" dirty="0">
                <a:effectLst/>
                <a:latin typeface="Arial" panose="020B0604020202020204" pitchFamily="34" charset="0"/>
                <a:ea typeface="Symbol" panose="05050102010706020507" pitchFamily="18" charset="2"/>
                <a:cs typeface="Symbol" panose="05050102010706020507" pitchFamily="18" charset="2"/>
              </a:rPr>
              <a:t>The</a:t>
            </a:r>
            <a:r>
              <a:rPr lang="en-IE" sz="2100" i="1" spc="-10"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treasurer</a:t>
            </a:r>
            <a:r>
              <a:rPr lang="en-IE" sz="2100" i="1" spc="-5"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shall</a:t>
            </a:r>
            <a:r>
              <a:rPr lang="en-IE" sz="2100" i="1" spc="-10"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present</a:t>
            </a:r>
            <a:r>
              <a:rPr lang="en-IE" sz="2100" i="1" spc="-5"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at each</a:t>
            </a:r>
            <a:r>
              <a:rPr lang="en-IE" sz="2100" i="1" spc="-30"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meeting</a:t>
            </a:r>
            <a:r>
              <a:rPr lang="en-IE" sz="2100" i="1" spc="-10"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of</a:t>
            </a:r>
            <a:r>
              <a:rPr lang="en-IE" sz="2100" i="1" spc="-15"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the</a:t>
            </a:r>
            <a:r>
              <a:rPr lang="en-IE" sz="2100" i="1" spc="-5"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board</a:t>
            </a:r>
            <a:r>
              <a:rPr lang="en-IE" sz="2100" i="1" spc="-20"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an</a:t>
            </a:r>
            <a:r>
              <a:rPr lang="en-IE" sz="2100" i="1" spc="-10"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up-to-date</a:t>
            </a:r>
            <a:r>
              <a:rPr lang="en-IE" sz="2100" i="1" spc="-20"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statement</a:t>
            </a:r>
            <a:r>
              <a:rPr lang="en-IE" sz="2100" i="1" spc="-15"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of</a:t>
            </a:r>
            <a:r>
              <a:rPr lang="en-IE" sz="2100" i="1" spc="-15"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the</a:t>
            </a:r>
            <a:r>
              <a:rPr lang="en-IE" sz="2100" i="1" spc="-20"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school accounts, giving details of income and expenditure since the previous meeting</a:t>
            </a:r>
            <a:endParaRPr lang="en-IE" sz="2100" dirty="0">
              <a:effectLst/>
              <a:latin typeface="Arial" panose="020B0604020202020204" pitchFamily="34" charset="0"/>
              <a:ea typeface="Symbol" panose="05050102010706020507" pitchFamily="18" charset="2"/>
              <a:cs typeface="Symbol" panose="05050102010706020507" pitchFamily="18" charset="2"/>
            </a:endParaRPr>
          </a:p>
          <a:p>
            <a:pPr marL="342900" lvl="0" indent="-342900">
              <a:spcBef>
                <a:spcPts val="25"/>
              </a:spcBef>
              <a:buFont typeface="Symbol" panose="05050102010706020507" pitchFamily="18" charset="2"/>
              <a:buChar char=""/>
              <a:tabLst>
                <a:tab pos="317500" algn="l"/>
                <a:tab pos="318135" algn="l"/>
              </a:tabLst>
            </a:pPr>
            <a:r>
              <a:rPr lang="en-IE" sz="2100" i="1" dirty="0">
                <a:effectLst/>
                <a:latin typeface="Arial" panose="020B0604020202020204" pitchFamily="34" charset="0"/>
                <a:ea typeface="Symbol" panose="05050102010706020507" pitchFamily="18" charset="2"/>
                <a:cs typeface="Symbol" panose="05050102010706020507" pitchFamily="18" charset="2"/>
              </a:rPr>
              <a:t>The</a:t>
            </a:r>
            <a:r>
              <a:rPr lang="en-IE" sz="2100" i="1" spc="-15"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treasurer</a:t>
            </a:r>
            <a:r>
              <a:rPr lang="en-IE" sz="2100" i="1" spc="-10"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shall</a:t>
            </a:r>
            <a:r>
              <a:rPr lang="en-IE" sz="2100" i="1" spc="-15"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be</a:t>
            </a:r>
            <a:r>
              <a:rPr lang="en-IE" sz="2100" i="1" spc="-25"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a</a:t>
            </a:r>
            <a:r>
              <a:rPr lang="en-IE" sz="2100" i="1" spc="-25"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signatory</a:t>
            </a:r>
            <a:r>
              <a:rPr lang="en-IE" sz="2100" i="1" spc="-15"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on</a:t>
            </a:r>
            <a:r>
              <a:rPr lang="en-IE" sz="2100" i="1" spc="-15"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all</a:t>
            </a:r>
            <a:r>
              <a:rPr lang="en-IE" sz="2100" i="1" spc="-15"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school</a:t>
            </a:r>
            <a:r>
              <a:rPr lang="en-IE" sz="2100" i="1" spc="-20"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bank</a:t>
            </a:r>
            <a:r>
              <a:rPr lang="en-IE" sz="2100" i="1" spc="-5" dirty="0">
                <a:effectLst/>
                <a:latin typeface="Arial" panose="020B0604020202020204" pitchFamily="34" charset="0"/>
                <a:ea typeface="Symbol" panose="05050102010706020507" pitchFamily="18" charset="2"/>
                <a:cs typeface="Symbol" panose="05050102010706020507" pitchFamily="18" charset="2"/>
              </a:rPr>
              <a:t> </a:t>
            </a:r>
            <a:r>
              <a:rPr lang="en-IE" sz="2100" i="1" spc="-10" dirty="0">
                <a:effectLst/>
                <a:latin typeface="Arial" panose="020B0604020202020204" pitchFamily="34" charset="0"/>
                <a:ea typeface="Symbol" panose="05050102010706020507" pitchFamily="18" charset="2"/>
                <a:cs typeface="Symbol" panose="05050102010706020507" pitchFamily="18" charset="2"/>
              </a:rPr>
              <a:t>accounts</a:t>
            </a:r>
            <a:endParaRPr lang="en-IE" sz="2100" dirty="0">
              <a:effectLst/>
              <a:latin typeface="Arial" panose="020B0604020202020204" pitchFamily="34" charset="0"/>
              <a:ea typeface="Symbol" panose="05050102010706020507" pitchFamily="18" charset="2"/>
              <a:cs typeface="Symbol" panose="05050102010706020507" pitchFamily="18" charset="2"/>
            </a:endParaRPr>
          </a:p>
          <a:p>
            <a:pPr marL="342900" marR="960755" lvl="0" indent="-342900">
              <a:lnSpc>
                <a:spcPct val="112000"/>
              </a:lnSpc>
              <a:spcBef>
                <a:spcPts val="190"/>
              </a:spcBef>
              <a:spcAft>
                <a:spcPts val="0"/>
              </a:spcAft>
              <a:buFont typeface="Symbol" panose="05050102010706020507" pitchFamily="18" charset="2"/>
              <a:buChar char=""/>
              <a:tabLst>
                <a:tab pos="317500" algn="l"/>
                <a:tab pos="318135" algn="l"/>
              </a:tabLst>
            </a:pPr>
            <a:r>
              <a:rPr lang="en-IE" sz="2100" i="1" dirty="0">
                <a:effectLst/>
                <a:latin typeface="Arial" panose="020B0604020202020204" pitchFamily="34" charset="0"/>
                <a:ea typeface="Symbol" panose="05050102010706020507" pitchFamily="18" charset="2"/>
                <a:cs typeface="Symbol" panose="05050102010706020507" pitchFamily="18" charset="2"/>
              </a:rPr>
              <a:t>The</a:t>
            </a:r>
            <a:r>
              <a:rPr lang="en-IE" sz="2100" i="1" spc="-15"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treasurer</a:t>
            </a:r>
            <a:r>
              <a:rPr lang="en-IE" sz="2100" i="1" spc="-10"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shall</a:t>
            </a:r>
            <a:r>
              <a:rPr lang="en-IE" sz="2100" i="1" spc="-25"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retain</a:t>
            </a:r>
            <a:r>
              <a:rPr lang="en-IE" sz="2100" i="1" spc="-20"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vouchers</a:t>
            </a:r>
            <a:r>
              <a:rPr lang="en-IE" sz="2100" i="1" spc="-10"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of</a:t>
            </a:r>
            <a:r>
              <a:rPr lang="en-IE" sz="2100" i="1" spc="-5"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expenditure</a:t>
            </a:r>
            <a:r>
              <a:rPr lang="en-IE" sz="2100" i="1" spc="-20"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for</a:t>
            </a:r>
            <a:r>
              <a:rPr lang="en-IE" sz="2100" i="1" spc="-10"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inspection</a:t>
            </a:r>
            <a:r>
              <a:rPr lang="en-IE" sz="2100" i="1" spc="-15"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and</a:t>
            </a:r>
            <a:r>
              <a:rPr lang="en-IE" sz="2100" i="1" spc="-15"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audit</a:t>
            </a:r>
            <a:r>
              <a:rPr lang="en-IE" sz="2100" i="1" spc="-20"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by</a:t>
            </a:r>
            <a:r>
              <a:rPr lang="en-IE" sz="2100" i="1" spc="-15"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the</a:t>
            </a:r>
            <a:r>
              <a:rPr lang="en-IE" sz="2100" i="1" spc="-20"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school accountant and officials from the Department of Education</a:t>
            </a:r>
            <a:endParaRPr lang="en-IE" sz="2100" dirty="0">
              <a:effectLst/>
              <a:latin typeface="Arial" panose="020B0604020202020204" pitchFamily="34" charset="0"/>
              <a:ea typeface="Symbol" panose="05050102010706020507" pitchFamily="18" charset="2"/>
              <a:cs typeface="Symbol" panose="05050102010706020507" pitchFamily="18" charset="2"/>
            </a:endParaRPr>
          </a:p>
          <a:p>
            <a:pPr marL="342900" lvl="0" indent="-342900">
              <a:spcBef>
                <a:spcPts val="35"/>
              </a:spcBef>
              <a:buFont typeface="Symbol" panose="05050102010706020507" pitchFamily="18" charset="2"/>
              <a:buChar char=""/>
              <a:tabLst>
                <a:tab pos="317500" algn="l"/>
                <a:tab pos="318135" algn="l"/>
              </a:tabLst>
            </a:pPr>
            <a:r>
              <a:rPr lang="en-IE" sz="2100" i="1" dirty="0">
                <a:effectLst/>
                <a:latin typeface="Arial" panose="020B0604020202020204" pitchFamily="34" charset="0"/>
                <a:ea typeface="Symbol" panose="05050102010706020507" pitchFamily="18" charset="2"/>
                <a:cs typeface="Symbol" panose="05050102010706020507" pitchFamily="18" charset="2"/>
              </a:rPr>
              <a:t>All</a:t>
            </a:r>
            <a:r>
              <a:rPr lang="en-IE" sz="2100" i="1" spc="-35"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documentation</a:t>
            </a:r>
            <a:r>
              <a:rPr lang="en-IE" sz="2100" i="1" spc="-25"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relating</a:t>
            </a:r>
            <a:r>
              <a:rPr lang="en-IE" sz="2100" i="1" spc="-25"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to</a:t>
            </a:r>
            <a:r>
              <a:rPr lang="en-IE" sz="2100" i="1" spc="-35"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financial</a:t>
            </a:r>
            <a:r>
              <a:rPr lang="en-IE" sz="2100" i="1" spc="-30"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transactions</a:t>
            </a:r>
            <a:r>
              <a:rPr lang="en-IE" sz="2100" i="1" spc="-20"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and</a:t>
            </a:r>
            <a:r>
              <a:rPr lang="en-IE" sz="2100" i="1" spc="-25"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purchasing</a:t>
            </a:r>
            <a:r>
              <a:rPr lang="en-IE" sz="2100" i="1" spc="-25"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is</a:t>
            </a:r>
            <a:r>
              <a:rPr lang="en-IE" sz="2100" i="1" spc="-35"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signed</a:t>
            </a:r>
            <a:r>
              <a:rPr lang="en-IE" sz="2100" i="1" spc="-25"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by</a:t>
            </a:r>
            <a:r>
              <a:rPr lang="en-IE" sz="2100" i="1" spc="-30" dirty="0">
                <a:effectLst/>
                <a:latin typeface="Arial" panose="020B0604020202020204" pitchFamily="34" charset="0"/>
                <a:ea typeface="Symbol" panose="05050102010706020507" pitchFamily="18" charset="2"/>
                <a:cs typeface="Symbol" panose="05050102010706020507" pitchFamily="18" charset="2"/>
              </a:rPr>
              <a:t> </a:t>
            </a:r>
            <a:r>
              <a:rPr lang="en-IE" sz="2100" i="1" dirty="0">
                <a:effectLst/>
                <a:latin typeface="Arial" panose="020B0604020202020204" pitchFamily="34" charset="0"/>
                <a:ea typeface="Symbol" panose="05050102010706020507" pitchFamily="18" charset="2"/>
                <a:cs typeface="Symbol" panose="05050102010706020507" pitchFamily="18" charset="2"/>
              </a:rPr>
              <a:t>the</a:t>
            </a:r>
            <a:r>
              <a:rPr lang="en-IE" sz="2100" i="1" spc="-15" dirty="0">
                <a:effectLst/>
                <a:latin typeface="Arial" panose="020B0604020202020204" pitchFamily="34" charset="0"/>
                <a:ea typeface="Symbol" panose="05050102010706020507" pitchFamily="18" charset="2"/>
                <a:cs typeface="Symbol" panose="05050102010706020507" pitchFamily="18" charset="2"/>
              </a:rPr>
              <a:t> </a:t>
            </a:r>
            <a:r>
              <a:rPr lang="en-IE" sz="2100" i="1" spc="-10" dirty="0">
                <a:effectLst/>
                <a:latin typeface="Arial" panose="020B0604020202020204" pitchFamily="34" charset="0"/>
                <a:ea typeface="Symbol" panose="05050102010706020507" pitchFamily="18" charset="2"/>
                <a:cs typeface="Symbol" panose="05050102010706020507" pitchFamily="18" charset="2"/>
              </a:rPr>
              <a:t>treasurer.</a:t>
            </a:r>
            <a:endParaRPr lang="en-IE" sz="2100" dirty="0">
              <a:effectLst/>
              <a:latin typeface="Arial" panose="020B0604020202020204" pitchFamily="34" charset="0"/>
              <a:ea typeface="Symbol" panose="05050102010706020507" pitchFamily="18" charset="2"/>
              <a:cs typeface="Symbol" panose="05050102010706020507" pitchFamily="18" charset="2"/>
            </a:endParaRPr>
          </a:p>
          <a:p>
            <a:pPr marL="0" indent="0">
              <a:buNone/>
            </a:pPr>
            <a:endParaRPr lang="en-IE" sz="2100" dirty="0">
              <a:effectLst/>
              <a:latin typeface="Arial" panose="020B0604020202020204" pitchFamily="34" charset="0"/>
              <a:ea typeface="Arial" panose="020B0604020202020204" pitchFamily="34" charset="0"/>
            </a:endParaRPr>
          </a:p>
          <a:p>
            <a:endParaRPr lang="en-IE" dirty="0"/>
          </a:p>
        </p:txBody>
      </p:sp>
      <p:pic>
        <p:nvPicPr>
          <p:cNvPr id="2" name="Picture 1">
            <a:extLst>
              <a:ext uri="{FF2B5EF4-FFF2-40B4-BE49-F238E27FC236}">
                <a16:creationId xmlns:a16="http://schemas.microsoft.com/office/drawing/2014/main" id="{06DFF5BC-A8A3-2BF3-5BBC-DA4D4A1C3CD8}"/>
              </a:ext>
            </a:extLst>
          </p:cNvPr>
          <p:cNvPicPr>
            <a:picLocks noChangeAspect="1"/>
          </p:cNvPicPr>
          <p:nvPr/>
        </p:nvPicPr>
        <p:blipFill>
          <a:blip r:embed="rId4"/>
          <a:stretch>
            <a:fillRect/>
          </a:stretch>
        </p:blipFill>
        <p:spPr>
          <a:xfrm>
            <a:off x="9991522" y="39813"/>
            <a:ext cx="2023353" cy="1108954"/>
          </a:xfrm>
          <a:prstGeom prst="rect">
            <a:avLst/>
          </a:prstGeom>
          <a:ln>
            <a:noFill/>
          </a:ln>
        </p:spPr>
        <p:style>
          <a:lnRef idx="2">
            <a:schemeClr val="dk1"/>
          </a:lnRef>
          <a:fillRef idx="1">
            <a:schemeClr val="lt1"/>
          </a:fillRef>
          <a:effectRef idx="0">
            <a:schemeClr val="dk1"/>
          </a:effectRef>
          <a:fontRef idx="minor">
            <a:schemeClr val="dk1"/>
          </a:fontRef>
        </p:style>
      </p:pic>
      <p:sp>
        <p:nvSpPr>
          <p:cNvPr id="3" name="Slide Number Placeholder 2">
            <a:extLst>
              <a:ext uri="{FF2B5EF4-FFF2-40B4-BE49-F238E27FC236}">
                <a16:creationId xmlns:a16="http://schemas.microsoft.com/office/drawing/2014/main" id="{36E715A3-8CEB-A3F7-9A45-4D318BD64BFA}"/>
              </a:ext>
            </a:extLst>
          </p:cNvPr>
          <p:cNvSpPr>
            <a:spLocks noGrp="1"/>
          </p:cNvSpPr>
          <p:nvPr>
            <p:ph type="sldNum" sz="quarter" idx="12"/>
          </p:nvPr>
        </p:nvSpPr>
        <p:spPr/>
        <p:txBody>
          <a:bodyPr/>
          <a:lstStyle/>
          <a:p>
            <a:fld id="{3145EBB6-03D8-4AA8-9A6E-221BA161F11A}" type="slidenum">
              <a:rPr lang="en-IE" smtClean="0"/>
              <a:t>9</a:t>
            </a:fld>
            <a:endParaRPr lang="en-IE" dirty="0"/>
          </a:p>
        </p:txBody>
      </p:sp>
    </p:spTree>
    <p:extLst>
      <p:ext uri="{BB962C8B-B14F-4D97-AF65-F5344CB8AC3E}">
        <p14:creationId xmlns:p14="http://schemas.microsoft.com/office/powerpoint/2010/main" val="35378537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33F4494C38DE4CAFCFDDCAD7D4B077" ma:contentTypeVersion="10" ma:contentTypeDescription="Create a new document." ma:contentTypeScope="" ma:versionID="f0026b41389cafcd9a9117002e50536f">
  <xsd:schema xmlns:xsd="http://www.w3.org/2001/XMLSchema" xmlns:xs="http://www.w3.org/2001/XMLSchema" xmlns:p="http://schemas.microsoft.com/office/2006/metadata/properties" xmlns:ns3="02084eb1-3cb6-4010-a18d-f29185a995c9" targetNamespace="http://schemas.microsoft.com/office/2006/metadata/properties" ma:root="true" ma:fieldsID="d87f1c2b5ba6c755959e9b1b43b78191" ns3:_="">
    <xsd:import namespace="02084eb1-3cb6-4010-a18d-f29185a995c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084eb1-3cb6-4010-a18d-f29185a995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341341-CCE2-47B7-A1F4-E67B3F9E0360}">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02084eb1-3cb6-4010-a18d-f29185a995c9"/>
    <ds:schemaRef ds:uri="http://www.w3.org/XML/1998/namespace"/>
  </ds:schemaRefs>
</ds:datastoreItem>
</file>

<file path=customXml/itemProps2.xml><?xml version="1.0" encoding="utf-8"?>
<ds:datastoreItem xmlns:ds="http://schemas.openxmlformats.org/officeDocument/2006/customXml" ds:itemID="{0A8599F2-B479-4546-A9DB-9C15DA218E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084eb1-3cb6-4010-a18d-f29185a995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8EC27E-755F-41FF-A2DA-AD8C23771C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Gallery</Template>
  <TotalTime>5014</TotalTime>
  <Words>7182</Words>
  <Application>Microsoft Office PowerPoint</Application>
  <PresentationFormat>Widescreen</PresentationFormat>
  <Paragraphs>599</Paragraphs>
  <Slides>53</Slides>
  <Notes>53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Arial Black</vt:lpstr>
      <vt:lpstr>Calibri</vt:lpstr>
      <vt:lpstr>Calibri Light</vt:lpstr>
      <vt:lpstr>Symbol</vt:lpstr>
      <vt:lpstr>Office Theme</vt:lpstr>
      <vt:lpstr>PowerPoint Presentation</vt:lpstr>
      <vt:lpstr> </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 </vt:lpstr>
      <vt:lpstr>PowerPoint Presentation</vt:lpstr>
      <vt:lpstr>PowerPoint Presentation</vt:lpstr>
      <vt:lpstr> </vt:lpstr>
      <vt:lpstr>PowerPoint Presentation</vt:lpstr>
      <vt:lpstr>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FSSU  School Accounts  Submission Process       November 2020</dc:title>
  <dc:creator>Emily O'Connell</dc:creator>
  <cp:lastModifiedBy>Bernadette Campion</cp:lastModifiedBy>
  <cp:revision>116</cp:revision>
  <cp:lastPrinted>2021-05-14T10:55:55Z</cp:lastPrinted>
  <dcterms:created xsi:type="dcterms:W3CDTF">2020-11-17T10:07:36Z</dcterms:created>
  <dcterms:modified xsi:type="dcterms:W3CDTF">2022-06-09T14:22:42Z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0x0101006433F4494C38DE4CAFCFDDCAD7D4B077</vt:lpwstr>
  </property>
</Properties>
</file>