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8.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9.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30.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31.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38.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50"/>
  </p:notesMasterIdLst>
  <p:sldIdLst>
    <p:sldId id="261" r:id="rId5"/>
    <p:sldId id="304" r:id="rId6"/>
    <p:sldId id="629" r:id="rId7"/>
    <p:sldId id="267" r:id="rId8"/>
    <p:sldId id="320" r:id="rId9"/>
    <p:sldId id="299" r:id="rId10"/>
    <p:sldId id="323" r:id="rId11"/>
    <p:sldId id="632" r:id="rId12"/>
    <p:sldId id="634" r:id="rId13"/>
    <p:sldId id="635" r:id="rId14"/>
    <p:sldId id="636" r:id="rId15"/>
    <p:sldId id="633" r:id="rId16"/>
    <p:sldId id="637" r:id="rId17"/>
    <p:sldId id="638" r:id="rId18"/>
    <p:sldId id="293" r:id="rId19"/>
    <p:sldId id="627" r:id="rId20"/>
    <p:sldId id="321" r:id="rId21"/>
    <p:sldId id="301" r:id="rId22"/>
    <p:sldId id="622" r:id="rId23"/>
    <p:sldId id="302" r:id="rId24"/>
    <p:sldId id="621" r:id="rId25"/>
    <p:sldId id="291" r:id="rId26"/>
    <p:sldId id="328" r:id="rId27"/>
    <p:sldId id="324" r:id="rId28"/>
    <p:sldId id="325" r:id="rId29"/>
    <p:sldId id="327" r:id="rId30"/>
    <p:sldId id="601" r:id="rId31"/>
    <p:sldId id="606" r:id="rId32"/>
    <p:sldId id="607" r:id="rId33"/>
    <p:sldId id="608" r:id="rId34"/>
    <p:sldId id="609" r:id="rId35"/>
    <p:sldId id="630" r:id="rId36"/>
    <p:sldId id="305" r:id="rId37"/>
    <p:sldId id="310" r:id="rId38"/>
    <p:sldId id="311" r:id="rId39"/>
    <p:sldId id="314" r:id="rId40"/>
    <p:sldId id="313" r:id="rId41"/>
    <p:sldId id="315" r:id="rId42"/>
    <p:sldId id="303" r:id="rId43"/>
    <p:sldId id="308" r:id="rId44"/>
    <p:sldId id="307" r:id="rId45"/>
    <p:sldId id="631" r:id="rId46"/>
    <p:sldId id="594" r:id="rId47"/>
    <p:sldId id="289" r:id="rId48"/>
    <p:sldId id="288" r:id="rId49"/>
  </p:sldIdLst>
  <p:sldSz cx="12192000" cy="6858000"/>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772A02C-628C-D669-F7E4-7FB5BB603AF2}" name="Lorraine Guinan" initials="LG" userId="S::lorraineguinan@fssu.ie::aabc16bd-de87-47ff-b4ef-b1f8a31b847a"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Kathleen Moloney" initials="KM" lastIdx="14" clrIdx="0">
    <p:extLst>
      <p:ext uri="{19B8F6BF-5375-455C-9EA6-DF929625EA0E}">
        <p15:presenceInfo xmlns:p15="http://schemas.microsoft.com/office/powerpoint/2012/main" userId="Kathleen Moloney" providerId="None"/>
      </p:ext>
    </p:extLst>
  </p:cmAuthor>
  <p:cmAuthor id="2" name="Eileen Ahern" initials="EA" lastIdx="12" clrIdx="1">
    <p:extLst>
      <p:ext uri="{19B8F6BF-5375-455C-9EA6-DF929625EA0E}">
        <p15:presenceInfo xmlns:p15="http://schemas.microsoft.com/office/powerpoint/2012/main" userId="S::EileenAhern@fssu.ie::f577e245-92c9-4a70-8776-b4aa02434fe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A557B"/>
    <a:srgbClr val="6F4987"/>
    <a:srgbClr val="E6594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18C0F6F-EE54-4508-A60F-E08C3F00FC03}" v="17" dt="2022-03-23T09:49:34.339"/>
  </p1510:revLst>
</p1510:revInfo>
</file>

<file path=ppt/tableStyles.xml><?xml version="1.0" encoding="utf-8"?>
<a:tblStyleLst xmlns:a="http://schemas.openxmlformats.org/drawingml/2006/main" def="{5C22544A-7EE6-4342-B048-85BDC9FD1C3A}">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301" autoAdjust="0"/>
    <p:restoredTop sz="54452" autoAdjust="0"/>
  </p:normalViewPr>
  <p:slideViewPr>
    <p:cSldViewPr snapToGrid="0">
      <p:cViewPr varScale="1">
        <p:scale>
          <a:sx n="45" d="100"/>
          <a:sy n="45" d="100"/>
        </p:scale>
        <p:origin x="2069" y="43"/>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viewProps" Target="viewProps.xml"/><Relationship Id="rId58" Type="http://schemas.microsoft.com/office/2018/10/relationships/authors" Target="authors.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microsoft.com/office/2016/11/relationships/changesInfo" Target="changesInfos/changesInfo1.xml"/><Relationship Id="rId8" Type="http://schemas.openxmlformats.org/officeDocument/2006/relationships/slide" Target="slides/slide4.xml"/><Relationship Id="rId51" Type="http://schemas.openxmlformats.org/officeDocument/2006/relationships/commentAuthors" Target="commentAuthor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microsoft.com/office/2015/10/relationships/revisionInfo" Target="revisionInfo.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ileen Ahern" userId="f577e245-92c9-4a70-8776-b4aa02434fea" providerId="ADAL" clId="{1B77CE46-A4AF-4C65-9EB6-96EA37C968A1}"/>
    <pc:docChg chg="undo redo custSel modSld">
      <pc:chgData name="Eileen Ahern" userId="f577e245-92c9-4a70-8776-b4aa02434fea" providerId="ADAL" clId="{1B77CE46-A4AF-4C65-9EB6-96EA37C968A1}" dt="2022-03-07T11:26:32.030" v="333" actId="20577"/>
      <pc:docMkLst>
        <pc:docMk/>
      </pc:docMkLst>
      <pc:sldChg chg="modNotesTx">
        <pc:chgData name="Eileen Ahern" userId="f577e245-92c9-4a70-8776-b4aa02434fea" providerId="ADAL" clId="{1B77CE46-A4AF-4C65-9EB6-96EA37C968A1}" dt="2022-03-07T09:32:17.176" v="1" actId="113"/>
        <pc:sldMkLst>
          <pc:docMk/>
          <pc:sldMk cId="2979700415" sldId="261"/>
        </pc:sldMkLst>
      </pc:sldChg>
      <pc:sldChg chg="modNotesTx">
        <pc:chgData name="Eileen Ahern" userId="f577e245-92c9-4a70-8776-b4aa02434fea" providerId="ADAL" clId="{1B77CE46-A4AF-4C65-9EB6-96EA37C968A1}" dt="2022-03-07T11:26:32.030" v="333" actId="20577"/>
        <pc:sldMkLst>
          <pc:docMk/>
          <pc:sldMk cId="596196663" sldId="288"/>
        </pc:sldMkLst>
      </pc:sldChg>
      <pc:sldChg chg="modNotesTx">
        <pc:chgData name="Eileen Ahern" userId="f577e245-92c9-4a70-8776-b4aa02434fea" providerId="ADAL" clId="{1B77CE46-A4AF-4C65-9EB6-96EA37C968A1}" dt="2022-03-07T11:26:00.646" v="309" actId="6549"/>
        <pc:sldMkLst>
          <pc:docMk/>
          <pc:sldMk cId="3677274891" sldId="289"/>
        </pc:sldMkLst>
      </pc:sldChg>
      <pc:sldChg chg="modSp addCm modCm modNotesTx">
        <pc:chgData name="Eileen Ahern" userId="f577e245-92c9-4a70-8776-b4aa02434fea" providerId="ADAL" clId="{1B77CE46-A4AF-4C65-9EB6-96EA37C968A1}" dt="2022-03-07T10:37:15.469" v="153" actId="114"/>
        <pc:sldMkLst>
          <pc:docMk/>
          <pc:sldMk cId="3704658645" sldId="293"/>
        </pc:sldMkLst>
        <pc:graphicFrameChg chg="mod">
          <ac:chgData name="Eileen Ahern" userId="f577e245-92c9-4a70-8776-b4aa02434fea" providerId="ADAL" clId="{1B77CE46-A4AF-4C65-9EB6-96EA37C968A1}" dt="2022-03-07T10:23:36.309" v="143" actId="20577"/>
          <ac:graphicFrameMkLst>
            <pc:docMk/>
            <pc:sldMk cId="3704658645" sldId="293"/>
            <ac:graphicFrameMk id="2" creationId="{3DD0C739-BEAD-41E5-8764-204612DDE049}"/>
          </ac:graphicFrameMkLst>
        </pc:graphicFrameChg>
      </pc:sldChg>
      <pc:sldChg chg="modNotesTx">
        <pc:chgData name="Eileen Ahern" userId="f577e245-92c9-4a70-8776-b4aa02434fea" providerId="ADAL" clId="{1B77CE46-A4AF-4C65-9EB6-96EA37C968A1}" dt="2022-03-07T11:07:08.392" v="294" actId="400"/>
        <pc:sldMkLst>
          <pc:docMk/>
          <pc:sldMk cId="1154674293" sldId="303"/>
        </pc:sldMkLst>
      </pc:sldChg>
      <pc:sldChg chg="modNotesTx">
        <pc:chgData name="Eileen Ahern" userId="f577e245-92c9-4a70-8776-b4aa02434fea" providerId="ADAL" clId="{1B77CE46-A4AF-4C65-9EB6-96EA37C968A1}" dt="2022-03-07T11:06:48.804" v="251" actId="114"/>
        <pc:sldMkLst>
          <pc:docMk/>
          <pc:sldMk cId="2858334554" sldId="315"/>
        </pc:sldMkLst>
      </pc:sldChg>
      <pc:sldChg chg="setBg">
        <pc:chgData name="Eileen Ahern" userId="f577e245-92c9-4a70-8776-b4aa02434fea" providerId="ADAL" clId="{1B77CE46-A4AF-4C65-9EB6-96EA37C968A1}" dt="2022-03-07T11:25:46.604" v="306"/>
        <pc:sldMkLst>
          <pc:docMk/>
          <pc:sldMk cId="3355902598" sldId="594"/>
        </pc:sldMkLst>
      </pc:sldChg>
      <pc:sldChg chg="addSp delSp modSp mod">
        <pc:chgData name="Eileen Ahern" userId="f577e245-92c9-4a70-8776-b4aa02434fea" providerId="ADAL" clId="{1B77CE46-A4AF-4C65-9EB6-96EA37C968A1}" dt="2022-03-07T11:10:10.452" v="302" actId="14100"/>
        <pc:sldMkLst>
          <pc:docMk/>
          <pc:sldMk cId="357018248" sldId="628"/>
        </pc:sldMkLst>
        <pc:spChg chg="del mod">
          <ac:chgData name="Eileen Ahern" userId="f577e245-92c9-4a70-8776-b4aa02434fea" providerId="ADAL" clId="{1B77CE46-A4AF-4C65-9EB6-96EA37C968A1}" dt="2022-03-07T11:09:39.553" v="296" actId="22"/>
          <ac:spMkLst>
            <pc:docMk/>
            <pc:sldMk cId="357018248" sldId="628"/>
            <ac:spMk id="3" creationId="{2548F2CB-1641-4157-A844-0AD2B87DF598}"/>
          </ac:spMkLst>
        </pc:spChg>
        <pc:picChg chg="add mod ord">
          <ac:chgData name="Eileen Ahern" userId="f577e245-92c9-4a70-8776-b4aa02434fea" providerId="ADAL" clId="{1B77CE46-A4AF-4C65-9EB6-96EA37C968A1}" dt="2022-03-07T11:10:10.452" v="302" actId="14100"/>
          <ac:picMkLst>
            <pc:docMk/>
            <pc:sldMk cId="357018248" sldId="628"/>
            <ac:picMk id="6" creationId="{FEC22768-6161-41D5-9957-FF14B1DFA44A}"/>
          </ac:picMkLst>
        </pc:picChg>
      </pc:sldChg>
      <pc:sldChg chg="modSp mod addCm modCm modNotesTx">
        <pc:chgData name="Eileen Ahern" userId="f577e245-92c9-4a70-8776-b4aa02434fea" providerId="ADAL" clId="{1B77CE46-A4AF-4C65-9EB6-96EA37C968A1}" dt="2022-03-07T10:36:32.550" v="148" actId="114"/>
        <pc:sldMkLst>
          <pc:docMk/>
          <pc:sldMk cId="2779437065" sldId="634"/>
        </pc:sldMkLst>
        <pc:spChg chg="mod">
          <ac:chgData name="Eileen Ahern" userId="f577e245-92c9-4a70-8776-b4aa02434fea" providerId="ADAL" clId="{1B77CE46-A4AF-4C65-9EB6-96EA37C968A1}" dt="2022-03-07T09:36:15.276" v="19" actId="6549"/>
          <ac:spMkLst>
            <pc:docMk/>
            <pc:sldMk cId="2779437065" sldId="634"/>
            <ac:spMk id="8" creationId="{37DA032A-66A8-4754-8AA5-F81C4082CACD}"/>
          </ac:spMkLst>
        </pc:spChg>
      </pc:sldChg>
      <pc:sldChg chg="modSp mod addCm modCm modNotesTx">
        <pc:chgData name="Eileen Ahern" userId="f577e245-92c9-4a70-8776-b4aa02434fea" providerId="ADAL" clId="{1B77CE46-A4AF-4C65-9EB6-96EA37C968A1}" dt="2022-03-07T10:36:47.141" v="149" actId="114"/>
        <pc:sldMkLst>
          <pc:docMk/>
          <pc:sldMk cId="1392069424" sldId="635"/>
        </pc:sldMkLst>
        <pc:graphicFrameChg chg="modGraphic">
          <ac:chgData name="Eileen Ahern" userId="f577e245-92c9-4a70-8776-b4aa02434fea" providerId="ADAL" clId="{1B77CE46-A4AF-4C65-9EB6-96EA37C968A1}" dt="2022-03-07T10:00:13.025" v="97" actId="20577"/>
          <ac:graphicFrameMkLst>
            <pc:docMk/>
            <pc:sldMk cId="1392069424" sldId="635"/>
            <ac:graphicFrameMk id="12" creationId="{F328C334-4426-48D3-A609-F1657B05CB81}"/>
          </ac:graphicFrameMkLst>
        </pc:graphicFrameChg>
        <pc:graphicFrameChg chg="modGraphic">
          <ac:chgData name="Eileen Ahern" userId="f577e245-92c9-4a70-8776-b4aa02434fea" providerId="ADAL" clId="{1B77CE46-A4AF-4C65-9EB6-96EA37C968A1}" dt="2022-03-07T09:57:59.868" v="69" actId="20577"/>
          <ac:graphicFrameMkLst>
            <pc:docMk/>
            <pc:sldMk cId="1392069424" sldId="635"/>
            <ac:graphicFrameMk id="14" creationId="{18061A34-470B-4C51-B851-C25046074221}"/>
          </ac:graphicFrameMkLst>
        </pc:graphicFrameChg>
        <pc:graphicFrameChg chg="mod modGraphic">
          <ac:chgData name="Eileen Ahern" userId="f577e245-92c9-4a70-8776-b4aa02434fea" providerId="ADAL" clId="{1B77CE46-A4AF-4C65-9EB6-96EA37C968A1}" dt="2022-03-07T10:06:11.089" v="135" actId="14734"/>
          <ac:graphicFrameMkLst>
            <pc:docMk/>
            <pc:sldMk cId="1392069424" sldId="635"/>
            <ac:graphicFrameMk id="15" creationId="{53D56B05-595F-45EE-9E66-F20818554120}"/>
          </ac:graphicFrameMkLst>
        </pc:graphicFrameChg>
      </pc:sldChg>
      <pc:sldChg chg="modSp mod addCm delCm modCm modNotesTx">
        <pc:chgData name="Eileen Ahern" userId="f577e245-92c9-4a70-8776-b4aa02434fea" providerId="ADAL" clId="{1B77CE46-A4AF-4C65-9EB6-96EA37C968A1}" dt="2022-03-07T10:37:06.514" v="152" actId="1592"/>
        <pc:sldMkLst>
          <pc:docMk/>
          <pc:sldMk cId="2954224846" sldId="637"/>
        </pc:sldMkLst>
        <pc:graphicFrameChg chg="mod modGraphic">
          <ac:chgData name="Eileen Ahern" userId="f577e245-92c9-4a70-8776-b4aa02434fea" providerId="ADAL" clId="{1B77CE46-A4AF-4C65-9EB6-96EA37C968A1}" dt="2022-03-07T10:05:26.795" v="122"/>
          <ac:graphicFrameMkLst>
            <pc:docMk/>
            <pc:sldMk cId="2954224846" sldId="637"/>
            <ac:graphicFrameMk id="12" creationId="{F328C334-4426-48D3-A609-F1657B05CB81}"/>
          </ac:graphicFrameMkLst>
        </pc:graphicFrameChg>
        <pc:graphicFrameChg chg="mod">
          <ac:chgData name="Eileen Ahern" userId="f577e245-92c9-4a70-8776-b4aa02434fea" providerId="ADAL" clId="{1B77CE46-A4AF-4C65-9EB6-96EA37C968A1}" dt="2022-03-07T10:05:29.951" v="123"/>
          <ac:graphicFrameMkLst>
            <pc:docMk/>
            <pc:sldMk cId="2954224846" sldId="637"/>
            <ac:graphicFrameMk id="14" creationId="{18061A34-470B-4C51-B851-C25046074221}"/>
          </ac:graphicFrameMkLst>
        </pc:graphicFrameChg>
        <pc:graphicFrameChg chg="mod modGraphic">
          <ac:chgData name="Eileen Ahern" userId="f577e245-92c9-4a70-8776-b4aa02434fea" providerId="ADAL" clId="{1B77CE46-A4AF-4C65-9EB6-96EA37C968A1}" dt="2022-03-07T09:58:54.541" v="75" actId="20577"/>
          <ac:graphicFrameMkLst>
            <pc:docMk/>
            <pc:sldMk cId="2954224846" sldId="637"/>
            <ac:graphicFrameMk id="15" creationId="{53D56B05-595F-45EE-9E66-F20818554120}"/>
          </ac:graphicFrameMkLst>
        </pc:graphicFrameChg>
      </pc:sldChg>
    </pc:docChg>
  </pc:docChgLst>
  <pc:docChgLst>
    <pc:chgData name="Lorraine Guinan" userId="aabc16bd-de87-47ff-b4ef-b1f8a31b847a" providerId="ADAL" clId="{D18C0F6F-EE54-4508-A60F-E08C3F00FC03}"/>
    <pc:docChg chg="undo custSel delSld modSld sldOrd">
      <pc:chgData name="Lorraine Guinan" userId="aabc16bd-de87-47ff-b4ef-b1f8a31b847a" providerId="ADAL" clId="{D18C0F6F-EE54-4508-A60F-E08C3F00FC03}" dt="2022-03-23T09:53:52.993" v="2768" actId="6549"/>
      <pc:docMkLst>
        <pc:docMk/>
      </pc:docMkLst>
      <pc:sldChg chg="modSp mod modNotesTx">
        <pc:chgData name="Lorraine Guinan" userId="aabc16bd-de87-47ff-b4ef-b1f8a31b847a" providerId="ADAL" clId="{D18C0F6F-EE54-4508-A60F-E08C3F00FC03}" dt="2022-03-22T15:04:57.366" v="814" actId="1076"/>
        <pc:sldMkLst>
          <pc:docMk/>
          <pc:sldMk cId="2979700415" sldId="261"/>
        </pc:sldMkLst>
        <pc:picChg chg="mod">
          <ac:chgData name="Lorraine Guinan" userId="aabc16bd-de87-47ff-b4ef-b1f8a31b847a" providerId="ADAL" clId="{D18C0F6F-EE54-4508-A60F-E08C3F00FC03}" dt="2022-03-22T15:04:57.366" v="814" actId="1076"/>
          <ac:picMkLst>
            <pc:docMk/>
            <pc:sldMk cId="2979700415" sldId="261"/>
            <ac:picMk id="11" creationId="{464CF6A8-6EB3-482D-A210-0AE51679F83B}"/>
          </ac:picMkLst>
        </pc:picChg>
      </pc:sldChg>
      <pc:sldChg chg="addSp delSp modSp mod">
        <pc:chgData name="Lorraine Guinan" userId="aabc16bd-de87-47ff-b4ef-b1f8a31b847a" providerId="ADAL" clId="{D18C0F6F-EE54-4508-A60F-E08C3F00FC03}" dt="2022-03-08T12:42:39.108" v="795" actId="20577"/>
        <pc:sldMkLst>
          <pc:docMk/>
          <pc:sldMk cId="3677274891" sldId="289"/>
        </pc:sldMkLst>
        <pc:spChg chg="add del mod">
          <ac:chgData name="Lorraine Guinan" userId="aabc16bd-de87-47ff-b4ef-b1f8a31b847a" providerId="ADAL" clId="{D18C0F6F-EE54-4508-A60F-E08C3F00FC03}" dt="2022-03-08T12:42:39.108" v="795" actId="20577"/>
          <ac:spMkLst>
            <pc:docMk/>
            <pc:sldMk cId="3677274891" sldId="289"/>
            <ac:spMk id="12" creationId="{4E7414C3-6769-4D13-9438-6334250F0443}"/>
          </ac:spMkLst>
        </pc:spChg>
        <pc:spChg chg="mod">
          <ac:chgData name="Lorraine Guinan" userId="aabc16bd-de87-47ff-b4ef-b1f8a31b847a" providerId="ADAL" clId="{D18C0F6F-EE54-4508-A60F-E08C3F00FC03}" dt="2022-03-08T09:39:12.510" v="70" actId="20577"/>
          <ac:spMkLst>
            <pc:docMk/>
            <pc:sldMk cId="3677274891" sldId="289"/>
            <ac:spMk id="15" creationId="{CE39D8A1-2884-41F2-B298-AF5BF962BEA8}"/>
          </ac:spMkLst>
        </pc:spChg>
      </pc:sldChg>
      <pc:sldChg chg="addSp delSp modSp mod modNotesTx">
        <pc:chgData name="Lorraine Guinan" userId="aabc16bd-de87-47ff-b4ef-b1f8a31b847a" providerId="ADAL" clId="{D18C0F6F-EE54-4508-A60F-E08C3F00FC03}" dt="2022-03-08T12:44:11.582" v="813" actId="692"/>
        <pc:sldMkLst>
          <pc:docMk/>
          <pc:sldMk cId="1130993939" sldId="291"/>
        </pc:sldMkLst>
        <pc:picChg chg="add mod">
          <ac:chgData name="Lorraine Guinan" userId="aabc16bd-de87-47ff-b4ef-b1f8a31b847a" providerId="ADAL" clId="{D18C0F6F-EE54-4508-A60F-E08C3F00FC03}" dt="2022-03-08T12:44:11.582" v="813" actId="692"/>
          <ac:picMkLst>
            <pc:docMk/>
            <pc:sldMk cId="1130993939" sldId="291"/>
            <ac:picMk id="3" creationId="{F32407B9-B3FF-403D-B40D-337622824248}"/>
          </ac:picMkLst>
        </pc:picChg>
        <pc:picChg chg="del">
          <ac:chgData name="Lorraine Guinan" userId="aabc16bd-de87-47ff-b4ef-b1f8a31b847a" providerId="ADAL" clId="{D18C0F6F-EE54-4508-A60F-E08C3F00FC03}" dt="2022-03-08T12:43:49.621" v="798" actId="478"/>
          <ac:picMkLst>
            <pc:docMk/>
            <pc:sldMk cId="1130993939" sldId="291"/>
            <ac:picMk id="7" creationId="{49C2E528-7CE2-495F-8C83-9B22B133F259}"/>
          </ac:picMkLst>
        </pc:picChg>
      </pc:sldChg>
      <pc:sldChg chg="del">
        <pc:chgData name="Lorraine Guinan" userId="aabc16bd-de87-47ff-b4ef-b1f8a31b847a" providerId="ADAL" clId="{D18C0F6F-EE54-4508-A60F-E08C3F00FC03}" dt="2022-03-08T09:35:29.652" v="1" actId="47"/>
        <pc:sldMkLst>
          <pc:docMk/>
          <pc:sldMk cId="930556975" sldId="292"/>
        </pc:sldMkLst>
      </pc:sldChg>
      <pc:sldChg chg="modSp delCm modNotesTx">
        <pc:chgData name="Lorraine Guinan" userId="aabc16bd-de87-47ff-b4ef-b1f8a31b847a" providerId="ADAL" clId="{D18C0F6F-EE54-4508-A60F-E08C3F00FC03}" dt="2022-03-22T15:20:46.065" v="1702" actId="20577"/>
        <pc:sldMkLst>
          <pc:docMk/>
          <pc:sldMk cId="3704658645" sldId="293"/>
        </pc:sldMkLst>
        <pc:graphicFrameChg chg="mod">
          <ac:chgData name="Lorraine Guinan" userId="aabc16bd-de87-47ff-b4ef-b1f8a31b847a" providerId="ADAL" clId="{D18C0F6F-EE54-4508-A60F-E08C3F00FC03}" dt="2022-03-08T12:42:53.318" v="797" actId="20577"/>
          <ac:graphicFrameMkLst>
            <pc:docMk/>
            <pc:sldMk cId="3704658645" sldId="293"/>
            <ac:graphicFrameMk id="2" creationId="{3DD0C739-BEAD-41E5-8764-204612DDE049}"/>
          </ac:graphicFrameMkLst>
        </pc:graphicFrameChg>
      </pc:sldChg>
      <pc:sldChg chg="modNotesTx">
        <pc:chgData name="Lorraine Guinan" userId="aabc16bd-de87-47ff-b4ef-b1f8a31b847a" providerId="ADAL" clId="{D18C0F6F-EE54-4508-A60F-E08C3F00FC03}" dt="2022-03-22T15:56:03.125" v="1706" actId="20577"/>
        <pc:sldMkLst>
          <pc:docMk/>
          <pc:sldMk cId="1279222650" sldId="301"/>
        </pc:sldMkLst>
      </pc:sldChg>
      <pc:sldChg chg="modNotesTx">
        <pc:chgData name="Lorraine Guinan" userId="aabc16bd-de87-47ff-b4ef-b1f8a31b847a" providerId="ADAL" clId="{D18C0F6F-EE54-4508-A60F-E08C3F00FC03}" dt="2022-03-22T16:07:34.574" v="1750" actId="6549"/>
        <pc:sldMkLst>
          <pc:docMk/>
          <pc:sldMk cId="1154674293" sldId="303"/>
        </pc:sldMkLst>
      </pc:sldChg>
      <pc:sldChg chg="modNotesTx">
        <pc:chgData name="Lorraine Guinan" userId="aabc16bd-de87-47ff-b4ef-b1f8a31b847a" providerId="ADAL" clId="{D18C0F6F-EE54-4508-A60F-E08C3F00FC03}" dt="2022-03-22T16:19:02.720" v="1757" actId="20577"/>
        <pc:sldMkLst>
          <pc:docMk/>
          <pc:sldMk cId="3525421315" sldId="307"/>
        </pc:sldMkLst>
      </pc:sldChg>
      <pc:sldChg chg="modNotesTx">
        <pc:chgData name="Lorraine Guinan" userId="aabc16bd-de87-47ff-b4ef-b1f8a31b847a" providerId="ADAL" clId="{D18C0F6F-EE54-4508-A60F-E08C3F00FC03}" dt="2022-03-23T09:33:21.697" v="1881" actId="20577"/>
        <pc:sldMkLst>
          <pc:docMk/>
          <pc:sldMk cId="1946010424" sldId="320"/>
        </pc:sldMkLst>
      </pc:sldChg>
      <pc:sldChg chg="modNotesTx">
        <pc:chgData name="Lorraine Guinan" userId="aabc16bd-de87-47ff-b4ef-b1f8a31b847a" providerId="ADAL" clId="{D18C0F6F-EE54-4508-A60F-E08C3F00FC03}" dt="2022-03-22T15:54:39.843" v="1703" actId="6549"/>
        <pc:sldMkLst>
          <pc:docMk/>
          <pc:sldMk cId="295471734" sldId="321"/>
        </pc:sldMkLst>
      </pc:sldChg>
      <pc:sldChg chg="modNotesTx">
        <pc:chgData name="Lorraine Guinan" userId="aabc16bd-de87-47ff-b4ef-b1f8a31b847a" providerId="ADAL" clId="{D18C0F6F-EE54-4508-A60F-E08C3F00FC03}" dt="2022-03-23T09:39:04.188" v="1903" actId="20577"/>
        <pc:sldMkLst>
          <pc:docMk/>
          <pc:sldMk cId="1038072437" sldId="323"/>
        </pc:sldMkLst>
      </pc:sldChg>
      <pc:sldChg chg="modNotesTx">
        <pc:chgData name="Lorraine Guinan" userId="aabc16bd-de87-47ff-b4ef-b1f8a31b847a" providerId="ADAL" clId="{D18C0F6F-EE54-4508-A60F-E08C3F00FC03}" dt="2022-03-08T10:07:59.481" v="779" actId="20577"/>
        <pc:sldMkLst>
          <pc:docMk/>
          <pc:sldMk cId="930693454" sldId="325"/>
        </pc:sldMkLst>
      </pc:sldChg>
      <pc:sldChg chg="modSp mod">
        <pc:chgData name="Lorraine Guinan" userId="aabc16bd-de87-47ff-b4ef-b1f8a31b847a" providerId="ADAL" clId="{D18C0F6F-EE54-4508-A60F-E08C3F00FC03}" dt="2022-03-08T09:37:57.538" v="22" actId="20577"/>
        <pc:sldMkLst>
          <pc:docMk/>
          <pc:sldMk cId="58926589" sldId="601"/>
        </pc:sldMkLst>
        <pc:spChg chg="mod">
          <ac:chgData name="Lorraine Guinan" userId="aabc16bd-de87-47ff-b4ef-b1f8a31b847a" providerId="ADAL" clId="{D18C0F6F-EE54-4508-A60F-E08C3F00FC03}" dt="2022-03-08T09:37:57.538" v="22" actId="20577"/>
          <ac:spMkLst>
            <pc:docMk/>
            <pc:sldMk cId="58926589" sldId="601"/>
            <ac:spMk id="5" creationId="{5D427563-DAF5-4784-B4A6-F969171E2E18}"/>
          </ac:spMkLst>
        </pc:spChg>
      </pc:sldChg>
      <pc:sldChg chg="modSp mod">
        <pc:chgData name="Lorraine Guinan" userId="aabc16bd-de87-47ff-b4ef-b1f8a31b847a" providerId="ADAL" clId="{D18C0F6F-EE54-4508-A60F-E08C3F00FC03}" dt="2022-03-08T09:38:04.909" v="27" actId="20577"/>
        <pc:sldMkLst>
          <pc:docMk/>
          <pc:sldMk cId="1263532394" sldId="606"/>
        </pc:sldMkLst>
        <pc:spChg chg="mod">
          <ac:chgData name="Lorraine Guinan" userId="aabc16bd-de87-47ff-b4ef-b1f8a31b847a" providerId="ADAL" clId="{D18C0F6F-EE54-4508-A60F-E08C3F00FC03}" dt="2022-03-08T09:38:04.909" v="27" actId="20577"/>
          <ac:spMkLst>
            <pc:docMk/>
            <pc:sldMk cId="1263532394" sldId="606"/>
            <ac:spMk id="5" creationId="{5D427563-DAF5-4784-B4A6-F969171E2E18}"/>
          </ac:spMkLst>
        </pc:spChg>
      </pc:sldChg>
      <pc:sldChg chg="modSp mod">
        <pc:chgData name="Lorraine Guinan" userId="aabc16bd-de87-47ff-b4ef-b1f8a31b847a" providerId="ADAL" clId="{D18C0F6F-EE54-4508-A60F-E08C3F00FC03}" dt="2022-03-08T09:38:21.254" v="41" actId="20577"/>
        <pc:sldMkLst>
          <pc:docMk/>
          <pc:sldMk cId="2415866535" sldId="607"/>
        </pc:sldMkLst>
        <pc:spChg chg="mod">
          <ac:chgData name="Lorraine Guinan" userId="aabc16bd-de87-47ff-b4ef-b1f8a31b847a" providerId="ADAL" clId="{D18C0F6F-EE54-4508-A60F-E08C3F00FC03}" dt="2022-03-08T09:38:21.254" v="41" actId="20577"/>
          <ac:spMkLst>
            <pc:docMk/>
            <pc:sldMk cId="2415866535" sldId="607"/>
            <ac:spMk id="5" creationId="{5D427563-DAF5-4784-B4A6-F969171E2E18}"/>
          </ac:spMkLst>
        </pc:spChg>
      </pc:sldChg>
      <pc:sldChg chg="modNotesTx">
        <pc:chgData name="Lorraine Guinan" userId="aabc16bd-de87-47ff-b4ef-b1f8a31b847a" providerId="ADAL" clId="{D18C0F6F-EE54-4508-A60F-E08C3F00FC03}" dt="2022-03-22T15:59:13.638" v="1747" actId="20577"/>
        <pc:sldMkLst>
          <pc:docMk/>
          <pc:sldMk cId="4190569524" sldId="621"/>
        </pc:sldMkLst>
      </pc:sldChg>
      <pc:sldChg chg="modNotesTx">
        <pc:chgData name="Lorraine Guinan" userId="aabc16bd-de87-47ff-b4ef-b1f8a31b847a" providerId="ADAL" clId="{D18C0F6F-EE54-4508-A60F-E08C3F00FC03}" dt="2022-03-22T15:57:09.405" v="1707" actId="6549"/>
        <pc:sldMkLst>
          <pc:docMk/>
          <pc:sldMk cId="360810926" sldId="622"/>
        </pc:sldMkLst>
      </pc:sldChg>
      <pc:sldChg chg="del modNotesTx">
        <pc:chgData name="Lorraine Guinan" userId="aabc16bd-de87-47ff-b4ef-b1f8a31b847a" providerId="ADAL" clId="{D18C0F6F-EE54-4508-A60F-E08C3F00FC03}" dt="2022-03-22T16:20:00.916" v="1816" actId="47"/>
        <pc:sldMkLst>
          <pc:docMk/>
          <pc:sldMk cId="357018248" sldId="628"/>
        </pc:sldMkLst>
      </pc:sldChg>
      <pc:sldChg chg="modSp mod modNotesTx">
        <pc:chgData name="Lorraine Guinan" userId="aabc16bd-de87-47ff-b4ef-b1f8a31b847a" providerId="ADAL" clId="{D18C0F6F-EE54-4508-A60F-E08C3F00FC03}" dt="2022-03-08T12:42:22.085" v="785" actId="20577"/>
        <pc:sldMkLst>
          <pc:docMk/>
          <pc:sldMk cId="2735746272" sldId="629"/>
        </pc:sldMkLst>
        <pc:spChg chg="mod">
          <ac:chgData name="Lorraine Guinan" userId="aabc16bd-de87-47ff-b4ef-b1f8a31b847a" providerId="ADAL" clId="{D18C0F6F-EE54-4508-A60F-E08C3F00FC03}" dt="2022-03-08T12:42:22.085" v="785" actId="20577"/>
          <ac:spMkLst>
            <pc:docMk/>
            <pc:sldMk cId="2735746272" sldId="629"/>
            <ac:spMk id="12" creationId="{4E7414C3-6769-4D13-9438-6334250F0443}"/>
          </ac:spMkLst>
        </pc:spChg>
        <pc:spChg chg="mod">
          <ac:chgData name="Lorraine Guinan" userId="aabc16bd-de87-47ff-b4ef-b1f8a31b847a" providerId="ADAL" clId="{D18C0F6F-EE54-4508-A60F-E08C3F00FC03}" dt="2022-03-08T09:40:15.543" v="122" actId="20577"/>
          <ac:spMkLst>
            <pc:docMk/>
            <pc:sldMk cId="2735746272" sldId="629"/>
            <ac:spMk id="15" creationId="{CE39D8A1-2884-41F2-B298-AF5BF962BEA8}"/>
          </ac:spMkLst>
        </pc:spChg>
      </pc:sldChg>
      <pc:sldChg chg="ord modNotesTx">
        <pc:chgData name="Lorraine Guinan" userId="aabc16bd-de87-47ff-b4ef-b1f8a31b847a" providerId="ADAL" clId="{D18C0F6F-EE54-4508-A60F-E08C3F00FC03}" dt="2022-03-23T09:53:52.993" v="2768" actId="6549"/>
        <pc:sldMkLst>
          <pc:docMk/>
          <pc:sldMk cId="2140803621" sldId="631"/>
        </pc:sldMkLst>
      </pc:sldChg>
      <pc:sldChg chg="modNotesTx">
        <pc:chgData name="Lorraine Guinan" userId="aabc16bd-de87-47ff-b4ef-b1f8a31b847a" providerId="ADAL" clId="{D18C0F6F-EE54-4508-A60F-E08C3F00FC03}" dt="2022-03-23T09:41:58.179" v="2284" actId="20577"/>
        <pc:sldMkLst>
          <pc:docMk/>
          <pc:sldMk cId="2381463722" sldId="632"/>
        </pc:sldMkLst>
      </pc:sldChg>
      <pc:sldChg chg="modNotesTx">
        <pc:chgData name="Lorraine Guinan" userId="aabc16bd-de87-47ff-b4ef-b1f8a31b847a" providerId="ADAL" clId="{D18C0F6F-EE54-4508-A60F-E08C3F00FC03}" dt="2022-03-23T09:49:42.728" v="2597"/>
        <pc:sldMkLst>
          <pc:docMk/>
          <pc:sldMk cId="3884070477" sldId="633"/>
        </pc:sldMkLst>
      </pc:sldChg>
      <pc:sldChg chg="modSp mod delCm modNotesTx">
        <pc:chgData name="Lorraine Guinan" userId="aabc16bd-de87-47ff-b4ef-b1f8a31b847a" providerId="ADAL" clId="{D18C0F6F-EE54-4508-A60F-E08C3F00FC03}" dt="2022-03-23T09:43:14.675" v="2316" actId="20577"/>
        <pc:sldMkLst>
          <pc:docMk/>
          <pc:sldMk cId="2779437065" sldId="634"/>
        </pc:sldMkLst>
        <pc:spChg chg="mod">
          <ac:chgData name="Lorraine Guinan" userId="aabc16bd-de87-47ff-b4ef-b1f8a31b847a" providerId="ADAL" clId="{D18C0F6F-EE54-4508-A60F-E08C3F00FC03}" dt="2022-03-08T09:49:29.632" v="216" actId="207"/>
          <ac:spMkLst>
            <pc:docMk/>
            <pc:sldMk cId="2779437065" sldId="634"/>
            <ac:spMk id="8" creationId="{37DA032A-66A8-4754-8AA5-F81C4082CACD}"/>
          </ac:spMkLst>
        </pc:spChg>
        <pc:picChg chg="mod">
          <ac:chgData name="Lorraine Guinan" userId="aabc16bd-de87-47ff-b4ef-b1f8a31b847a" providerId="ADAL" clId="{D18C0F6F-EE54-4508-A60F-E08C3F00FC03}" dt="2022-03-08T09:49:55.808" v="227" actId="1076"/>
          <ac:picMkLst>
            <pc:docMk/>
            <pc:sldMk cId="2779437065" sldId="634"/>
            <ac:picMk id="10" creationId="{42F419B1-5BDE-4827-BB64-696C3B3C351D}"/>
          </ac:picMkLst>
        </pc:picChg>
      </pc:sldChg>
      <pc:sldChg chg="modSp mod delCm modNotesTx">
        <pc:chgData name="Lorraine Guinan" userId="aabc16bd-de87-47ff-b4ef-b1f8a31b847a" providerId="ADAL" clId="{D18C0F6F-EE54-4508-A60F-E08C3F00FC03}" dt="2022-03-23T09:47:50.059" v="2564" actId="20577"/>
        <pc:sldMkLst>
          <pc:docMk/>
          <pc:sldMk cId="1392069424" sldId="635"/>
        </pc:sldMkLst>
        <pc:graphicFrameChg chg="modGraphic">
          <ac:chgData name="Lorraine Guinan" userId="aabc16bd-de87-47ff-b4ef-b1f8a31b847a" providerId="ADAL" clId="{D18C0F6F-EE54-4508-A60F-E08C3F00FC03}" dt="2022-03-08T09:55:10.146" v="324" actId="20577"/>
          <ac:graphicFrameMkLst>
            <pc:docMk/>
            <pc:sldMk cId="1392069424" sldId="635"/>
            <ac:graphicFrameMk id="12" creationId="{F328C334-4426-48D3-A609-F1657B05CB81}"/>
          </ac:graphicFrameMkLst>
        </pc:graphicFrameChg>
      </pc:sldChg>
      <pc:sldChg chg="delCm modNotesTx">
        <pc:chgData name="Lorraine Guinan" userId="aabc16bd-de87-47ff-b4ef-b1f8a31b847a" providerId="ADAL" clId="{D18C0F6F-EE54-4508-A60F-E08C3F00FC03}" dt="2022-03-22T15:12:20.694" v="1033" actId="20577"/>
        <pc:sldMkLst>
          <pc:docMk/>
          <pc:sldMk cId="2655033082" sldId="636"/>
        </pc:sldMkLst>
      </pc:sldChg>
      <pc:sldChg chg="modSp mod delCm modNotesTx">
        <pc:chgData name="Lorraine Guinan" userId="aabc16bd-de87-47ff-b4ef-b1f8a31b847a" providerId="ADAL" clId="{D18C0F6F-EE54-4508-A60F-E08C3F00FC03}" dt="2022-03-23T09:51:42.827" v="2767" actId="20577"/>
        <pc:sldMkLst>
          <pc:docMk/>
          <pc:sldMk cId="2954224846" sldId="637"/>
        </pc:sldMkLst>
        <pc:graphicFrameChg chg="mod modGraphic">
          <ac:chgData name="Lorraine Guinan" userId="aabc16bd-de87-47ff-b4ef-b1f8a31b847a" providerId="ADAL" clId="{D18C0F6F-EE54-4508-A60F-E08C3F00FC03}" dt="2022-03-08T09:55:03.337" v="306" actId="20577"/>
          <ac:graphicFrameMkLst>
            <pc:docMk/>
            <pc:sldMk cId="2954224846" sldId="637"/>
            <ac:graphicFrameMk id="12" creationId="{F328C334-4426-48D3-A609-F1657B05CB81}"/>
          </ac:graphicFrameMkLst>
        </pc:graphicFrameChg>
        <pc:graphicFrameChg chg="mod">
          <ac:chgData name="Lorraine Guinan" userId="aabc16bd-de87-47ff-b4ef-b1f8a31b847a" providerId="ADAL" clId="{D18C0F6F-EE54-4508-A60F-E08C3F00FC03}" dt="2022-03-08T09:53:47.711" v="255" actId="1076"/>
          <ac:graphicFrameMkLst>
            <pc:docMk/>
            <pc:sldMk cId="2954224846" sldId="637"/>
            <ac:graphicFrameMk id="14" creationId="{18061A34-470B-4C51-B851-C25046074221}"/>
          </ac:graphicFrameMkLst>
        </pc:graphicFrameChg>
        <pc:graphicFrameChg chg="mod modGraphic">
          <ac:chgData name="Lorraine Guinan" userId="aabc16bd-de87-47ff-b4ef-b1f8a31b847a" providerId="ADAL" clId="{D18C0F6F-EE54-4508-A60F-E08C3F00FC03}" dt="2022-03-08T09:53:52.868" v="257" actId="14100"/>
          <ac:graphicFrameMkLst>
            <pc:docMk/>
            <pc:sldMk cId="2954224846" sldId="637"/>
            <ac:graphicFrameMk id="15" creationId="{53D56B05-595F-45EE-9E66-F20818554120}"/>
          </ac:graphicFrameMkLst>
        </pc:graphicFrameChg>
      </pc:sldChg>
      <pc:sldChg chg="delCm">
        <pc:chgData name="Lorraine Guinan" userId="aabc16bd-de87-47ff-b4ef-b1f8a31b847a" providerId="ADAL" clId="{D18C0F6F-EE54-4508-A60F-E08C3F00FC03}" dt="2022-03-08T09:37:14.444" v="15" actId="1592"/>
        <pc:sldMkLst>
          <pc:docMk/>
          <pc:sldMk cId="2916782841" sldId="638"/>
        </pc:sldMkLst>
      </pc:sldChg>
      <pc:sldChg chg="del">
        <pc:chgData name="Lorraine Guinan" userId="aabc16bd-de87-47ff-b4ef-b1f8a31b847a" providerId="ADAL" clId="{D18C0F6F-EE54-4508-A60F-E08C3F00FC03}" dt="2022-03-08T09:39:57.076" v="84"/>
        <pc:sldMkLst>
          <pc:docMk/>
          <pc:sldMk cId="3023196672" sldId="639"/>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590144D-CAFA-426A-A755-DEC6DA90AC24}" type="doc">
      <dgm:prSet loTypeId="urn:microsoft.com/office/officeart/2008/layout/VerticalCurvedList" loCatId="list" qsTypeId="urn:microsoft.com/office/officeart/2005/8/quickstyle/3d4" qsCatId="3D" csTypeId="urn:microsoft.com/office/officeart/2005/8/colors/accent0_3" csCatId="mainScheme" phldr="1"/>
      <dgm:spPr/>
      <dgm:t>
        <a:bodyPr/>
        <a:lstStyle/>
        <a:p>
          <a:endParaRPr lang="en-IE"/>
        </a:p>
      </dgm:t>
    </dgm:pt>
    <dgm:pt modelId="{78038296-6ED2-40F7-AFF7-D87B6099A2A7}">
      <dgm:prSet custT="1"/>
      <dgm:spPr/>
      <dgm:t>
        <a:bodyPr/>
        <a:lstStyle/>
        <a:p>
          <a:r>
            <a:rPr lang="en-IE" sz="4200" dirty="0">
              <a:solidFill>
                <a:schemeClr val="accent1">
                  <a:lumMod val="50000"/>
                </a:schemeClr>
              </a:solidFill>
            </a:rPr>
            <a:t>Government Budget 2022</a:t>
          </a:r>
        </a:p>
      </dgm:t>
    </dgm:pt>
    <dgm:pt modelId="{C62AA267-5B5A-4F72-8297-C36A7FCB11BB}" type="parTrans" cxnId="{2CAD0281-2591-49A3-BC1F-A8D719045146}">
      <dgm:prSet/>
      <dgm:spPr/>
      <dgm:t>
        <a:bodyPr/>
        <a:lstStyle/>
        <a:p>
          <a:endParaRPr lang="en-IE" sz="4200">
            <a:solidFill>
              <a:schemeClr val="accent1">
                <a:lumMod val="50000"/>
              </a:schemeClr>
            </a:solidFill>
          </a:endParaRPr>
        </a:p>
      </dgm:t>
    </dgm:pt>
    <dgm:pt modelId="{CED549D5-EB8A-4B20-9CB2-AFD0C9B818B2}" type="sibTrans" cxnId="{2CAD0281-2591-49A3-BC1F-A8D719045146}">
      <dgm:prSet/>
      <dgm:spPr/>
      <dgm:t>
        <a:bodyPr/>
        <a:lstStyle/>
        <a:p>
          <a:endParaRPr lang="en-IE" sz="4200">
            <a:solidFill>
              <a:schemeClr val="accent1">
                <a:lumMod val="50000"/>
              </a:schemeClr>
            </a:solidFill>
          </a:endParaRPr>
        </a:p>
      </dgm:t>
    </dgm:pt>
    <dgm:pt modelId="{45270C10-6428-4FB9-BC3B-E6B999618753}">
      <dgm:prSet custT="1"/>
      <dgm:spPr/>
      <dgm:t>
        <a:bodyPr/>
        <a:lstStyle/>
        <a:p>
          <a:r>
            <a:rPr lang="en-IE" sz="4200" dirty="0">
              <a:solidFill>
                <a:schemeClr val="accent1">
                  <a:lumMod val="50000"/>
                </a:schemeClr>
              </a:solidFill>
            </a:rPr>
            <a:t>Accounting for COVID 19 Grants</a:t>
          </a:r>
        </a:p>
      </dgm:t>
    </dgm:pt>
    <dgm:pt modelId="{EFF2EB95-16ED-415B-A571-B5B06C5C1D74}" type="sibTrans" cxnId="{5CBA7E7C-B911-4B01-B832-E16AFB280AA5}">
      <dgm:prSet/>
      <dgm:spPr/>
      <dgm:t>
        <a:bodyPr/>
        <a:lstStyle/>
        <a:p>
          <a:endParaRPr lang="en-IE" sz="4200">
            <a:solidFill>
              <a:schemeClr val="accent1">
                <a:lumMod val="50000"/>
              </a:schemeClr>
            </a:solidFill>
          </a:endParaRPr>
        </a:p>
      </dgm:t>
    </dgm:pt>
    <dgm:pt modelId="{9D6B24E6-99FE-4125-8B5A-D7BFBDCA0EE7}" type="parTrans" cxnId="{5CBA7E7C-B911-4B01-B832-E16AFB280AA5}">
      <dgm:prSet/>
      <dgm:spPr/>
      <dgm:t>
        <a:bodyPr/>
        <a:lstStyle/>
        <a:p>
          <a:endParaRPr lang="en-IE" sz="4200">
            <a:solidFill>
              <a:schemeClr val="accent1">
                <a:lumMod val="50000"/>
              </a:schemeClr>
            </a:solidFill>
          </a:endParaRPr>
        </a:p>
      </dgm:t>
    </dgm:pt>
    <dgm:pt modelId="{643C6B98-B30D-481F-A217-A24A6837A85A}">
      <dgm:prSet custT="1"/>
      <dgm:spPr/>
      <dgm:t>
        <a:bodyPr/>
        <a:lstStyle/>
        <a:p>
          <a:r>
            <a:rPr lang="en-IE" sz="4200" dirty="0">
              <a:solidFill>
                <a:schemeClr val="accent1">
                  <a:lumMod val="50000"/>
                </a:schemeClr>
              </a:solidFill>
            </a:rPr>
            <a:t>Updated Chart of Accounts</a:t>
          </a:r>
        </a:p>
      </dgm:t>
    </dgm:pt>
    <dgm:pt modelId="{1FFDA63C-46F4-4C99-9A9E-0EC620D01C7C}" type="parTrans" cxnId="{C486A66C-F8F1-403F-AD71-4D05A9CBB62E}">
      <dgm:prSet/>
      <dgm:spPr/>
      <dgm:t>
        <a:bodyPr/>
        <a:lstStyle/>
        <a:p>
          <a:endParaRPr lang="en-IE" sz="4200">
            <a:solidFill>
              <a:schemeClr val="accent1">
                <a:lumMod val="50000"/>
              </a:schemeClr>
            </a:solidFill>
          </a:endParaRPr>
        </a:p>
      </dgm:t>
    </dgm:pt>
    <dgm:pt modelId="{D13EE2B4-BE3B-40DF-AAED-567234F089BB}" type="sibTrans" cxnId="{C486A66C-F8F1-403F-AD71-4D05A9CBB62E}">
      <dgm:prSet/>
      <dgm:spPr/>
      <dgm:t>
        <a:bodyPr/>
        <a:lstStyle/>
        <a:p>
          <a:endParaRPr lang="en-IE" sz="4200">
            <a:solidFill>
              <a:schemeClr val="accent1">
                <a:lumMod val="50000"/>
              </a:schemeClr>
            </a:solidFill>
          </a:endParaRPr>
        </a:p>
      </dgm:t>
    </dgm:pt>
    <dgm:pt modelId="{34D0C59B-F4F4-494E-A0D7-3EE9F18A3AE4}">
      <dgm:prSet custT="1"/>
      <dgm:spPr/>
      <dgm:t>
        <a:bodyPr/>
        <a:lstStyle/>
        <a:p>
          <a:r>
            <a:rPr lang="en-IE" sz="4200" dirty="0">
              <a:solidFill>
                <a:schemeClr val="accent1">
                  <a:lumMod val="50000"/>
                </a:schemeClr>
              </a:solidFill>
            </a:rPr>
            <a:t>Charities Regulator</a:t>
          </a:r>
        </a:p>
      </dgm:t>
    </dgm:pt>
    <dgm:pt modelId="{0FB4AC60-EE25-4852-B7D0-6BC3C2F48526}" type="parTrans" cxnId="{89EE522E-6EEA-4C49-B33B-C1D5FF248D5C}">
      <dgm:prSet/>
      <dgm:spPr/>
      <dgm:t>
        <a:bodyPr/>
        <a:lstStyle/>
        <a:p>
          <a:endParaRPr lang="en-IE" sz="4200">
            <a:solidFill>
              <a:schemeClr val="accent1">
                <a:lumMod val="50000"/>
              </a:schemeClr>
            </a:solidFill>
          </a:endParaRPr>
        </a:p>
      </dgm:t>
    </dgm:pt>
    <dgm:pt modelId="{A83B5367-C0B7-48E9-A882-1AFFF46A09C8}" type="sibTrans" cxnId="{89EE522E-6EEA-4C49-B33B-C1D5FF248D5C}">
      <dgm:prSet/>
      <dgm:spPr/>
      <dgm:t>
        <a:bodyPr/>
        <a:lstStyle/>
        <a:p>
          <a:endParaRPr lang="en-IE" sz="4200">
            <a:solidFill>
              <a:schemeClr val="accent1">
                <a:lumMod val="50000"/>
              </a:schemeClr>
            </a:solidFill>
          </a:endParaRPr>
        </a:p>
      </dgm:t>
    </dgm:pt>
    <dgm:pt modelId="{B0688B0A-880A-4489-B372-79DE5A5EE0B0}">
      <dgm:prSet custT="1"/>
      <dgm:spPr/>
      <dgm:t>
        <a:bodyPr/>
        <a:lstStyle/>
        <a:p>
          <a:r>
            <a:rPr lang="en-IE" sz="4200" dirty="0">
              <a:solidFill>
                <a:schemeClr val="accent1">
                  <a:lumMod val="50000"/>
                </a:schemeClr>
              </a:solidFill>
            </a:rPr>
            <a:t>Salary increases in Oct 21 &amp; Feb 22</a:t>
          </a:r>
        </a:p>
      </dgm:t>
    </dgm:pt>
    <dgm:pt modelId="{11736717-3F5F-4EA9-8F32-8551945BC127}" type="parTrans" cxnId="{5E627897-A64B-40F6-B604-4597DA744C30}">
      <dgm:prSet/>
      <dgm:spPr/>
      <dgm:t>
        <a:bodyPr/>
        <a:lstStyle/>
        <a:p>
          <a:endParaRPr lang="en-IE"/>
        </a:p>
      </dgm:t>
    </dgm:pt>
    <dgm:pt modelId="{DAE8CF8C-5D2F-488F-88AE-E1D796D31879}" type="sibTrans" cxnId="{5E627897-A64B-40F6-B604-4597DA744C30}">
      <dgm:prSet/>
      <dgm:spPr/>
      <dgm:t>
        <a:bodyPr/>
        <a:lstStyle/>
        <a:p>
          <a:endParaRPr lang="en-IE"/>
        </a:p>
      </dgm:t>
    </dgm:pt>
    <dgm:pt modelId="{13E668BC-3785-44DB-A57E-84F8A370E164}" type="pres">
      <dgm:prSet presAssocID="{5590144D-CAFA-426A-A755-DEC6DA90AC24}" presName="Name0" presStyleCnt="0">
        <dgm:presLayoutVars>
          <dgm:chMax val="7"/>
          <dgm:chPref val="7"/>
          <dgm:dir/>
        </dgm:presLayoutVars>
      </dgm:prSet>
      <dgm:spPr/>
    </dgm:pt>
    <dgm:pt modelId="{77B15742-B0AC-408D-A9F9-B906CFD009F2}" type="pres">
      <dgm:prSet presAssocID="{5590144D-CAFA-426A-A755-DEC6DA90AC24}" presName="Name1" presStyleCnt="0"/>
      <dgm:spPr/>
    </dgm:pt>
    <dgm:pt modelId="{3B9D492B-E424-48ED-9A25-726B9A65DB87}" type="pres">
      <dgm:prSet presAssocID="{5590144D-CAFA-426A-A755-DEC6DA90AC24}" presName="cycle" presStyleCnt="0"/>
      <dgm:spPr/>
    </dgm:pt>
    <dgm:pt modelId="{F0C30763-6978-4B19-85A0-050FE938191E}" type="pres">
      <dgm:prSet presAssocID="{5590144D-CAFA-426A-A755-DEC6DA90AC24}" presName="srcNode" presStyleLbl="node1" presStyleIdx="0" presStyleCnt="5"/>
      <dgm:spPr/>
    </dgm:pt>
    <dgm:pt modelId="{BE545642-E437-49B6-9B4B-21B703AD07F7}" type="pres">
      <dgm:prSet presAssocID="{5590144D-CAFA-426A-A755-DEC6DA90AC24}" presName="conn" presStyleLbl="parChTrans1D2" presStyleIdx="0" presStyleCnt="1"/>
      <dgm:spPr/>
    </dgm:pt>
    <dgm:pt modelId="{C0DEA10F-2599-4F33-B57C-656D1FE80314}" type="pres">
      <dgm:prSet presAssocID="{5590144D-CAFA-426A-A755-DEC6DA90AC24}" presName="extraNode" presStyleLbl="node1" presStyleIdx="0" presStyleCnt="5"/>
      <dgm:spPr/>
    </dgm:pt>
    <dgm:pt modelId="{6B47647A-5B70-4EF3-81BF-B019646EC01A}" type="pres">
      <dgm:prSet presAssocID="{5590144D-CAFA-426A-A755-DEC6DA90AC24}" presName="dstNode" presStyleLbl="node1" presStyleIdx="0" presStyleCnt="5"/>
      <dgm:spPr/>
    </dgm:pt>
    <dgm:pt modelId="{A025E8D4-6C08-4AB1-B5B4-F25F67A78F8F}" type="pres">
      <dgm:prSet presAssocID="{78038296-6ED2-40F7-AFF7-D87B6099A2A7}" presName="text_1" presStyleLbl="node1" presStyleIdx="0" presStyleCnt="5">
        <dgm:presLayoutVars>
          <dgm:bulletEnabled val="1"/>
        </dgm:presLayoutVars>
      </dgm:prSet>
      <dgm:spPr/>
    </dgm:pt>
    <dgm:pt modelId="{8BFC3243-A1C1-4790-8DBA-74586C1360C7}" type="pres">
      <dgm:prSet presAssocID="{78038296-6ED2-40F7-AFF7-D87B6099A2A7}" presName="accent_1" presStyleCnt="0"/>
      <dgm:spPr/>
    </dgm:pt>
    <dgm:pt modelId="{571AAE47-CB96-44F8-9BE8-D656A20D2529}" type="pres">
      <dgm:prSet presAssocID="{78038296-6ED2-40F7-AFF7-D87B6099A2A7}" presName="accentRepeatNode" presStyleLbl="solidFgAcc1" presStyleIdx="0" presStyleCnt="5"/>
      <dgm:spPr/>
    </dgm:pt>
    <dgm:pt modelId="{5F1EDF01-08E3-4311-9964-871B4ECEA12D}" type="pres">
      <dgm:prSet presAssocID="{B0688B0A-880A-4489-B372-79DE5A5EE0B0}" presName="text_2" presStyleLbl="node1" presStyleIdx="1" presStyleCnt="5" custScaleY="123212">
        <dgm:presLayoutVars>
          <dgm:bulletEnabled val="1"/>
        </dgm:presLayoutVars>
      </dgm:prSet>
      <dgm:spPr/>
    </dgm:pt>
    <dgm:pt modelId="{767741BF-DE09-4F4A-AEB1-0D8F363FCCAB}" type="pres">
      <dgm:prSet presAssocID="{B0688B0A-880A-4489-B372-79DE5A5EE0B0}" presName="accent_2" presStyleCnt="0"/>
      <dgm:spPr/>
    </dgm:pt>
    <dgm:pt modelId="{B15D74A9-87AF-40D8-AA24-98FB8BB9E50B}" type="pres">
      <dgm:prSet presAssocID="{B0688B0A-880A-4489-B372-79DE5A5EE0B0}" presName="accentRepeatNode" presStyleLbl="solidFgAcc1" presStyleIdx="1" presStyleCnt="5"/>
      <dgm:spPr/>
    </dgm:pt>
    <dgm:pt modelId="{82A94F02-574C-46CD-BC95-EDDEB0653511}" type="pres">
      <dgm:prSet presAssocID="{34D0C59B-F4F4-494E-A0D7-3EE9F18A3AE4}" presName="text_3" presStyleLbl="node1" presStyleIdx="2" presStyleCnt="5">
        <dgm:presLayoutVars>
          <dgm:bulletEnabled val="1"/>
        </dgm:presLayoutVars>
      </dgm:prSet>
      <dgm:spPr/>
    </dgm:pt>
    <dgm:pt modelId="{8C46F054-DDD3-4E95-BA1B-B1A0C13AA748}" type="pres">
      <dgm:prSet presAssocID="{34D0C59B-F4F4-494E-A0D7-3EE9F18A3AE4}" presName="accent_3" presStyleCnt="0"/>
      <dgm:spPr/>
    </dgm:pt>
    <dgm:pt modelId="{0E9F2287-505E-4F66-9103-FDAEC15D9FB3}" type="pres">
      <dgm:prSet presAssocID="{34D0C59B-F4F4-494E-A0D7-3EE9F18A3AE4}" presName="accentRepeatNode" presStyleLbl="solidFgAcc1" presStyleIdx="2" presStyleCnt="5"/>
      <dgm:spPr/>
    </dgm:pt>
    <dgm:pt modelId="{953BF58E-F469-4703-834B-AF7130AEA358}" type="pres">
      <dgm:prSet presAssocID="{643C6B98-B30D-481F-A217-A24A6837A85A}" presName="text_4" presStyleLbl="node1" presStyleIdx="3" presStyleCnt="5">
        <dgm:presLayoutVars>
          <dgm:bulletEnabled val="1"/>
        </dgm:presLayoutVars>
      </dgm:prSet>
      <dgm:spPr/>
    </dgm:pt>
    <dgm:pt modelId="{A252C1F6-FF9A-4371-AF34-B3B502BF577A}" type="pres">
      <dgm:prSet presAssocID="{643C6B98-B30D-481F-A217-A24A6837A85A}" presName="accent_4" presStyleCnt="0"/>
      <dgm:spPr/>
    </dgm:pt>
    <dgm:pt modelId="{28A986A1-8C19-4136-843E-64A37678BCF6}" type="pres">
      <dgm:prSet presAssocID="{643C6B98-B30D-481F-A217-A24A6837A85A}" presName="accentRepeatNode" presStyleLbl="solidFgAcc1" presStyleIdx="3" presStyleCnt="5"/>
      <dgm:spPr/>
    </dgm:pt>
    <dgm:pt modelId="{E3163C34-572F-41C6-87F7-C5A881A9576F}" type="pres">
      <dgm:prSet presAssocID="{45270C10-6428-4FB9-BC3B-E6B999618753}" presName="text_5" presStyleLbl="node1" presStyleIdx="4" presStyleCnt="5">
        <dgm:presLayoutVars>
          <dgm:bulletEnabled val="1"/>
        </dgm:presLayoutVars>
      </dgm:prSet>
      <dgm:spPr/>
    </dgm:pt>
    <dgm:pt modelId="{D667B2D7-DE64-46F0-9AD9-CC0EF9AA2262}" type="pres">
      <dgm:prSet presAssocID="{45270C10-6428-4FB9-BC3B-E6B999618753}" presName="accent_5" presStyleCnt="0"/>
      <dgm:spPr/>
    </dgm:pt>
    <dgm:pt modelId="{2318DB78-C641-4806-8924-8CC5B57AB1A2}" type="pres">
      <dgm:prSet presAssocID="{45270C10-6428-4FB9-BC3B-E6B999618753}" presName="accentRepeatNode" presStyleLbl="solidFgAcc1" presStyleIdx="4" presStyleCnt="5"/>
      <dgm:spPr/>
    </dgm:pt>
  </dgm:ptLst>
  <dgm:cxnLst>
    <dgm:cxn modelId="{C5788714-36FF-4822-8D90-D69670B632ED}" type="presOf" srcId="{78038296-6ED2-40F7-AFF7-D87B6099A2A7}" destId="{A025E8D4-6C08-4AB1-B5B4-F25F67A78F8F}" srcOrd="0" destOrd="0" presId="urn:microsoft.com/office/officeart/2008/layout/VerticalCurvedList"/>
    <dgm:cxn modelId="{89EE522E-6EEA-4C49-B33B-C1D5FF248D5C}" srcId="{5590144D-CAFA-426A-A755-DEC6DA90AC24}" destId="{34D0C59B-F4F4-494E-A0D7-3EE9F18A3AE4}" srcOrd="2" destOrd="0" parTransId="{0FB4AC60-EE25-4852-B7D0-6BC3C2F48526}" sibTransId="{A83B5367-C0B7-48E9-A882-1AFFF46A09C8}"/>
    <dgm:cxn modelId="{D3C84264-7D2A-4CE8-862C-4A5C57BF3A7B}" type="presOf" srcId="{34D0C59B-F4F4-494E-A0D7-3EE9F18A3AE4}" destId="{82A94F02-574C-46CD-BC95-EDDEB0653511}" srcOrd="0" destOrd="0" presId="urn:microsoft.com/office/officeart/2008/layout/VerticalCurvedList"/>
    <dgm:cxn modelId="{C486A66C-F8F1-403F-AD71-4D05A9CBB62E}" srcId="{5590144D-CAFA-426A-A755-DEC6DA90AC24}" destId="{643C6B98-B30D-481F-A217-A24A6837A85A}" srcOrd="3" destOrd="0" parTransId="{1FFDA63C-46F4-4C99-9A9E-0EC620D01C7C}" sibTransId="{D13EE2B4-BE3B-40DF-AAED-567234F089BB}"/>
    <dgm:cxn modelId="{5CBA7E7C-B911-4B01-B832-E16AFB280AA5}" srcId="{5590144D-CAFA-426A-A755-DEC6DA90AC24}" destId="{45270C10-6428-4FB9-BC3B-E6B999618753}" srcOrd="4" destOrd="0" parTransId="{9D6B24E6-99FE-4125-8B5A-D7BFBDCA0EE7}" sibTransId="{EFF2EB95-16ED-415B-A571-B5B06C5C1D74}"/>
    <dgm:cxn modelId="{2CAD0281-2591-49A3-BC1F-A8D719045146}" srcId="{5590144D-CAFA-426A-A755-DEC6DA90AC24}" destId="{78038296-6ED2-40F7-AFF7-D87B6099A2A7}" srcOrd="0" destOrd="0" parTransId="{C62AA267-5B5A-4F72-8297-C36A7FCB11BB}" sibTransId="{CED549D5-EB8A-4B20-9CB2-AFD0C9B818B2}"/>
    <dgm:cxn modelId="{5E627897-A64B-40F6-B604-4597DA744C30}" srcId="{5590144D-CAFA-426A-A755-DEC6DA90AC24}" destId="{B0688B0A-880A-4489-B372-79DE5A5EE0B0}" srcOrd="1" destOrd="0" parTransId="{11736717-3F5F-4EA9-8F32-8551945BC127}" sibTransId="{DAE8CF8C-5D2F-488F-88AE-E1D796D31879}"/>
    <dgm:cxn modelId="{4DB438B1-BD69-4ED3-B1BD-46EFD016D346}" type="presOf" srcId="{5590144D-CAFA-426A-A755-DEC6DA90AC24}" destId="{13E668BC-3785-44DB-A57E-84F8A370E164}" srcOrd="0" destOrd="0" presId="urn:microsoft.com/office/officeart/2008/layout/VerticalCurvedList"/>
    <dgm:cxn modelId="{64FA9EBD-6D43-4B5F-9F8B-95D27B3E4B76}" type="presOf" srcId="{CED549D5-EB8A-4B20-9CB2-AFD0C9B818B2}" destId="{BE545642-E437-49B6-9B4B-21B703AD07F7}" srcOrd="0" destOrd="0" presId="urn:microsoft.com/office/officeart/2008/layout/VerticalCurvedList"/>
    <dgm:cxn modelId="{31B88ED4-837F-4CC1-8802-955017072D51}" type="presOf" srcId="{B0688B0A-880A-4489-B372-79DE5A5EE0B0}" destId="{5F1EDF01-08E3-4311-9964-871B4ECEA12D}" srcOrd="0" destOrd="0" presId="urn:microsoft.com/office/officeart/2008/layout/VerticalCurvedList"/>
    <dgm:cxn modelId="{9C59C1F5-A703-4B0B-BE40-1DF992A333DF}" type="presOf" srcId="{45270C10-6428-4FB9-BC3B-E6B999618753}" destId="{E3163C34-572F-41C6-87F7-C5A881A9576F}" srcOrd="0" destOrd="0" presId="urn:microsoft.com/office/officeart/2008/layout/VerticalCurvedList"/>
    <dgm:cxn modelId="{9329D6FF-BF8B-43EB-A8A0-A3FABAD9F7B0}" type="presOf" srcId="{643C6B98-B30D-481F-A217-A24A6837A85A}" destId="{953BF58E-F469-4703-834B-AF7130AEA358}" srcOrd="0" destOrd="0" presId="urn:microsoft.com/office/officeart/2008/layout/VerticalCurvedList"/>
    <dgm:cxn modelId="{77AB0B77-E892-456B-A135-5912840920A1}" type="presParOf" srcId="{13E668BC-3785-44DB-A57E-84F8A370E164}" destId="{77B15742-B0AC-408D-A9F9-B906CFD009F2}" srcOrd="0" destOrd="0" presId="urn:microsoft.com/office/officeart/2008/layout/VerticalCurvedList"/>
    <dgm:cxn modelId="{FF0747F2-D1D8-422F-B849-D8B83288804D}" type="presParOf" srcId="{77B15742-B0AC-408D-A9F9-B906CFD009F2}" destId="{3B9D492B-E424-48ED-9A25-726B9A65DB87}" srcOrd="0" destOrd="0" presId="urn:microsoft.com/office/officeart/2008/layout/VerticalCurvedList"/>
    <dgm:cxn modelId="{38B4011F-1F35-4D52-9575-3B4B487FA5F8}" type="presParOf" srcId="{3B9D492B-E424-48ED-9A25-726B9A65DB87}" destId="{F0C30763-6978-4B19-85A0-050FE938191E}" srcOrd="0" destOrd="0" presId="urn:microsoft.com/office/officeart/2008/layout/VerticalCurvedList"/>
    <dgm:cxn modelId="{30C5027C-D1D5-49B5-A2D8-1E76C27011CA}" type="presParOf" srcId="{3B9D492B-E424-48ED-9A25-726B9A65DB87}" destId="{BE545642-E437-49B6-9B4B-21B703AD07F7}" srcOrd="1" destOrd="0" presId="urn:microsoft.com/office/officeart/2008/layout/VerticalCurvedList"/>
    <dgm:cxn modelId="{2C8CD29F-B9ED-478F-A0E9-F76C371A1F97}" type="presParOf" srcId="{3B9D492B-E424-48ED-9A25-726B9A65DB87}" destId="{C0DEA10F-2599-4F33-B57C-656D1FE80314}" srcOrd="2" destOrd="0" presId="urn:microsoft.com/office/officeart/2008/layout/VerticalCurvedList"/>
    <dgm:cxn modelId="{F600F47D-5A14-45F6-8A91-763E2A31A56F}" type="presParOf" srcId="{3B9D492B-E424-48ED-9A25-726B9A65DB87}" destId="{6B47647A-5B70-4EF3-81BF-B019646EC01A}" srcOrd="3" destOrd="0" presId="urn:microsoft.com/office/officeart/2008/layout/VerticalCurvedList"/>
    <dgm:cxn modelId="{5FA75769-D51E-4C28-8B52-8F7A836DB080}" type="presParOf" srcId="{77B15742-B0AC-408D-A9F9-B906CFD009F2}" destId="{A025E8D4-6C08-4AB1-B5B4-F25F67A78F8F}" srcOrd="1" destOrd="0" presId="urn:microsoft.com/office/officeart/2008/layout/VerticalCurvedList"/>
    <dgm:cxn modelId="{883EE90A-4CE2-4CBB-A0DA-4749C4C2A768}" type="presParOf" srcId="{77B15742-B0AC-408D-A9F9-B906CFD009F2}" destId="{8BFC3243-A1C1-4790-8DBA-74586C1360C7}" srcOrd="2" destOrd="0" presId="urn:microsoft.com/office/officeart/2008/layout/VerticalCurvedList"/>
    <dgm:cxn modelId="{748155AB-95D1-4B55-8A8F-9B5FB45F53E8}" type="presParOf" srcId="{8BFC3243-A1C1-4790-8DBA-74586C1360C7}" destId="{571AAE47-CB96-44F8-9BE8-D656A20D2529}" srcOrd="0" destOrd="0" presId="urn:microsoft.com/office/officeart/2008/layout/VerticalCurvedList"/>
    <dgm:cxn modelId="{B99C11BD-8717-4FC7-9D1A-2463328D2A78}" type="presParOf" srcId="{77B15742-B0AC-408D-A9F9-B906CFD009F2}" destId="{5F1EDF01-08E3-4311-9964-871B4ECEA12D}" srcOrd="3" destOrd="0" presId="urn:microsoft.com/office/officeart/2008/layout/VerticalCurvedList"/>
    <dgm:cxn modelId="{2A9C2CF7-33BE-4BA1-9C6B-A7F9B01EE8D0}" type="presParOf" srcId="{77B15742-B0AC-408D-A9F9-B906CFD009F2}" destId="{767741BF-DE09-4F4A-AEB1-0D8F363FCCAB}" srcOrd="4" destOrd="0" presId="urn:microsoft.com/office/officeart/2008/layout/VerticalCurvedList"/>
    <dgm:cxn modelId="{11766BA5-A7D8-46CC-9485-5EA4987134FF}" type="presParOf" srcId="{767741BF-DE09-4F4A-AEB1-0D8F363FCCAB}" destId="{B15D74A9-87AF-40D8-AA24-98FB8BB9E50B}" srcOrd="0" destOrd="0" presId="urn:microsoft.com/office/officeart/2008/layout/VerticalCurvedList"/>
    <dgm:cxn modelId="{5BD2518C-2164-4D9F-B1E2-33252FB377A6}" type="presParOf" srcId="{77B15742-B0AC-408D-A9F9-B906CFD009F2}" destId="{82A94F02-574C-46CD-BC95-EDDEB0653511}" srcOrd="5" destOrd="0" presId="urn:microsoft.com/office/officeart/2008/layout/VerticalCurvedList"/>
    <dgm:cxn modelId="{59AABAEA-2CA5-480E-B4BD-95DBE1632A95}" type="presParOf" srcId="{77B15742-B0AC-408D-A9F9-B906CFD009F2}" destId="{8C46F054-DDD3-4E95-BA1B-B1A0C13AA748}" srcOrd="6" destOrd="0" presId="urn:microsoft.com/office/officeart/2008/layout/VerticalCurvedList"/>
    <dgm:cxn modelId="{32EB5174-E10C-4E33-9F58-99D5DD97E872}" type="presParOf" srcId="{8C46F054-DDD3-4E95-BA1B-B1A0C13AA748}" destId="{0E9F2287-505E-4F66-9103-FDAEC15D9FB3}" srcOrd="0" destOrd="0" presId="urn:microsoft.com/office/officeart/2008/layout/VerticalCurvedList"/>
    <dgm:cxn modelId="{9DE59BAD-AEC2-4E04-85E1-FE89CF5336E1}" type="presParOf" srcId="{77B15742-B0AC-408D-A9F9-B906CFD009F2}" destId="{953BF58E-F469-4703-834B-AF7130AEA358}" srcOrd="7" destOrd="0" presId="urn:microsoft.com/office/officeart/2008/layout/VerticalCurvedList"/>
    <dgm:cxn modelId="{D2AF4821-E708-46AA-A81B-414D71FFC43A}" type="presParOf" srcId="{77B15742-B0AC-408D-A9F9-B906CFD009F2}" destId="{A252C1F6-FF9A-4371-AF34-B3B502BF577A}" srcOrd="8" destOrd="0" presId="urn:microsoft.com/office/officeart/2008/layout/VerticalCurvedList"/>
    <dgm:cxn modelId="{7AE535D8-083C-4E70-ADA6-9D0747812262}" type="presParOf" srcId="{A252C1F6-FF9A-4371-AF34-B3B502BF577A}" destId="{28A986A1-8C19-4136-843E-64A37678BCF6}" srcOrd="0" destOrd="0" presId="urn:microsoft.com/office/officeart/2008/layout/VerticalCurvedList"/>
    <dgm:cxn modelId="{58624E09-82E7-43DB-8BBA-E06C73787A4B}" type="presParOf" srcId="{77B15742-B0AC-408D-A9F9-B906CFD009F2}" destId="{E3163C34-572F-41C6-87F7-C5A881A9576F}" srcOrd="9" destOrd="0" presId="urn:microsoft.com/office/officeart/2008/layout/VerticalCurvedList"/>
    <dgm:cxn modelId="{023FE6B8-8616-400B-88DB-87120829EFE3}" type="presParOf" srcId="{77B15742-B0AC-408D-A9F9-B906CFD009F2}" destId="{D667B2D7-DE64-46F0-9AD9-CC0EF9AA2262}" srcOrd="10" destOrd="0" presId="urn:microsoft.com/office/officeart/2008/layout/VerticalCurvedList"/>
    <dgm:cxn modelId="{8246CA4F-E9A8-4484-8F59-245BC726A4D2}" type="presParOf" srcId="{D667B2D7-DE64-46F0-9AD9-CC0EF9AA2262}" destId="{2318DB78-C641-4806-8924-8CC5B57AB1A2}"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ata10.xml><?xml version="1.0" encoding="utf-8"?>
<dgm:dataModel xmlns:dgm="http://schemas.openxmlformats.org/drawingml/2006/diagram" xmlns:a="http://schemas.openxmlformats.org/drawingml/2006/main">
  <dgm:ptLst>
    <dgm:pt modelId="{53608187-FD5F-4BC8-AC0C-EB0B066E305B}" type="doc">
      <dgm:prSet loTypeId="urn:microsoft.com/office/officeart/2005/8/layout/orgChart1" loCatId="hierarchy" qsTypeId="urn:microsoft.com/office/officeart/2005/8/quickstyle/simple1" qsCatId="simple" csTypeId="urn:microsoft.com/office/officeart/2005/8/colors/accent0_3" csCatId="mainScheme" phldr="1"/>
      <dgm:spPr/>
      <dgm:t>
        <a:bodyPr/>
        <a:lstStyle/>
        <a:p>
          <a:endParaRPr lang="en-IE"/>
        </a:p>
      </dgm:t>
    </dgm:pt>
    <dgm:pt modelId="{3B478E76-35AB-41F9-8B3A-B83BE131E689}">
      <dgm:prSet phldrT="[Text]" custT="1"/>
      <dgm:spPr>
        <a:solidFill>
          <a:schemeClr val="accent3"/>
        </a:solidFill>
      </dgm:spPr>
      <dgm:t>
        <a:bodyPr/>
        <a:lstStyle/>
        <a:p>
          <a:r>
            <a:rPr lang="en-IE" sz="2400" dirty="0">
              <a:solidFill>
                <a:schemeClr val="accent1">
                  <a:lumMod val="50000"/>
                </a:schemeClr>
              </a:solidFill>
              <a:latin typeface="Arial Black" panose="020B0A04020102020204" pitchFamily="34" charset="0"/>
            </a:rPr>
            <a:t>Schedule 2</a:t>
          </a:r>
        </a:p>
        <a:p>
          <a:r>
            <a:rPr lang="en-IE" sz="1800" dirty="0">
              <a:solidFill>
                <a:schemeClr val="accent1">
                  <a:lumMod val="50000"/>
                </a:schemeClr>
              </a:solidFill>
              <a:latin typeface="Arial" panose="020B0604020202020204" pitchFamily="34" charset="0"/>
              <a:cs typeface="Arial" panose="020B0604020202020204" pitchFamily="34" charset="0"/>
            </a:rPr>
            <a:t>School is VAT registered in respect of its taxable     supplies of goods or services or purchases of goods     from other EU Member States</a:t>
          </a:r>
        </a:p>
      </dgm:t>
    </dgm:pt>
    <dgm:pt modelId="{CD04308C-DCFC-4BD4-829B-C160605F1869}" type="parTrans" cxnId="{2EAA5884-6C11-4497-8C19-A789A6BC7F47}">
      <dgm:prSet/>
      <dgm:spPr/>
      <dgm:t>
        <a:bodyPr/>
        <a:lstStyle/>
        <a:p>
          <a:endParaRPr lang="en-IE"/>
        </a:p>
      </dgm:t>
    </dgm:pt>
    <dgm:pt modelId="{F6AE3E09-8697-457F-A77B-FECF4A45191F}" type="sibTrans" cxnId="{2EAA5884-6C11-4497-8C19-A789A6BC7F47}">
      <dgm:prSet/>
      <dgm:spPr/>
      <dgm:t>
        <a:bodyPr/>
        <a:lstStyle/>
        <a:p>
          <a:endParaRPr lang="en-IE"/>
        </a:p>
      </dgm:t>
    </dgm:pt>
    <dgm:pt modelId="{67C9C9FA-DDC0-4610-BDD8-2631A5445E52}">
      <dgm:prSet phldrT="[Text]" custT="1"/>
      <dgm:spPr>
        <a:solidFill>
          <a:schemeClr val="accent3"/>
        </a:solidFill>
      </dgm:spPr>
      <dgm:t>
        <a:bodyPr/>
        <a:lstStyle/>
        <a:p>
          <a:endParaRPr lang="en-IE" sz="1600" dirty="0">
            <a:solidFill>
              <a:schemeClr val="accent1">
                <a:lumMod val="50000"/>
              </a:schemeClr>
            </a:solidFill>
            <a:latin typeface="Arial" panose="020B0604020202020204" pitchFamily="34" charset="0"/>
            <a:cs typeface="Arial" panose="020B0604020202020204" pitchFamily="34" charset="0"/>
          </a:endParaRPr>
        </a:p>
        <a:p>
          <a:r>
            <a:rPr lang="en-IE" sz="1600" dirty="0">
              <a:solidFill>
                <a:schemeClr val="accent1">
                  <a:lumMod val="50000"/>
                </a:schemeClr>
              </a:solidFill>
              <a:latin typeface="Arial" panose="020B0604020202020204" pitchFamily="34" charset="0"/>
              <a:cs typeface="Arial" panose="020B0604020202020204" pitchFamily="34" charset="0"/>
            </a:rPr>
            <a:t>Taxable supplies of goods over €75,000 in a 12 month period </a:t>
          </a:r>
        </a:p>
        <a:p>
          <a:endParaRPr lang="en-IE" sz="1600" dirty="0">
            <a:solidFill>
              <a:schemeClr val="accent1">
                <a:lumMod val="50000"/>
              </a:schemeClr>
            </a:solidFill>
            <a:latin typeface="Arial" panose="020B0604020202020204" pitchFamily="34" charset="0"/>
            <a:cs typeface="Arial" panose="020B0604020202020204" pitchFamily="34" charset="0"/>
          </a:endParaRPr>
        </a:p>
      </dgm:t>
    </dgm:pt>
    <dgm:pt modelId="{B01F6E8D-5ABB-4811-8740-319A246792C9}" type="parTrans" cxnId="{EA98D4EE-5872-4173-856F-67E0D7947708}">
      <dgm:prSet/>
      <dgm:spPr>
        <a:ln>
          <a:solidFill>
            <a:srgbClr val="FF0000"/>
          </a:solidFill>
        </a:ln>
      </dgm:spPr>
      <dgm:t>
        <a:bodyPr/>
        <a:lstStyle/>
        <a:p>
          <a:endParaRPr lang="en-IE"/>
        </a:p>
      </dgm:t>
    </dgm:pt>
    <dgm:pt modelId="{B74A7992-EF7D-4B51-94EC-23B47F657F9B}" type="sibTrans" cxnId="{EA98D4EE-5872-4173-856F-67E0D7947708}">
      <dgm:prSet/>
      <dgm:spPr/>
      <dgm:t>
        <a:bodyPr/>
        <a:lstStyle/>
        <a:p>
          <a:endParaRPr lang="en-IE"/>
        </a:p>
      </dgm:t>
    </dgm:pt>
    <dgm:pt modelId="{45BA068C-CC1C-479C-9895-D0DACC6A1C5B}">
      <dgm:prSet phldrT="[Text]" custT="1"/>
      <dgm:spPr>
        <a:solidFill>
          <a:schemeClr val="accent3"/>
        </a:solidFill>
      </dgm:spPr>
      <dgm:t>
        <a:bodyPr/>
        <a:lstStyle/>
        <a:p>
          <a:r>
            <a:rPr lang="en-IE" sz="1600" dirty="0">
              <a:solidFill>
                <a:schemeClr val="accent1">
                  <a:lumMod val="50000"/>
                </a:schemeClr>
              </a:solidFill>
              <a:latin typeface="Arial" panose="020B0604020202020204" pitchFamily="34" charset="0"/>
              <a:cs typeface="Arial" panose="020B0604020202020204" pitchFamily="34" charset="0"/>
            </a:rPr>
            <a:t>Taxable suppliers of services over €37,500 in a 12 month period</a:t>
          </a:r>
        </a:p>
      </dgm:t>
    </dgm:pt>
    <dgm:pt modelId="{60E83E49-02F5-4255-B036-F517BE5FDCF3}" type="parTrans" cxnId="{19F58D67-6A46-4273-9532-BF0C6E178BFD}">
      <dgm:prSet/>
      <dgm:spPr>
        <a:ln>
          <a:solidFill>
            <a:srgbClr val="FF0000"/>
          </a:solidFill>
        </a:ln>
      </dgm:spPr>
      <dgm:t>
        <a:bodyPr/>
        <a:lstStyle/>
        <a:p>
          <a:endParaRPr lang="en-IE"/>
        </a:p>
      </dgm:t>
    </dgm:pt>
    <dgm:pt modelId="{F76C8E8B-6864-43D6-AA3F-163012535328}" type="sibTrans" cxnId="{19F58D67-6A46-4273-9532-BF0C6E178BFD}">
      <dgm:prSet/>
      <dgm:spPr/>
      <dgm:t>
        <a:bodyPr/>
        <a:lstStyle/>
        <a:p>
          <a:endParaRPr lang="en-IE"/>
        </a:p>
      </dgm:t>
    </dgm:pt>
    <dgm:pt modelId="{83DCBDEB-4760-4DEE-8CB0-F698A2D34A5A}">
      <dgm:prSet phldrT="[Text]" custT="1"/>
      <dgm:spPr>
        <a:solidFill>
          <a:schemeClr val="accent3"/>
        </a:solidFill>
      </dgm:spPr>
      <dgm:t>
        <a:bodyPr/>
        <a:lstStyle/>
        <a:p>
          <a:r>
            <a:rPr lang="en-IE" sz="1600" dirty="0">
              <a:solidFill>
                <a:schemeClr val="accent1">
                  <a:lumMod val="50000"/>
                </a:schemeClr>
              </a:solidFill>
              <a:latin typeface="Arial" panose="020B0604020202020204" pitchFamily="34" charset="0"/>
              <a:cs typeface="Arial" panose="020B0604020202020204" pitchFamily="34" charset="0"/>
            </a:rPr>
            <a:t>Value of goods acquired from other EU Member States over €41,000 in a 12 month period</a:t>
          </a:r>
        </a:p>
      </dgm:t>
    </dgm:pt>
    <dgm:pt modelId="{5F9C6C42-55D4-43DD-800C-626247735A5C}" type="parTrans" cxnId="{17621EF3-994C-471F-B6C7-99ACAFCD12C9}">
      <dgm:prSet/>
      <dgm:spPr>
        <a:ln>
          <a:solidFill>
            <a:srgbClr val="FF0000"/>
          </a:solidFill>
        </a:ln>
      </dgm:spPr>
      <dgm:t>
        <a:bodyPr/>
        <a:lstStyle/>
        <a:p>
          <a:endParaRPr lang="en-IE"/>
        </a:p>
      </dgm:t>
    </dgm:pt>
    <dgm:pt modelId="{F172ECD1-886B-417A-B830-AE8569E968D0}" type="sibTrans" cxnId="{17621EF3-994C-471F-B6C7-99ACAFCD12C9}">
      <dgm:prSet/>
      <dgm:spPr/>
      <dgm:t>
        <a:bodyPr/>
        <a:lstStyle/>
        <a:p>
          <a:endParaRPr lang="en-IE"/>
        </a:p>
      </dgm:t>
    </dgm:pt>
    <dgm:pt modelId="{BFBAF447-1F72-4880-954B-C8221B16181D}">
      <dgm:prSet custT="1"/>
      <dgm:spPr>
        <a:solidFill>
          <a:schemeClr val="accent3"/>
        </a:solidFill>
      </dgm:spPr>
      <dgm:t>
        <a:bodyPr/>
        <a:lstStyle/>
        <a:p>
          <a:r>
            <a:rPr lang="en-IE" sz="1400" dirty="0">
              <a:solidFill>
                <a:schemeClr val="accent1">
                  <a:lumMod val="50000"/>
                </a:schemeClr>
              </a:solidFill>
              <a:latin typeface="Arial" panose="020B0604020202020204" pitchFamily="34" charset="0"/>
              <a:cs typeface="Arial" panose="020B0604020202020204" pitchFamily="34" charset="0"/>
            </a:rPr>
            <a:t>Example a school tuck shop with a turnover of €75,000</a:t>
          </a:r>
        </a:p>
      </dgm:t>
    </dgm:pt>
    <dgm:pt modelId="{4F5A5D11-95ED-40BC-B679-72ED00270899}" type="parTrans" cxnId="{F20C5E0A-B1F4-48E0-AC78-D31BE6518126}">
      <dgm:prSet/>
      <dgm:spPr>
        <a:ln>
          <a:solidFill>
            <a:srgbClr val="FF0000"/>
          </a:solidFill>
        </a:ln>
      </dgm:spPr>
      <dgm:t>
        <a:bodyPr/>
        <a:lstStyle/>
        <a:p>
          <a:endParaRPr lang="en-IE"/>
        </a:p>
      </dgm:t>
    </dgm:pt>
    <dgm:pt modelId="{29741D1E-9434-4349-B226-3910B7D9E933}" type="sibTrans" cxnId="{F20C5E0A-B1F4-48E0-AC78-D31BE6518126}">
      <dgm:prSet/>
      <dgm:spPr/>
      <dgm:t>
        <a:bodyPr/>
        <a:lstStyle/>
        <a:p>
          <a:endParaRPr lang="en-IE"/>
        </a:p>
      </dgm:t>
    </dgm:pt>
    <dgm:pt modelId="{12C32EAA-1B57-45E1-9C63-B5533F925197}">
      <dgm:prSet custT="1"/>
      <dgm:spPr>
        <a:solidFill>
          <a:schemeClr val="accent3"/>
        </a:solidFill>
      </dgm:spPr>
      <dgm:t>
        <a:bodyPr/>
        <a:lstStyle/>
        <a:p>
          <a:r>
            <a:rPr lang="en-IE" sz="1400" dirty="0">
              <a:solidFill>
                <a:schemeClr val="accent1">
                  <a:lumMod val="50000"/>
                </a:schemeClr>
              </a:solidFill>
              <a:latin typeface="Arial" panose="020B0604020202020204" pitchFamily="34" charset="0"/>
              <a:cs typeface="Arial" panose="020B0604020202020204" pitchFamily="34" charset="0"/>
            </a:rPr>
            <a:t>Financial Guideline 2013/2014 – 09 ‘VAT on Rental Income from Sports Facilities &amp; Car Parks’</a:t>
          </a:r>
        </a:p>
      </dgm:t>
    </dgm:pt>
    <dgm:pt modelId="{B6CF3F9A-66DE-4B6B-86CA-363F7D1487ED}" type="parTrans" cxnId="{8DFFB662-4DF2-474B-BF4E-8E2A34CF5BE0}">
      <dgm:prSet/>
      <dgm:spPr>
        <a:ln>
          <a:solidFill>
            <a:srgbClr val="FF0000"/>
          </a:solidFill>
        </a:ln>
      </dgm:spPr>
      <dgm:t>
        <a:bodyPr/>
        <a:lstStyle/>
        <a:p>
          <a:endParaRPr lang="en-IE"/>
        </a:p>
      </dgm:t>
    </dgm:pt>
    <dgm:pt modelId="{F0F141FF-6F06-43D5-9940-1FC9315F767B}" type="sibTrans" cxnId="{8DFFB662-4DF2-474B-BF4E-8E2A34CF5BE0}">
      <dgm:prSet/>
      <dgm:spPr/>
      <dgm:t>
        <a:bodyPr/>
        <a:lstStyle/>
        <a:p>
          <a:endParaRPr lang="en-IE"/>
        </a:p>
      </dgm:t>
    </dgm:pt>
    <dgm:pt modelId="{4CB2355F-D5C0-4E75-8543-94CACBCC136C}">
      <dgm:prSet custT="1"/>
      <dgm:spPr>
        <a:solidFill>
          <a:schemeClr val="accent3"/>
        </a:solidFill>
      </dgm:spPr>
      <dgm:t>
        <a:bodyPr/>
        <a:lstStyle/>
        <a:p>
          <a:r>
            <a:rPr lang="en-IE" sz="1400" dirty="0">
              <a:solidFill>
                <a:schemeClr val="accent1">
                  <a:lumMod val="50000"/>
                </a:schemeClr>
              </a:solidFill>
              <a:latin typeface="Arial" panose="020B0604020202020204" pitchFamily="34" charset="0"/>
              <a:cs typeface="Arial" panose="020B0604020202020204" pitchFamily="34" charset="0"/>
            </a:rPr>
            <a:t>Example a school purchases laptops from a German supplier for €41,000</a:t>
          </a:r>
        </a:p>
      </dgm:t>
    </dgm:pt>
    <dgm:pt modelId="{45738216-15AD-4DA4-91FA-17F6DF4D394B}" type="parTrans" cxnId="{2D935DDD-1A35-4525-BB0D-4FEBE7AB2C97}">
      <dgm:prSet/>
      <dgm:spPr>
        <a:ln>
          <a:solidFill>
            <a:srgbClr val="FF0000"/>
          </a:solidFill>
        </a:ln>
      </dgm:spPr>
      <dgm:t>
        <a:bodyPr/>
        <a:lstStyle/>
        <a:p>
          <a:endParaRPr lang="en-IE"/>
        </a:p>
      </dgm:t>
    </dgm:pt>
    <dgm:pt modelId="{0451A93B-D3EE-43E8-8DBD-C89FFB002DB4}" type="sibTrans" cxnId="{2D935DDD-1A35-4525-BB0D-4FEBE7AB2C97}">
      <dgm:prSet/>
      <dgm:spPr/>
      <dgm:t>
        <a:bodyPr/>
        <a:lstStyle/>
        <a:p>
          <a:endParaRPr lang="en-IE"/>
        </a:p>
      </dgm:t>
    </dgm:pt>
    <dgm:pt modelId="{FE24815F-FFE2-4A3A-A87A-691D074C3FEC}" type="pres">
      <dgm:prSet presAssocID="{53608187-FD5F-4BC8-AC0C-EB0B066E305B}" presName="hierChild1" presStyleCnt="0">
        <dgm:presLayoutVars>
          <dgm:orgChart val="1"/>
          <dgm:chPref val="1"/>
          <dgm:dir/>
          <dgm:animOne val="branch"/>
          <dgm:animLvl val="lvl"/>
          <dgm:resizeHandles/>
        </dgm:presLayoutVars>
      </dgm:prSet>
      <dgm:spPr/>
    </dgm:pt>
    <dgm:pt modelId="{7C53A396-0BB6-4D48-8EBD-80DD1C2F5807}" type="pres">
      <dgm:prSet presAssocID="{3B478E76-35AB-41F9-8B3A-B83BE131E689}" presName="hierRoot1" presStyleCnt="0">
        <dgm:presLayoutVars>
          <dgm:hierBranch val="init"/>
        </dgm:presLayoutVars>
      </dgm:prSet>
      <dgm:spPr/>
    </dgm:pt>
    <dgm:pt modelId="{A30469AA-AD1B-43DB-B9C5-56EFFA2A3E57}" type="pres">
      <dgm:prSet presAssocID="{3B478E76-35AB-41F9-8B3A-B83BE131E689}" presName="rootComposite1" presStyleCnt="0"/>
      <dgm:spPr/>
    </dgm:pt>
    <dgm:pt modelId="{0E5F177A-6FF3-467A-9376-81A00935AD72}" type="pres">
      <dgm:prSet presAssocID="{3B478E76-35AB-41F9-8B3A-B83BE131E689}" presName="rootText1" presStyleLbl="node0" presStyleIdx="0" presStyleCnt="1" custScaleX="255941" custScaleY="150083">
        <dgm:presLayoutVars>
          <dgm:chPref val="3"/>
        </dgm:presLayoutVars>
      </dgm:prSet>
      <dgm:spPr/>
    </dgm:pt>
    <dgm:pt modelId="{FB050D74-8EF0-4C90-8288-275C6098B62B}" type="pres">
      <dgm:prSet presAssocID="{3B478E76-35AB-41F9-8B3A-B83BE131E689}" presName="rootConnector1" presStyleLbl="node1" presStyleIdx="0" presStyleCnt="0"/>
      <dgm:spPr/>
    </dgm:pt>
    <dgm:pt modelId="{929A9708-8A0A-45AF-8E75-E3E08085F009}" type="pres">
      <dgm:prSet presAssocID="{3B478E76-35AB-41F9-8B3A-B83BE131E689}" presName="hierChild2" presStyleCnt="0"/>
      <dgm:spPr/>
    </dgm:pt>
    <dgm:pt modelId="{790D775E-C650-46E9-90E9-ABD9AA6B919A}" type="pres">
      <dgm:prSet presAssocID="{B01F6E8D-5ABB-4811-8740-319A246792C9}" presName="Name37" presStyleLbl="parChTrans1D2" presStyleIdx="0" presStyleCnt="3"/>
      <dgm:spPr/>
    </dgm:pt>
    <dgm:pt modelId="{32FFCBAD-5636-4BF2-A851-4B90C7C094D5}" type="pres">
      <dgm:prSet presAssocID="{67C9C9FA-DDC0-4610-BDD8-2631A5445E52}" presName="hierRoot2" presStyleCnt="0">
        <dgm:presLayoutVars>
          <dgm:hierBranch val="init"/>
        </dgm:presLayoutVars>
      </dgm:prSet>
      <dgm:spPr/>
    </dgm:pt>
    <dgm:pt modelId="{6849339D-3282-43ED-AB7C-AC2D7721DB02}" type="pres">
      <dgm:prSet presAssocID="{67C9C9FA-DDC0-4610-BDD8-2631A5445E52}" presName="rootComposite" presStyleCnt="0"/>
      <dgm:spPr/>
    </dgm:pt>
    <dgm:pt modelId="{FE7B433F-FBEC-47B6-B24B-12A0B230DF6B}" type="pres">
      <dgm:prSet presAssocID="{67C9C9FA-DDC0-4610-BDD8-2631A5445E52}" presName="rootText" presStyleLbl="node2" presStyleIdx="0" presStyleCnt="3">
        <dgm:presLayoutVars>
          <dgm:chPref val="3"/>
        </dgm:presLayoutVars>
      </dgm:prSet>
      <dgm:spPr/>
    </dgm:pt>
    <dgm:pt modelId="{1336CEE5-B533-47F4-9C25-930ACE964D53}" type="pres">
      <dgm:prSet presAssocID="{67C9C9FA-DDC0-4610-BDD8-2631A5445E52}" presName="rootConnector" presStyleLbl="node2" presStyleIdx="0" presStyleCnt="3"/>
      <dgm:spPr/>
    </dgm:pt>
    <dgm:pt modelId="{80602B67-61BE-4430-9521-2F3D1CAD0C6A}" type="pres">
      <dgm:prSet presAssocID="{67C9C9FA-DDC0-4610-BDD8-2631A5445E52}" presName="hierChild4" presStyleCnt="0"/>
      <dgm:spPr/>
    </dgm:pt>
    <dgm:pt modelId="{A7BAD4A5-9854-452D-966A-C83581FA7F44}" type="pres">
      <dgm:prSet presAssocID="{4F5A5D11-95ED-40BC-B679-72ED00270899}" presName="Name37" presStyleLbl="parChTrans1D3" presStyleIdx="0" presStyleCnt="3"/>
      <dgm:spPr/>
    </dgm:pt>
    <dgm:pt modelId="{FDB667AD-9521-4320-B099-8C94640195EF}" type="pres">
      <dgm:prSet presAssocID="{BFBAF447-1F72-4880-954B-C8221B16181D}" presName="hierRoot2" presStyleCnt="0">
        <dgm:presLayoutVars>
          <dgm:hierBranch val="init"/>
        </dgm:presLayoutVars>
      </dgm:prSet>
      <dgm:spPr/>
    </dgm:pt>
    <dgm:pt modelId="{0DC27732-69D2-4CF2-B452-7FC786FCD07A}" type="pres">
      <dgm:prSet presAssocID="{BFBAF447-1F72-4880-954B-C8221B16181D}" presName="rootComposite" presStyleCnt="0"/>
      <dgm:spPr/>
    </dgm:pt>
    <dgm:pt modelId="{4037F89D-7913-43DC-B2DC-0F1276BF2622}" type="pres">
      <dgm:prSet presAssocID="{BFBAF447-1F72-4880-954B-C8221B16181D}" presName="rootText" presStyleLbl="node3" presStyleIdx="0" presStyleCnt="3">
        <dgm:presLayoutVars>
          <dgm:chPref val="3"/>
        </dgm:presLayoutVars>
      </dgm:prSet>
      <dgm:spPr/>
    </dgm:pt>
    <dgm:pt modelId="{9BC0304A-FC81-4F2E-B4DA-35303B0694F1}" type="pres">
      <dgm:prSet presAssocID="{BFBAF447-1F72-4880-954B-C8221B16181D}" presName="rootConnector" presStyleLbl="node3" presStyleIdx="0" presStyleCnt="3"/>
      <dgm:spPr/>
    </dgm:pt>
    <dgm:pt modelId="{F01DCEC0-3595-49F8-937F-26EF54D6577B}" type="pres">
      <dgm:prSet presAssocID="{BFBAF447-1F72-4880-954B-C8221B16181D}" presName="hierChild4" presStyleCnt="0"/>
      <dgm:spPr/>
    </dgm:pt>
    <dgm:pt modelId="{9A8EBB23-FBFC-43E6-A990-DAA5A9DEC89B}" type="pres">
      <dgm:prSet presAssocID="{BFBAF447-1F72-4880-954B-C8221B16181D}" presName="hierChild5" presStyleCnt="0"/>
      <dgm:spPr/>
    </dgm:pt>
    <dgm:pt modelId="{5C51E810-B86D-4D91-8224-A40BF6C74DC9}" type="pres">
      <dgm:prSet presAssocID="{67C9C9FA-DDC0-4610-BDD8-2631A5445E52}" presName="hierChild5" presStyleCnt="0"/>
      <dgm:spPr/>
    </dgm:pt>
    <dgm:pt modelId="{3A31E047-DAF4-4486-A2FC-7E650CA06792}" type="pres">
      <dgm:prSet presAssocID="{60E83E49-02F5-4255-B036-F517BE5FDCF3}" presName="Name37" presStyleLbl="parChTrans1D2" presStyleIdx="1" presStyleCnt="3"/>
      <dgm:spPr/>
    </dgm:pt>
    <dgm:pt modelId="{BF7C81EF-42B9-4C17-A2F6-5626B5851A04}" type="pres">
      <dgm:prSet presAssocID="{45BA068C-CC1C-479C-9895-D0DACC6A1C5B}" presName="hierRoot2" presStyleCnt="0">
        <dgm:presLayoutVars>
          <dgm:hierBranch val="init"/>
        </dgm:presLayoutVars>
      </dgm:prSet>
      <dgm:spPr/>
    </dgm:pt>
    <dgm:pt modelId="{4F9223FA-CF29-41CA-98D9-E70D93A9210F}" type="pres">
      <dgm:prSet presAssocID="{45BA068C-CC1C-479C-9895-D0DACC6A1C5B}" presName="rootComposite" presStyleCnt="0"/>
      <dgm:spPr/>
    </dgm:pt>
    <dgm:pt modelId="{508BF63C-3CE6-428D-9DCB-960F411689B1}" type="pres">
      <dgm:prSet presAssocID="{45BA068C-CC1C-479C-9895-D0DACC6A1C5B}" presName="rootText" presStyleLbl="node2" presStyleIdx="1" presStyleCnt="3">
        <dgm:presLayoutVars>
          <dgm:chPref val="3"/>
        </dgm:presLayoutVars>
      </dgm:prSet>
      <dgm:spPr/>
    </dgm:pt>
    <dgm:pt modelId="{096C45E8-C2DD-4E3F-8D13-D00A94F8CF0A}" type="pres">
      <dgm:prSet presAssocID="{45BA068C-CC1C-479C-9895-D0DACC6A1C5B}" presName="rootConnector" presStyleLbl="node2" presStyleIdx="1" presStyleCnt="3"/>
      <dgm:spPr/>
    </dgm:pt>
    <dgm:pt modelId="{C05D3F1A-5636-4F69-9C89-5F29B9F718CF}" type="pres">
      <dgm:prSet presAssocID="{45BA068C-CC1C-479C-9895-D0DACC6A1C5B}" presName="hierChild4" presStyleCnt="0"/>
      <dgm:spPr/>
    </dgm:pt>
    <dgm:pt modelId="{2BDE1E1D-E95B-4E3B-9359-347C83327F50}" type="pres">
      <dgm:prSet presAssocID="{B6CF3F9A-66DE-4B6B-86CA-363F7D1487ED}" presName="Name37" presStyleLbl="parChTrans1D3" presStyleIdx="1" presStyleCnt="3"/>
      <dgm:spPr/>
    </dgm:pt>
    <dgm:pt modelId="{E2B3A9C3-1EB4-4F88-B49E-7562BB3A284E}" type="pres">
      <dgm:prSet presAssocID="{12C32EAA-1B57-45E1-9C63-B5533F925197}" presName="hierRoot2" presStyleCnt="0">
        <dgm:presLayoutVars>
          <dgm:hierBranch val="init"/>
        </dgm:presLayoutVars>
      </dgm:prSet>
      <dgm:spPr/>
    </dgm:pt>
    <dgm:pt modelId="{8A9AFC94-BD71-4736-B760-CA1062B8939E}" type="pres">
      <dgm:prSet presAssocID="{12C32EAA-1B57-45E1-9C63-B5533F925197}" presName="rootComposite" presStyleCnt="0"/>
      <dgm:spPr/>
    </dgm:pt>
    <dgm:pt modelId="{1BC061AA-0BC1-435B-8D54-4FBE0D677333}" type="pres">
      <dgm:prSet presAssocID="{12C32EAA-1B57-45E1-9C63-B5533F925197}" presName="rootText" presStyleLbl="node3" presStyleIdx="1" presStyleCnt="3">
        <dgm:presLayoutVars>
          <dgm:chPref val="3"/>
        </dgm:presLayoutVars>
      </dgm:prSet>
      <dgm:spPr/>
    </dgm:pt>
    <dgm:pt modelId="{43057A09-7498-43F3-B364-1E85EBDECD31}" type="pres">
      <dgm:prSet presAssocID="{12C32EAA-1B57-45E1-9C63-B5533F925197}" presName="rootConnector" presStyleLbl="node3" presStyleIdx="1" presStyleCnt="3"/>
      <dgm:spPr/>
    </dgm:pt>
    <dgm:pt modelId="{CBB70640-324C-4CB8-B3E0-738DB66D40D9}" type="pres">
      <dgm:prSet presAssocID="{12C32EAA-1B57-45E1-9C63-B5533F925197}" presName="hierChild4" presStyleCnt="0"/>
      <dgm:spPr/>
    </dgm:pt>
    <dgm:pt modelId="{3F7CDCC3-8D4A-40D3-BF1D-777FEE1897EB}" type="pres">
      <dgm:prSet presAssocID="{12C32EAA-1B57-45E1-9C63-B5533F925197}" presName="hierChild5" presStyleCnt="0"/>
      <dgm:spPr/>
    </dgm:pt>
    <dgm:pt modelId="{793C816C-D9A0-445A-86FF-E5C5E7C97978}" type="pres">
      <dgm:prSet presAssocID="{45BA068C-CC1C-479C-9895-D0DACC6A1C5B}" presName="hierChild5" presStyleCnt="0"/>
      <dgm:spPr/>
    </dgm:pt>
    <dgm:pt modelId="{C7969AA6-8098-468E-BF99-1DC6B0BE2962}" type="pres">
      <dgm:prSet presAssocID="{5F9C6C42-55D4-43DD-800C-626247735A5C}" presName="Name37" presStyleLbl="parChTrans1D2" presStyleIdx="2" presStyleCnt="3"/>
      <dgm:spPr/>
    </dgm:pt>
    <dgm:pt modelId="{54B845EB-6B7F-454A-B91D-CA085E151985}" type="pres">
      <dgm:prSet presAssocID="{83DCBDEB-4760-4DEE-8CB0-F698A2D34A5A}" presName="hierRoot2" presStyleCnt="0">
        <dgm:presLayoutVars>
          <dgm:hierBranch val="init"/>
        </dgm:presLayoutVars>
      </dgm:prSet>
      <dgm:spPr/>
    </dgm:pt>
    <dgm:pt modelId="{7DE90FED-C2F3-4191-A6AC-B8E1B5ACD1FC}" type="pres">
      <dgm:prSet presAssocID="{83DCBDEB-4760-4DEE-8CB0-F698A2D34A5A}" presName="rootComposite" presStyleCnt="0"/>
      <dgm:spPr/>
    </dgm:pt>
    <dgm:pt modelId="{C6C6C8EC-8246-415D-88BF-D01AEECEE4B2}" type="pres">
      <dgm:prSet presAssocID="{83DCBDEB-4760-4DEE-8CB0-F698A2D34A5A}" presName="rootText" presStyleLbl="node2" presStyleIdx="2" presStyleCnt="3">
        <dgm:presLayoutVars>
          <dgm:chPref val="3"/>
        </dgm:presLayoutVars>
      </dgm:prSet>
      <dgm:spPr/>
    </dgm:pt>
    <dgm:pt modelId="{ACE28AF2-3DA3-4946-A029-82366336708A}" type="pres">
      <dgm:prSet presAssocID="{83DCBDEB-4760-4DEE-8CB0-F698A2D34A5A}" presName="rootConnector" presStyleLbl="node2" presStyleIdx="2" presStyleCnt="3"/>
      <dgm:spPr/>
    </dgm:pt>
    <dgm:pt modelId="{79E58BDD-8F03-4D42-8849-F9B8A981626D}" type="pres">
      <dgm:prSet presAssocID="{83DCBDEB-4760-4DEE-8CB0-F698A2D34A5A}" presName="hierChild4" presStyleCnt="0"/>
      <dgm:spPr/>
    </dgm:pt>
    <dgm:pt modelId="{D7AA4A67-252A-4F52-BF8A-A01C79F672E7}" type="pres">
      <dgm:prSet presAssocID="{45738216-15AD-4DA4-91FA-17F6DF4D394B}" presName="Name37" presStyleLbl="parChTrans1D3" presStyleIdx="2" presStyleCnt="3"/>
      <dgm:spPr/>
    </dgm:pt>
    <dgm:pt modelId="{E075B352-6EE4-418A-B08C-3326E495BA94}" type="pres">
      <dgm:prSet presAssocID="{4CB2355F-D5C0-4E75-8543-94CACBCC136C}" presName="hierRoot2" presStyleCnt="0">
        <dgm:presLayoutVars>
          <dgm:hierBranch val="init"/>
        </dgm:presLayoutVars>
      </dgm:prSet>
      <dgm:spPr/>
    </dgm:pt>
    <dgm:pt modelId="{76514FF3-2E9A-4F01-9643-8AC1B251980E}" type="pres">
      <dgm:prSet presAssocID="{4CB2355F-D5C0-4E75-8543-94CACBCC136C}" presName="rootComposite" presStyleCnt="0"/>
      <dgm:spPr/>
    </dgm:pt>
    <dgm:pt modelId="{475696F5-621A-4AD9-BA03-48B00B019AC9}" type="pres">
      <dgm:prSet presAssocID="{4CB2355F-D5C0-4E75-8543-94CACBCC136C}" presName="rootText" presStyleLbl="node3" presStyleIdx="2" presStyleCnt="3">
        <dgm:presLayoutVars>
          <dgm:chPref val="3"/>
        </dgm:presLayoutVars>
      </dgm:prSet>
      <dgm:spPr/>
    </dgm:pt>
    <dgm:pt modelId="{54F01B8B-674E-411A-B5CA-84722CE8918C}" type="pres">
      <dgm:prSet presAssocID="{4CB2355F-D5C0-4E75-8543-94CACBCC136C}" presName="rootConnector" presStyleLbl="node3" presStyleIdx="2" presStyleCnt="3"/>
      <dgm:spPr/>
    </dgm:pt>
    <dgm:pt modelId="{6246366E-9105-4912-8E45-E6B8BF70F126}" type="pres">
      <dgm:prSet presAssocID="{4CB2355F-D5C0-4E75-8543-94CACBCC136C}" presName="hierChild4" presStyleCnt="0"/>
      <dgm:spPr/>
    </dgm:pt>
    <dgm:pt modelId="{906EB056-B9A8-471A-AE5D-C875721B74B4}" type="pres">
      <dgm:prSet presAssocID="{4CB2355F-D5C0-4E75-8543-94CACBCC136C}" presName="hierChild5" presStyleCnt="0"/>
      <dgm:spPr/>
    </dgm:pt>
    <dgm:pt modelId="{E111C3DE-F679-42F4-B66B-BEE1EC46FA37}" type="pres">
      <dgm:prSet presAssocID="{83DCBDEB-4760-4DEE-8CB0-F698A2D34A5A}" presName="hierChild5" presStyleCnt="0"/>
      <dgm:spPr/>
    </dgm:pt>
    <dgm:pt modelId="{71672E97-4597-4DE8-A8F5-8C4C02F4BC5F}" type="pres">
      <dgm:prSet presAssocID="{3B478E76-35AB-41F9-8B3A-B83BE131E689}" presName="hierChild3" presStyleCnt="0"/>
      <dgm:spPr/>
    </dgm:pt>
  </dgm:ptLst>
  <dgm:cxnLst>
    <dgm:cxn modelId="{F20C5E0A-B1F4-48E0-AC78-D31BE6518126}" srcId="{67C9C9FA-DDC0-4610-BDD8-2631A5445E52}" destId="{BFBAF447-1F72-4880-954B-C8221B16181D}" srcOrd="0" destOrd="0" parTransId="{4F5A5D11-95ED-40BC-B679-72ED00270899}" sibTransId="{29741D1E-9434-4349-B226-3910B7D9E933}"/>
    <dgm:cxn modelId="{B5CE5919-EDE9-48DF-AD20-CF3CB68B2DD9}" type="presOf" srcId="{4CB2355F-D5C0-4E75-8543-94CACBCC136C}" destId="{475696F5-621A-4AD9-BA03-48B00B019AC9}" srcOrd="0" destOrd="0" presId="urn:microsoft.com/office/officeart/2005/8/layout/orgChart1"/>
    <dgm:cxn modelId="{C0171C22-04CB-48AE-83BC-2B8C34D6606F}" type="presOf" srcId="{45BA068C-CC1C-479C-9895-D0DACC6A1C5B}" destId="{508BF63C-3CE6-428D-9DCB-960F411689B1}" srcOrd="0" destOrd="0" presId="urn:microsoft.com/office/officeart/2005/8/layout/orgChart1"/>
    <dgm:cxn modelId="{EEE9842E-7117-4B11-B1FA-02CC85B911D3}" type="presOf" srcId="{67C9C9FA-DDC0-4610-BDD8-2631A5445E52}" destId="{1336CEE5-B533-47F4-9C25-930ACE964D53}" srcOrd="1" destOrd="0" presId="urn:microsoft.com/office/officeart/2005/8/layout/orgChart1"/>
    <dgm:cxn modelId="{3BCB1A35-2BB0-4172-84FD-B878CE535812}" type="presOf" srcId="{53608187-FD5F-4BC8-AC0C-EB0B066E305B}" destId="{FE24815F-FFE2-4A3A-A87A-691D074C3FEC}" srcOrd="0" destOrd="0" presId="urn:microsoft.com/office/officeart/2005/8/layout/orgChart1"/>
    <dgm:cxn modelId="{F90E4638-C36F-4648-9157-E57C9D5DA764}" type="presOf" srcId="{BFBAF447-1F72-4880-954B-C8221B16181D}" destId="{4037F89D-7913-43DC-B2DC-0F1276BF2622}" srcOrd="0" destOrd="0" presId="urn:microsoft.com/office/officeart/2005/8/layout/orgChart1"/>
    <dgm:cxn modelId="{B7A78F38-5028-41C7-8859-AC0ED7A24AE1}" type="presOf" srcId="{83DCBDEB-4760-4DEE-8CB0-F698A2D34A5A}" destId="{C6C6C8EC-8246-415D-88BF-D01AEECEE4B2}" srcOrd="0" destOrd="0" presId="urn:microsoft.com/office/officeart/2005/8/layout/orgChart1"/>
    <dgm:cxn modelId="{8DFFB662-4DF2-474B-BF4E-8E2A34CF5BE0}" srcId="{45BA068C-CC1C-479C-9895-D0DACC6A1C5B}" destId="{12C32EAA-1B57-45E1-9C63-B5533F925197}" srcOrd="0" destOrd="0" parTransId="{B6CF3F9A-66DE-4B6B-86CA-363F7D1487ED}" sibTransId="{F0F141FF-6F06-43D5-9940-1FC9315F767B}"/>
    <dgm:cxn modelId="{1A000347-3A68-4AB9-93D7-FAFDF5D42561}" type="presOf" srcId="{5F9C6C42-55D4-43DD-800C-626247735A5C}" destId="{C7969AA6-8098-468E-BF99-1DC6B0BE2962}" srcOrd="0" destOrd="0" presId="urn:microsoft.com/office/officeart/2005/8/layout/orgChart1"/>
    <dgm:cxn modelId="{19F58D67-6A46-4273-9532-BF0C6E178BFD}" srcId="{3B478E76-35AB-41F9-8B3A-B83BE131E689}" destId="{45BA068C-CC1C-479C-9895-D0DACC6A1C5B}" srcOrd="1" destOrd="0" parTransId="{60E83E49-02F5-4255-B036-F517BE5FDCF3}" sibTransId="{F76C8E8B-6864-43D6-AA3F-163012535328}"/>
    <dgm:cxn modelId="{6AE2FB4D-1CB2-45CB-BB98-F8754B1899DF}" type="presOf" srcId="{83DCBDEB-4760-4DEE-8CB0-F698A2D34A5A}" destId="{ACE28AF2-3DA3-4946-A029-82366336708A}" srcOrd="1" destOrd="0" presId="urn:microsoft.com/office/officeart/2005/8/layout/orgChart1"/>
    <dgm:cxn modelId="{02094B6E-B5EF-4411-9F57-EA19BDDC4B2A}" type="presOf" srcId="{4F5A5D11-95ED-40BC-B679-72ED00270899}" destId="{A7BAD4A5-9854-452D-966A-C83581FA7F44}" srcOrd="0" destOrd="0" presId="urn:microsoft.com/office/officeart/2005/8/layout/orgChart1"/>
    <dgm:cxn modelId="{E1D93683-0A61-474D-AB27-A9CFEA8DB7B9}" type="presOf" srcId="{3B478E76-35AB-41F9-8B3A-B83BE131E689}" destId="{0E5F177A-6FF3-467A-9376-81A00935AD72}" srcOrd="0" destOrd="0" presId="urn:microsoft.com/office/officeart/2005/8/layout/orgChart1"/>
    <dgm:cxn modelId="{2EAA5884-6C11-4497-8C19-A789A6BC7F47}" srcId="{53608187-FD5F-4BC8-AC0C-EB0B066E305B}" destId="{3B478E76-35AB-41F9-8B3A-B83BE131E689}" srcOrd="0" destOrd="0" parTransId="{CD04308C-DCFC-4BD4-829B-C160605F1869}" sibTransId="{F6AE3E09-8697-457F-A77B-FECF4A45191F}"/>
    <dgm:cxn modelId="{3B5AAD89-1392-4270-983C-1A95685AF724}" type="presOf" srcId="{12C32EAA-1B57-45E1-9C63-B5533F925197}" destId="{43057A09-7498-43F3-B364-1E85EBDECD31}" srcOrd="1" destOrd="0" presId="urn:microsoft.com/office/officeart/2005/8/layout/orgChart1"/>
    <dgm:cxn modelId="{AFEF69AB-70F2-4359-AB5E-A3787197DCF2}" type="presOf" srcId="{3B478E76-35AB-41F9-8B3A-B83BE131E689}" destId="{FB050D74-8EF0-4C90-8288-275C6098B62B}" srcOrd="1" destOrd="0" presId="urn:microsoft.com/office/officeart/2005/8/layout/orgChart1"/>
    <dgm:cxn modelId="{0CA7B2B1-DBC5-4993-B26E-65C728F34828}" type="presOf" srcId="{12C32EAA-1B57-45E1-9C63-B5533F925197}" destId="{1BC061AA-0BC1-435B-8D54-4FBE0D677333}" srcOrd="0" destOrd="0" presId="urn:microsoft.com/office/officeart/2005/8/layout/orgChart1"/>
    <dgm:cxn modelId="{5566D8B7-FC77-443F-AFF4-37AFA712EADA}" type="presOf" srcId="{45BA068C-CC1C-479C-9895-D0DACC6A1C5B}" destId="{096C45E8-C2DD-4E3F-8D13-D00A94F8CF0A}" srcOrd="1" destOrd="0" presId="urn:microsoft.com/office/officeart/2005/8/layout/orgChart1"/>
    <dgm:cxn modelId="{C8153DBD-C1D7-4887-8178-85392DB10973}" type="presOf" srcId="{4CB2355F-D5C0-4E75-8543-94CACBCC136C}" destId="{54F01B8B-674E-411A-B5CA-84722CE8918C}" srcOrd="1" destOrd="0" presId="urn:microsoft.com/office/officeart/2005/8/layout/orgChart1"/>
    <dgm:cxn modelId="{BD5BD5CC-6220-498F-B76F-6C253C348F5A}" type="presOf" srcId="{45738216-15AD-4DA4-91FA-17F6DF4D394B}" destId="{D7AA4A67-252A-4F52-BF8A-A01C79F672E7}" srcOrd="0" destOrd="0" presId="urn:microsoft.com/office/officeart/2005/8/layout/orgChart1"/>
    <dgm:cxn modelId="{30A61ED2-9FC0-491E-93B3-F65F9CF3BC16}" type="presOf" srcId="{67C9C9FA-DDC0-4610-BDD8-2631A5445E52}" destId="{FE7B433F-FBEC-47B6-B24B-12A0B230DF6B}" srcOrd="0" destOrd="0" presId="urn:microsoft.com/office/officeart/2005/8/layout/orgChart1"/>
    <dgm:cxn modelId="{2F8901DD-0FC6-4B3A-9002-B99546803968}" type="presOf" srcId="{BFBAF447-1F72-4880-954B-C8221B16181D}" destId="{9BC0304A-FC81-4F2E-B4DA-35303B0694F1}" srcOrd="1" destOrd="0" presId="urn:microsoft.com/office/officeart/2005/8/layout/orgChart1"/>
    <dgm:cxn modelId="{2D935DDD-1A35-4525-BB0D-4FEBE7AB2C97}" srcId="{83DCBDEB-4760-4DEE-8CB0-F698A2D34A5A}" destId="{4CB2355F-D5C0-4E75-8543-94CACBCC136C}" srcOrd="0" destOrd="0" parTransId="{45738216-15AD-4DA4-91FA-17F6DF4D394B}" sibTransId="{0451A93B-D3EE-43E8-8DBD-C89FFB002DB4}"/>
    <dgm:cxn modelId="{B3FFAEE4-C28A-445F-907C-86321B707926}" type="presOf" srcId="{60E83E49-02F5-4255-B036-F517BE5FDCF3}" destId="{3A31E047-DAF4-4486-A2FC-7E650CA06792}" srcOrd="0" destOrd="0" presId="urn:microsoft.com/office/officeart/2005/8/layout/orgChart1"/>
    <dgm:cxn modelId="{EA98D4EE-5872-4173-856F-67E0D7947708}" srcId="{3B478E76-35AB-41F9-8B3A-B83BE131E689}" destId="{67C9C9FA-DDC0-4610-BDD8-2631A5445E52}" srcOrd="0" destOrd="0" parTransId="{B01F6E8D-5ABB-4811-8740-319A246792C9}" sibTransId="{B74A7992-EF7D-4B51-94EC-23B47F657F9B}"/>
    <dgm:cxn modelId="{17621EF3-994C-471F-B6C7-99ACAFCD12C9}" srcId="{3B478E76-35AB-41F9-8B3A-B83BE131E689}" destId="{83DCBDEB-4760-4DEE-8CB0-F698A2D34A5A}" srcOrd="2" destOrd="0" parTransId="{5F9C6C42-55D4-43DD-800C-626247735A5C}" sibTransId="{F172ECD1-886B-417A-B830-AE8569E968D0}"/>
    <dgm:cxn modelId="{80463AF7-5760-44D9-8B39-78DD065AC2C2}" type="presOf" srcId="{B01F6E8D-5ABB-4811-8740-319A246792C9}" destId="{790D775E-C650-46E9-90E9-ABD9AA6B919A}" srcOrd="0" destOrd="0" presId="urn:microsoft.com/office/officeart/2005/8/layout/orgChart1"/>
    <dgm:cxn modelId="{CA12ACFB-EE35-4645-A2A3-4914D21BF833}" type="presOf" srcId="{B6CF3F9A-66DE-4B6B-86CA-363F7D1487ED}" destId="{2BDE1E1D-E95B-4E3B-9359-347C83327F50}" srcOrd="0" destOrd="0" presId="urn:microsoft.com/office/officeart/2005/8/layout/orgChart1"/>
    <dgm:cxn modelId="{C70419F8-9DD3-48D7-AF5C-672CA1133F9D}" type="presParOf" srcId="{FE24815F-FFE2-4A3A-A87A-691D074C3FEC}" destId="{7C53A396-0BB6-4D48-8EBD-80DD1C2F5807}" srcOrd="0" destOrd="0" presId="urn:microsoft.com/office/officeart/2005/8/layout/orgChart1"/>
    <dgm:cxn modelId="{0BD9009A-E74D-4F72-A8A8-2FF58DF74A20}" type="presParOf" srcId="{7C53A396-0BB6-4D48-8EBD-80DD1C2F5807}" destId="{A30469AA-AD1B-43DB-B9C5-56EFFA2A3E57}" srcOrd="0" destOrd="0" presId="urn:microsoft.com/office/officeart/2005/8/layout/orgChart1"/>
    <dgm:cxn modelId="{8AB3372C-9466-400A-A910-4C058EF9A68A}" type="presParOf" srcId="{A30469AA-AD1B-43DB-B9C5-56EFFA2A3E57}" destId="{0E5F177A-6FF3-467A-9376-81A00935AD72}" srcOrd="0" destOrd="0" presId="urn:microsoft.com/office/officeart/2005/8/layout/orgChart1"/>
    <dgm:cxn modelId="{B1F71FA9-C281-4824-869D-7DB3B7C83EEE}" type="presParOf" srcId="{A30469AA-AD1B-43DB-B9C5-56EFFA2A3E57}" destId="{FB050D74-8EF0-4C90-8288-275C6098B62B}" srcOrd="1" destOrd="0" presId="urn:microsoft.com/office/officeart/2005/8/layout/orgChart1"/>
    <dgm:cxn modelId="{1892BC5E-40D0-4635-B9F7-81C3B08360B3}" type="presParOf" srcId="{7C53A396-0BB6-4D48-8EBD-80DD1C2F5807}" destId="{929A9708-8A0A-45AF-8E75-E3E08085F009}" srcOrd="1" destOrd="0" presId="urn:microsoft.com/office/officeart/2005/8/layout/orgChart1"/>
    <dgm:cxn modelId="{7E9883D0-5340-4365-819A-C8696594CCB8}" type="presParOf" srcId="{929A9708-8A0A-45AF-8E75-E3E08085F009}" destId="{790D775E-C650-46E9-90E9-ABD9AA6B919A}" srcOrd="0" destOrd="0" presId="urn:microsoft.com/office/officeart/2005/8/layout/orgChart1"/>
    <dgm:cxn modelId="{3FD011BC-8AE7-4DB5-8E3C-82E0831DB0D1}" type="presParOf" srcId="{929A9708-8A0A-45AF-8E75-E3E08085F009}" destId="{32FFCBAD-5636-4BF2-A851-4B90C7C094D5}" srcOrd="1" destOrd="0" presId="urn:microsoft.com/office/officeart/2005/8/layout/orgChart1"/>
    <dgm:cxn modelId="{0D7F8930-58DC-426C-9B94-716EA43C4057}" type="presParOf" srcId="{32FFCBAD-5636-4BF2-A851-4B90C7C094D5}" destId="{6849339D-3282-43ED-AB7C-AC2D7721DB02}" srcOrd="0" destOrd="0" presId="urn:microsoft.com/office/officeart/2005/8/layout/orgChart1"/>
    <dgm:cxn modelId="{3E3E551D-D714-4BEF-99EB-E6481C38AFC9}" type="presParOf" srcId="{6849339D-3282-43ED-AB7C-AC2D7721DB02}" destId="{FE7B433F-FBEC-47B6-B24B-12A0B230DF6B}" srcOrd="0" destOrd="0" presId="urn:microsoft.com/office/officeart/2005/8/layout/orgChart1"/>
    <dgm:cxn modelId="{A9683B5D-CACB-4622-BCC3-78895E21A7BB}" type="presParOf" srcId="{6849339D-3282-43ED-AB7C-AC2D7721DB02}" destId="{1336CEE5-B533-47F4-9C25-930ACE964D53}" srcOrd="1" destOrd="0" presId="urn:microsoft.com/office/officeart/2005/8/layout/orgChart1"/>
    <dgm:cxn modelId="{E18C60E2-A49B-45AE-BFD0-CBB11752B899}" type="presParOf" srcId="{32FFCBAD-5636-4BF2-A851-4B90C7C094D5}" destId="{80602B67-61BE-4430-9521-2F3D1CAD0C6A}" srcOrd="1" destOrd="0" presId="urn:microsoft.com/office/officeart/2005/8/layout/orgChart1"/>
    <dgm:cxn modelId="{8C2C4817-1E8F-4A51-9CD4-2D42A41C5111}" type="presParOf" srcId="{80602B67-61BE-4430-9521-2F3D1CAD0C6A}" destId="{A7BAD4A5-9854-452D-966A-C83581FA7F44}" srcOrd="0" destOrd="0" presId="urn:microsoft.com/office/officeart/2005/8/layout/orgChart1"/>
    <dgm:cxn modelId="{A6C7F5B2-2908-4236-979F-7E1759055C04}" type="presParOf" srcId="{80602B67-61BE-4430-9521-2F3D1CAD0C6A}" destId="{FDB667AD-9521-4320-B099-8C94640195EF}" srcOrd="1" destOrd="0" presId="urn:microsoft.com/office/officeart/2005/8/layout/orgChart1"/>
    <dgm:cxn modelId="{C5E8A561-A053-4357-A941-004BDF1DE886}" type="presParOf" srcId="{FDB667AD-9521-4320-B099-8C94640195EF}" destId="{0DC27732-69D2-4CF2-B452-7FC786FCD07A}" srcOrd="0" destOrd="0" presId="urn:microsoft.com/office/officeart/2005/8/layout/orgChart1"/>
    <dgm:cxn modelId="{59681017-F036-4FFA-BD7F-5E6C8A3795E7}" type="presParOf" srcId="{0DC27732-69D2-4CF2-B452-7FC786FCD07A}" destId="{4037F89D-7913-43DC-B2DC-0F1276BF2622}" srcOrd="0" destOrd="0" presId="urn:microsoft.com/office/officeart/2005/8/layout/orgChart1"/>
    <dgm:cxn modelId="{8A3473C2-B8D0-40EE-851E-3ADCFF0FA151}" type="presParOf" srcId="{0DC27732-69D2-4CF2-B452-7FC786FCD07A}" destId="{9BC0304A-FC81-4F2E-B4DA-35303B0694F1}" srcOrd="1" destOrd="0" presId="urn:microsoft.com/office/officeart/2005/8/layout/orgChart1"/>
    <dgm:cxn modelId="{BD9CB2A4-D0C6-457C-ACCF-EF3D254691F1}" type="presParOf" srcId="{FDB667AD-9521-4320-B099-8C94640195EF}" destId="{F01DCEC0-3595-49F8-937F-26EF54D6577B}" srcOrd="1" destOrd="0" presId="urn:microsoft.com/office/officeart/2005/8/layout/orgChart1"/>
    <dgm:cxn modelId="{16FF1AA3-F21A-4377-AFF3-DD07E8F66596}" type="presParOf" srcId="{FDB667AD-9521-4320-B099-8C94640195EF}" destId="{9A8EBB23-FBFC-43E6-A990-DAA5A9DEC89B}" srcOrd="2" destOrd="0" presId="urn:microsoft.com/office/officeart/2005/8/layout/orgChart1"/>
    <dgm:cxn modelId="{87D6E991-2021-4BD7-BCB3-21C57545BF58}" type="presParOf" srcId="{32FFCBAD-5636-4BF2-A851-4B90C7C094D5}" destId="{5C51E810-B86D-4D91-8224-A40BF6C74DC9}" srcOrd="2" destOrd="0" presId="urn:microsoft.com/office/officeart/2005/8/layout/orgChart1"/>
    <dgm:cxn modelId="{906E688E-E500-4B0E-B7DD-6586F6FE0E17}" type="presParOf" srcId="{929A9708-8A0A-45AF-8E75-E3E08085F009}" destId="{3A31E047-DAF4-4486-A2FC-7E650CA06792}" srcOrd="2" destOrd="0" presId="urn:microsoft.com/office/officeart/2005/8/layout/orgChart1"/>
    <dgm:cxn modelId="{C0380A98-EAE5-4901-9D1C-6AC919FC4795}" type="presParOf" srcId="{929A9708-8A0A-45AF-8E75-E3E08085F009}" destId="{BF7C81EF-42B9-4C17-A2F6-5626B5851A04}" srcOrd="3" destOrd="0" presId="urn:microsoft.com/office/officeart/2005/8/layout/orgChart1"/>
    <dgm:cxn modelId="{A78DC917-D743-4A15-95F6-6108DB0E0157}" type="presParOf" srcId="{BF7C81EF-42B9-4C17-A2F6-5626B5851A04}" destId="{4F9223FA-CF29-41CA-98D9-E70D93A9210F}" srcOrd="0" destOrd="0" presId="urn:microsoft.com/office/officeart/2005/8/layout/orgChart1"/>
    <dgm:cxn modelId="{D4B89583-045E-4AEA-A5C7-2202A2C9AE52}" type="presParOf" srcId="{4F9223FA-CF29-41CA-98D9-E70D93A9210F}" destId="{508BF63C-3CE6-428D-9DCB-960F411689B1}" srcOrd="0" destOrd="0" presId="urn:microsoft.com/office/officeart/2005/8/layout/orgChart1"/>
    <dgm:cxn modelId="{EA36680F-04BC-46A8-91CF-92F5E7373836}" type="presParOf" srcId="{4F9223FA-CF29-41CA-98D9-E70D93A9210F}" destId="{096C45E8-C2DD-4E3F-8D13-D00A94F8CF0A}" srcOrd="1" destOrd="0" presId="urn:microsoft.com/office/officeart/2005/8/layout/orgChart1"/>
    <dgm:cxn modelId="{AB2A7AFB-6964-4AD9-811A-02FDECA2E4C4}" type="presParOf" srcId="{BF7C81EF-42B9-4C17-A2F6-5626B5851A04}" destId="{C05D3F1A-5636-4F69-9C89-5F29B9F718CF}" srcOrd="1" destOrd="0" presId="urn:microsoft.com/office/officeart/2005/8/layout/orgChart1"/>
    <dgm:cxn modelId="{E67C1716-4248-4AB3-ADF2-38B8EF9878FF}" type="presParOf" srcId="{C05D3F1A-5636-4F69-9C89-5F29B9F718CF}" destId="{2BDE1E1D-E95B-4E3B-9359-347C83327F50}" srcOrd="0" destOrd="0" presId="urn:microsoft.com/office/officeart/2005/8/layout/orgChart1"/>
    <dgm:cxn modelId="{77228C08-2739-45DD-9CFF-7468E6F72195}" type="presParOf" srcId="{C05D3F1A-5636-4F69-9C89-5F29B9F718CF}" destId="{E2B3A9C3-1EB4-4F88-B49E-7562BB3A284E}" srcOrd="1" destOrd="0" presId="urn:microsoft.com/office/officeart/2005/8/layout/orgChart1"/>
    <dgm:cxn modelId="{184B10F2-8162-426A-A9E1-82153866A468}" type="presParOf" srcId="{E2B3A9C3-1EB4-4F88-B49E-7562BB3A284E}" destId="{8A9AFC94-BD71-4736-B760-CA1062B8939E}" srcOrd="0" destOrd="0" presId="urn:microsoft.com/office/officeart/2005/8/layout/orgChart1"/>
    <dgm:cxn modelId="{03115D05-E68D-4712-BD62-2E7EBBCA345E}" type="presParOf" srcId="{8A9AFC94-BD71-4736-B760-CA1062B8939E}" destId="{1BC061AA-0BC1-435B-8D54-4FBE0D677333}" srcOrd="0" destOrd="0" presId="urn:microsoft.com/office/officeart/2005/8/layout/orgChart1"/>
    <dgm:cxn modelId="{E6704A5C-0C2A-4769-8F92-87E4F7643D72}" type="presParOf" srcId="{8A9AFC94-BD71-4736-B760-CA1062B8939E}" destId="{43057A09-7498-43F3-B364-1E85EBDECD31}" srcOrd="1" destOrd="0" presId="urn:microsoft.com/office/officeart/2005/8/layout/orgChart1"/>
    <dgm:cxn modelId="{A49CB0FB-FA77-40E3-A131-E4F85D21FF4C}" type="presParOf" srcId="{E2B3A9C3-1EB4-4F88-B49E-7562BB3A284E}" destId="{CBB70640-324C-4CB8-B3E0-738DB66D40D9}" srcOrd="1" destOrd="0" presId="urn:microsoft.com/office/officeart/2005/8/layout/orgChart1"/>
    <dgm:cxn modelId="{749727C8-2F21-4DE6-B204-E5A6BAFB7ADF}" type="presParOf" srcId="{E2B3A9C3-1EB4-4F88-B49E-7562BB3A284E}" destId="{3F7CDCC3-8D4A-40D3-BF1D-777FEE1897EB}" srcOrd="2" destOrd="0" presId="urn:microsoft.com/office/officeart/2005/8/layout/orgChart1"/>
    <dgm:cxn modelId="{F61E45F2-D159-40E9-80E1-51779D4B3509}" type="presParOf" srcId="{BF7C81EF-42B9-4C17-A2F6-5626B5851A04}" destId="{793C816C-D9A0-445A-86FF-E5C5E7C97978}" srcOrd="2" destOrd="0" presId="urn:microsoft.com/office/officeart/2005/8/layout/orgChart1"/>
    <dgm:cxn modelId="{7E490A7F-F590-4D7A-8A85-406E7888C6C5}" type="presParOf" srcId="{929A9708-8A0A-45AF-8E75-E3E08085F009}" destId="{C7969AA6-8098-468E-BF99-1DC6B0BE2962}" srcOrd="4" destOrd="0" presId="urn:microsoft.com/office/officeart/2005/8/layout/orgChart1"/>
    <dgm:cxn modelId="{C8704204-2743-44D9-A1DF-50FF08626E54}" type="presParOf" srcId="{929A9708-8A0A-45AF-8E75-E3E08085F009}" destId="{54B845EB-6B7F-454A-B91D-CA085E151985}" srcOrd="5" destOrd="0" presId="urn:microsoft.com/office/officeart/2005/8/layout/orgChart1"/>
    <dgm:cxn modelId="{65E6593B-CBB3-4130-986A-59A7B1AD1B39}" type="presParOf" srcId="{54B845EB-6B7F-454A-B91D-CA085E151985}" destId="{7DE90FED-C2F3-4191-A6AC-B8E1B5ACD1FC}" srcOrd="0" destOrd="0" presId="urn:microsoft.com/office/officeart/2005/8/layout/orgChart1"/>
    <dgm:cxn modelId="{6A50FF3E-2A1D-4C25-83D6-E666A3FEA878}" type="presParOf" srcId="{7DE90FED-C2F3-4191-A6AC-B8E1B5ACD1FC}" destId="{C6C6C8EC-8246-415D-88BF-D01AEECEE4B2}" srcOrd="0" destOrd="0" presId="urn:microsoft.com/office/officeart/2005/8/layout/orgChart1"/>
    <dgm:cxn modelId="{57B18C85-891E-4594-BBFC-1A23B21C8923}" type="presParOf" srcId="{7DE90FED-C2F3-4191-A6AC-B8E1B5ACD1FC}" destId="{ACE28AF2-3DA3-4946-A029-82366336708A}" srcOrd="1" destOrd="0" presId="urn:microsoft.com/office/officeart/2005/8/layout/orgChart1"/>
    <dgm:cxn modelId="{5F428599-D11B-465A-8BF9-11B05A06D230}" type="presParOf" srcId="{54B845EB-6B7F-454A-B91D-CA085E151985}" destId="{79E58BDD-8F03-4D42-8849-F9B8A981626D}" srcOrd="1" destOrd="0" presId="urn:microsoft.com/office/officeart/2005/8/layout/orgChart1"/>
    <dgm:cxn modelId="{C0F264C2-E74A-4241-A718-5F2BCBAC18E1}" type="presParOf" srcId="{79E58BDD-8F03-4D42-8849-F9B8A981626D}" destId="{D7AA4A67-252A-4F52-BF8A-A01C79F672E7}" srcOrd="0" destOrd="0" presId="urn:microsoft.com/office/officeart/2005/8/layout/orgChart1"/>
    <dgm:cxn modelId="{6A1268FE-0B06-4AC6-A5F9-87AA2BCB92F4}" type="presParOf" srcId="{79E58BDD-8F03-4D42-8849-F9B8A981626D}" destId="{E075B352-6EE4-418A-B08C-3326E495BA94}" srcOrd="1" destOrd="0" presId="urn:microsoft.com/office/officeart/2005/8/layout/orgChart1"/>
    <dgm:cxn modelId="{E06A4C1C-7076-47BE-BB11-AA32D4BABB46}" type="presParOf" srcId="{E075B352-6EE4-418A-B08C-3326E495BA94}" destId="{76514FF3-2E9A-4F01-9643-8AC1B251980E}" srcOrd="0" destOrd="0" presId="urn:microsoft.com/office/officeart/2005/8/layout/orgChart1"/>
    <dgm:cxn modelId="{50E26B7D-701D-41F9-A1BF-2C3A5E66E8F6}" type="presParOf" srcId="{76514FF3-2E9A-4F01-9643-8AC1B251980E}" destId="{475696F5-621A-4AD9-BA03-48B00B019AC9}" srcOrd="0" destOrd="0" presId="urn:microsoft.com/office/officeart/2005/8/layout/orgChart1"/>
    <dgm:cxn modelId="{8D4DD388-8328-43D1-BA87-D38E1A2E8DF3}" type="presParOf" srcId="{76514FF3-2E9A-4F01-9643-8AC1B251980E}" destId="{54F01B8B-674E-411A-B5CA-84722CE8918C}" srcOrd="1" destOrd="0" presId="urn:microsoft.com/office/officeart/2005/8/layout/orgChart1"/>
    <dgm:cxn modelId="{11BFB429-DC13-4690-901E-BEB5B540A7AB}" type="presParOf" srcId="{E075B352-6EE4-418A-B08C-3326E495BA94}" destId="{6246366E-9105-4912-8E45-E6B8BF70F126}" srcOrd="1" destOrd="0" presId="urn:microsoft.com/office/officeart/2005/8/layout/orgChart1"/>
    <dgm:cxn modelId="{4D769C08-A62F-4CEB-B952-6718910209C5}" type="presParOf" srcId="{E075B352-6EE4-418A-B08C-3326E495BA94}" destId="{906EB056-B9A8-471A-AE5D-C875721B74B4}" srcOrd="2" destOrd="0" presId="urn:microsoft.com/office/officeart/2005/8/layout/orgChart1"/>
    <dgm:cxn modelId="{0F5FC228-1801-4AF3-8955-BF29794AAC3C}" type="presParOf" srcId="{54B845EB-6B7F-454A-B91D-CA085E151985}" destId="{E111C3DE-F679-42F4-B66B-BEE1EC46FA37}" srcOrd="2" destOrd="0" presId="urn:microsoft.com/office/officeart/2005/8/layout/orgChart1"/>
    <dgm:cxn modelId="{CDC2646C-7BB5-4854-AE88-D8A472F8A682}" type="presParOf" srcId="{7C53A396-0BB6-4D48-8EBD-80DD1C2F5807}" destId="{71672E97-4597-4DE8-A8F5-8C4C02F4BC5F}" srcOrd="2" destOrd="0" presId="urn:microsoft.com/office/officeart/2005/8/layout/orgChart1"/>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EF7A0E7E-C5A8-46C6-AF56-D76E903FBAF7}" type="doc">
      <dgm:prSet loTypeId="urn:microsoft.com/office/officeart/2005/8/layout/default" loCatId="list" qsTypeId="urn:microsoft.com/office/officeart/2005/8/quickstyle/simple1" qsCatId="simple" csTypeId="urn:microsoft.com/office/officeart/2005/8/colors/accent0_3" csCatId="mainScheme" phldr="1"/>
      <dgm:spPr/>
      <dgm:t>
        <a:bodyPr/>
        <a:lstStyle/>
        <a:p>
          <a:endParaRPr lang="en-IE"/>
        </a:p>
      </dgm:t>
    </dgm:pt>
    <dgm:pt modelId="{08B9DDF5-8BB9-4456-9D08-CC9F587C64B8}" type="pres">
      <dgm:prSet presAssocID="{EF7A0E7E-C5A8-46C6-AF56-D76E903FBAF7}" presName="diagram" presStyleCnt="0">
        <dgm:presLayoutVars>
          <dgm:dir/>
          <dgm:resizeHandles val="exact"/>
        </dgm:presLayoutVars>
      </dgm:prSet>
      <dgm:spPr/>
    </dgm:pt>
  </dgm:ptLst>
  <dgm:cxnLst>
    <dgm:cxn modelId="{CEF46D1D-CFA7-47CA-BB9F-FF82B2BC27FD}" type="presOf" srcId="{EF7A0E7E-C5A8-46C6-AF56-D76E903FBAF7}" destId="{08B9DDF5-8BB9-4456-9D08-CC9F587C64B8}" srcOrd="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800B05C5-F38C-46C7-BC86-A0FFE441768E}" type="doc">
      <dgm:prSet loTypeId="urn:microsoft.com/office/officeart/2005/8/layout/orgChart1" loCatId="hierarchy" qsTypeId="urn:microsoft.com/office/officeart/2005/8/quickstyle/simple1" qsCatId="simple" csTypeId="urn:microsoft.com/office/officeart/2005/8/colors/accent0_3" csCatId="mainScheme" phldr="1"/>
      <dgm:spPr/>
      <dgm:t>
        <a:bodyPr/>
        <a:lstStyle/>
        <a:p>
          <a:endParaRPr lang="en-IE"/>
        </a:p>
      </dgm:t>
    </dgm:pt>
    <dgm:pt modelId="{4645D6D7-8487-4F7A-9C19-602FEADA441B}" type="pres">
      <dgm:prSet presAssocID="{800B05C5-F38C-46C7-BC86-A0FFE441768E}" presName="hierChild1" presStyleCnt="0">
        <dgm:presLayoutVars>
          <dgm:orgChart val="1"/>
          <dgm:chPref val="1"/>
          <dgm:dir/>
          <dgm:animOne val="branch"/>
          <dgm:animLvl val="lvl"/>
          <dgm:resizeHandles/>
        </dgm:presLayoutVars>
      </dgm:prSet>
      <dgm:spPr/>
    </dgm:pt>
  </dgm:ptLst>
  <dgm:cxnLst>
    <dgm:cxn modelId="{4933690B-E332-4AD7-8B09-7D5C6B3D4BAC}" type="presOf" srcId="{800B05C5-F38C-46C7-BC86-A0FFE441768E}" destId="{4645D6D7-8487-4F7A-9C19-602FEADA441B}" srcOrd="0" destOrd="0" presId="urn:microsoft.com/office/officeart/2005/8/layout/orgChart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09DCCE5B-4412-43C4-BC06-C6F9A9AF7F8A}" type="doc">
      <dgm:prSet loTypeId="urn:microsoft.com/office/officeart/2005/8/layout/chevron2" loCatId="list" qsTypeId="urn:microsoft.com/office/officeart/2005/8/quickstyle/simple1" qsCatId="simple" csTypeId="urn:microsoft.com/office/officeart/2005/8/colors/accent0_3" csCatId="mainScheme" phldr="1"/>
      <dgm:spPr/>
      <dgm:t>
        <a:bodyPr/>
        <a:lstStyle/>
        <a:p>
          <a:endParaRPr lang="en-IE"/>
        </a:p>
      </dgm:t>
    </dgm:pt>
    <dgm:pt modelId="{712F19B9-323F-4E22-B519-4C81348BFE19}">
      <dgm:prSet phldrT="[Text]"/>
      <dgm:spPr/>
      <dgm:t>
        <a:bodyPr/>
        <a:lstStyle/>
        <a:p>
          <a:r>
            <a:rPr lang="en-IE">
              <a:solidFill>
                <a:schemeClr val="accent1">
                  <a:lumMod val="50000"/>
                </a:schemeClr>
              </a:solidFill>
            </a:rPr>
            <a:t>1</a:t>
          </a:r>
          <a:endParaRPr lang="en-IE" dirty="0">
            <a:solidFill>
              <a:schemeClr val="accent1">
                <a:lumMod val="50000"/>
              </a:schemeClr>
            </a:solidFill>
          </a:endParaRPr>
        </a:p>
      </dgm:t>
    </dgm:pt>
    <dgm:pt modelId="{3E0D7244-8E56-420B-8FC3-E5AAD5AD4BFA}" type="parTrans" cxnId="{093A3DB5-37D8-4E80-8899-2F171ED3EBE7}">
      <dgm:prSet/>
      <dgm:spPr/>
      <dgm:t>
        <a:bodyPr/>
        <a:lstStyle/>
        <a:p>
          <a:endParaRPr lang="en-IE">
            <a:solidFill>
              <a:schemeClr val="accent1">
                <a:lumMod val="50000"/>
              </a:schemeClr>
            </a:solidFill>
          </a:endParaRPr>
        </a:p>
      </dgm:t>
    </dgm:pt>
    <dgm:pt modelId="{2A1C1777-FDF8-47E4-9395-79F955F7C2D6}" type="sibTrans" cxnId="{093A3DB5-37D8-4E80-8899-2F171ED3EBE7}">
      <dgm:prSet/>
      <dgm:spPr/>
      <dgm:t>
        <a:bodyPr/>
        <a:lstStyle/>
        <a:p>
          <a:endParaRPr lang="en-IE">
            <a:solidFill>
              <a:schemeClr val="accent1">
                <a:lumMod val="50000"/>
              </a:schemeClr>
            </a:solidFill>
          </a:endParaRPr>
        </a:p>
      </dgm:t>
    </dgm:pt>
    <dgm:pt modelId="{DBCB122E-CE36-4417-8BF0-E5534EBB22AA}">
      <dgm:prSet phldrT="[Text]"/>
      <dgm:spPr>
        <a:solidFill>
          <a:schemeClr val="tx2">
            <a:lumMod val="60000"/>
            <a:lumOff val="40000"/>
            <a:alpha val="90000"/>
          </a:schemeClr>
        </a:solidFill>
      </dgm:spPr>
      <dgm:t>
        <a:bodyPr/>
        <a:lstStyle/>
        <a:p>
          <a:r>
            <a:rPr lang="en-IE" dirty="0">
              <a:solidFill>
                <a:schemeClr val="accent1">
                  <a:lumMod val="50000"/>
                </a:schemeClr>
              </a:solidFill>
            </a:rPr>
            <a:t>A school should not give their VAT number to a UK supplier</a:t>
          </a:r>
        </a:p>
      </dgm:t>
    </dgm:pt>
    <dgm:pt modelId="{4E78980E-8F48-4AFB-AFC2-1C4CB3D33C98}" type="parTrans" cxnId="{45A94740-2492-4138-9352-6C2EFC91F3D6}">
      <dgm:prSet/>
      <dgm:spPr/>
      <dgm:t>
        <a:bodyPr/>
        <a:lstStyle/>
        <a:p>
          <a:endParaRPr lang="en-IE">
            <a:solidFill>
              <a:schemeClr val="accent1">
                <a:lumMod val="50000"/>
              </a:schemeClr>
            </a:solidFill>
          </a:endParaRPr>
        </a:p>
      </dgm:t>
    </dgm:pt>
    <dgm:pt modelId="{F3B85CAD-432B-47B9-9B8F-D20691D32985}" type="sibTrans" cxnId="{45A94740-2492-4138-9352-6C2EFC91F3D6}">
      <dgm:prSet/>
      <dgm:spPr/>
      <dgm:t>
        <a:bodyPr/>
        <a:lstStyle/>
        <a:p>
          <a:endParaRPr lang="en-IE">
            <a:solidFill>
              <a:schemeClr val="accent1">
                <a:lumMod val="50000"/>
              </a:schemeClr>
            </a:solidFill>
          </a:endParaRPr>
        </a:p>
      </dgm:t>
    </dgm:pt>
    <dgm:pt modelId="{54B0E26B-8D6A-415D-A16E-7BA9650EC8C3}">
      <dgm:prSet phldrT="[Text]"/>
      <dgm:spPr/>
      <dgm:t>
        <a:bodyPr/>
        <a:lstStyle/>
        <a:p>
          <a:r>
            <a:rPr lang="en-IE">
              <a:solidFill>
                <a:schemeClr val="accent1">
                  <a:lumMod val="50000"/>
                </a:schemeClr>
              </a:solidFill>
            </a:rPr>
            <a:t>2</a:t>
          </a:r>
          <a:endParaRPr lang="en-IE" dirty="0">
            <a:solidFill>
              <a:schemeClr val="accent1">
                <a:lumMod val="50000"/>
              </a:schemeClr>
            </a:solidFill>
          </a:endParaRPr>
        </a:p>
      </dgm:t>
    </dgm:pt>
    <dgm:pt modelId="{394CDBB7-A288-442C-834E-85672E88BF58}" type="parTrans" cxnId="{9C4858C9-0748-43CD-BD19-76DE788168C9}">
      <dgm:prSet/>
      <dgm:spPr/>
      <dgm:t>
        <a:bodyPr/>
        <a:lstStyle/>
        <a:p>
          <a:endParaRPr lang="en-IE">
            <a:solidFill>
              <a:schemeClr val="accent1">
                <a:lumMod val="50000"/>
              </a:schemeClr>
            </a:solidFill>
          </a:endParaRPr>
        </a:p>
      </dgm:t>
    </dgm:pt>
    <dgm:pt modelId="{56DB9B7E-F8D6-45A1-B7C7-2C68C5FE350A}" type="sibTrans" cxnId="{9C4858C9-0748-43CD-BD19-76DE788168C9}">
      <dgm:prSet/>
      <dgm:spPr/>
      <dgm:t>
        <a:bodyPr/>
        <a:lstStyle/>
        <a:p>
          <a:endParaRPr lang="en-IE">
            <a:solidFill>
              <a:schemeClr val="accent1">
                <a:lumMod val="50000"/>
              </a:schemeClr>
            </a:solidFill>
          </a:endParaRPr>
        </a:p>
      </dgm:t>
    </dgm:pt>
    <dgm:pt modelId="{D7F8B800-2D99-4FD7-A699-9C14EC24B381}">
      <dgm:prSet phldrT="[Text]"/>
      <dgm:spPr>
        <a:solidFill>
          <a:schemeClr val="tx2">
            <a:lumMod val="60000"/>
            <a:lumOff val="40000"/>
            <a:alpha val="90000"/>
          </a:schemeClr>
        </a:solidFill>
      </dgm:spPr>
      <dgm:t>
        <a:bodyPr/>
        <a:lstStyle/>
        <a:p>
          <a:r>
            <a:rPr lang="en-IE" dirty="0">
              <a:solidFill>
                <a:schemeClr val="accent1">
                  <a:lumMod val="50000"/>
                </a:schemeClr>
              </a:solidFill>
            </a:rPr>
            <a:t>A school does not need to register for an EORI number</a:t>
          </a:r>
        </a:p>
      </dgm:t>
    </dgm:pt>
    <dgm:pt modelId="{F6D9798E-BD9D-44FB-8BA2-63D7E5DBD580}" type="parTrans" cxnId="{E51EAD6C-F48F-4879-B6A7-8676F2938DF0}">
      <dgm:prSet/>
      <dgm:spPr/>
      <dgm:t>
        <a:bodyPr/>
        <a:lstStyle/>
        <a:p>
          <a:endParaRPr lang="en-IE">
            <a:solidFill>
              <a:schemeClr val="accent1">
                <a:lumMod val="50000"/>
              </a:schemeClr>
            </a:solidFill>
          </a:endParaRPr>
        </a:p>
      </dgm:t>
    </dgm:pt>
    <dgm:pt modelId="{E3A05839-50D6-4692-B7A1-B38C308EAED6}" type="sibTrans" cxnId="{E51EAD6C-F48F-4879-B6A7-8676F2938DF0}">
      <dgm:prSet/>
      <dgm:spPr/>
      <dgm:t>
        <a:bodyPr/>
        <a:lstStyle/>
        <a:p>
          <a:endParaRPr lang="en-IE">
            <a:solidFill>
              <a:schemeClr val="accent1">
                <a:lumMod val="50000"/>
              </a:schemeClr>
            </a:solidFill>
          </a:endParaRPr>
        </a:p>
      </dgm:t>
    </dgm:pt>
    <dgm:pt modelId="{8CC1F947-9917-4295-8FD8-BE915CF91620}">
      <dgm:prSet phldrT="[Text]"/>
      <dgm:spPr/>
      <dgm:t>
        <a:bodyPr/>
        <a:lstStyle/>
        <a:p>
          <a:r>
            <a:rPr lang="en-IE">
              <a:solidFill>
                <a:schemeClr val="accent1">
                  <a:lumMod val="50000"/>
                </a:schemeClr>
              </a:solidFill>
            </a:rPr>
            <a:t>3</a:t>
          </a:r>
          <a:endParaRPr lang="en-IE" dirty="0">
            <a:solidFill>
              <a:schemeClr val="accent1">
                <a:lumMod val="50000"/>
              </a:schemeClr>
            </a:solidFill>
          </a:endParaRPr>
        </a:p>
      </dgm:t>
    </dgm:pt>
    <dgm:pt modelId="{91078A31-3C6F-44C4-92D7-EE763EF696BB}" type="parTrans" cxnId="{CC81EC56-7EDA-4EFF-9CCC-43F539041CAE}">
      <dgm:prSet/>
      <dgm:spPr/>
      <dgm:t>
        <a:bodyPr/>
        <a:lstStyle/>
        <a:p>
          <a:endParaRPr lang="en-IE">
            <a:solidFill>
              <a:schemeClr val="accent1">
                <a:lumMod val="50000"/>
              </a:schemeClr>
            </a:solidFill>
          </a:endParaRPr>
        </a:p>
      </dgm:t>
    </dgm:pt>
    <dgm:pt modelId="{A07AAA0C-4972-4197-B911-4A7CDF6E92AD}" type="sibTrans" cxnId="{CC81EC56-7EDA-4EFF-9CCC-43F539041CAE}">
      <dgm:prSet/>
      <dgm:spPr/>
      <dgm:t>
        <a:bodyPr/>
        <a:lstStyle/>
        <a:p>
          <a:endParaRPr lang="en-IE">
            <a:solidFill>
              <a:schemeClr val="accent1">
                <a:lumMod val="50000"/>
              </a:schemeClr>
            </a:solidFill>
          </a:endParaRPr>
        </a:p>
      </dgm:t>
    </dgm:pt>
    <dgm:pt modelId="{F3041D68-3A25-493C-ACF9-2351580CF89A}">
      <dgm:prSet phldrT="[Text]"/>
      <dgm:spPr>
        <a:solidFill>
          <a:schemeClr val="tx2">
            <a:lumMod val="60000"/>
            <a:lumOff val="40000"/>
            <a:alpha val="90000"/>
          </a:schemeClr>
        </a:solidFill>
      </dgm:spPr>
      <dgm:t>
        <a:bodyPr/>
        <a:lstStyle/>
        <a:p>
          <a:r>
            <a:rPr lang="en-IE" dirty="0">
              <a:solidFill>
                <a:schemeClr val="accent1">
                  <a:lumMod val="50000"/>
                </a:schemeClr>
              </a:solidFill>
            </a:rPr>
            <a:t>School do not need to account for VAT on purchase of goods from the UK on the VAT 3 return</a:t>
          </a:r>
        </a:p>
      </dgm:t>
    </dgm:pt>
    <dgm:pt modelId="{BA9CB703-6FDA-4767-98CD-36803B501D7B}" type="parTrans" cxnId="{D0BCB4FB-C54E-4BA4-81EB-BEB1732B80DE}">
      <dgm:prSet/>
      <dgm:spPr/>
      <dgm:t>
        <a:bodyPr/>
        <a:lstStyle/>
        <a:p>
          <a:endParaRPr lang="en-IE">
            <a:solidFill>
              <a:schemeClr val="accent1">
                <a:lumMod val="50000"/>
              </a:schemeClr>
            </a:solidFill>
          </a:endParaRPr>
        </a:p>
      </dgm:t>
    </dgm:pt>
    <dgm:pt modelId="{1EC3F0B6-F419-4037-80CB-EC1315CE9F7C}" type="sibTrans" cxnId="{D0BCB4FB-C54E-4BA4-81EB-BEB1732B80DE}">
      <dgm:prSet/>
      <dgm:spPr/>
      <dgm:t>
        <a:bodyPr/>
        <a:lstStyle/>
        <a:p>
          <a:endParaRPr lang="en-IE">
            <a:solidFill>
              <a:schemeClr val="accent1">
                <a:lumMod val="50000"/>
              </a:schemeClr>
            </a:solidFill>
          </a:endParaRPr>
        </a:p>
      </dgm:t>
    </dgm:pt>
    <dgm:pt modelId="{64ED3520-9277-4915-A5A8-5852047BF543}" type="pres">
      <dgm:prSet presAssocID="{09DCCE5B-4412-43C4-BC06-C6F9A9AF7F8A}" presName="linearFlow" presStyleCnt="0">
        <dgm:presLayoutVars>
          <dgm:dir/>
          <dgm:animLvl val="lvl"/>
          <dgm:resizeHandles val="exact"/>
        </dgm:presLayoutVars>
      </dgm:prSet>
      <dgm:spPr/>
    </dgm:pt>
    <dgm:pt modelId="{1A31EB1A-4035-44C0-9FB7-390DB6558167}" type="pres">
      <dgm:prSet presAssocID="{712F19B9-323F-4E22-B519-4C81348BFE19}" presName="composite" presStyleCnt="0"/>
      <dgm:spPr/>
    </dgm:pt>
    <dgm:pt modelId="{CBC2455D-BCBB-47EA-B963-85088663CAA4}" type="pres">
      <dgm:prSet presAssocID="{712F19B9-323F-4E22-B519-4C81348BFE19}" presName="parentText" presStyleLbl="alignNode1" presStyleIdx="0" presStyleCnt="3">
        <dgm:presLayoutVars>
          <dgm:chMax val="1"/>
          <dgm:bulletEnabled val="1"/>
        </dgm:presLayoutVars>
      </dgm:prSet>
      <dgm:spPr/>
    </dgm:pt>
    <dgm:pt modelId="{27057F67-4FCE-4546-BEEC-F85B7E84E9E1}" type="pres">
      <dgm:prSet presAssocID="{712F19B9-323F-4E22-B519-4C81348BFE19}" presName="descendantText" presStyleLbl="alignAcc1" presStyleIdx="0" presStyleCnt="3">
        <dgm:presLayoutVars>
          <dgm:bulletEnabled val="1"/>
        </dgm:presLayoutVars>
      </dgm:prSet>
      <dgm:spPr/>
    </dgm:pt>
    <dgm:pt modelId="{884010DB-581B-4519-9097-9DBB0235AE23}" type="pres">
      <dgm:prSet presAssocID="{2A1C1777-FDF8-47E4-9395-79F955F7C2D6}" presName="sp" presStyleCnt="0"/>
      <dgm:spPr/>
    </dgm:pt>
    <dgm:pt modelId="{3C31B484-29E2-4412-A033-CD9E939D6A86}" type="pres">
      <dgm:prSet presAssocID="{54B0E26B-8D6A-415D-A16E-7BA9650EC8C3}" presName="composite" presStyleCnt="0"/>
      <dgm:spPr/>
    </dgm:pt>
    <dgm:pt modelId="{9504DBA3-3C07-441B-B96F-5D7FE983334E}" type="pres">
      <dgm:prSet presAssocID="{54B0E26B-8D6A-415D-A16E-7BA9650EC8C3}" presName="parentText" presStyleLbl="alignNode1" presStyleIdx="1" presStyleCnt="3">
        <dgm:presLayoutVars>
          <dgm:chMax val="1"/>
          <dgm:bulletEnabled val="1"/>
        </dgm:presLayoutVars>
      </dgm:prSet>
      <dgm:spPr/>
    </dgm:pt>
    <dgm:pt modelId="{C926A020-FB57-4DA2-AADA-00314F0ABCC8}" type="pres">
      <dgm:prSet presAssocID="{54B0E26B-8D6A-415D-A16E-7BA9650EC8C3}" presName="descendantText" presStyleLbl="alignAcc1" presStyleIdx="1" presStyleCnt="3">
        <dgm:presLayoutVars>
          <dgm:bulletEnabled val="1"/>
        </dgm:presLayoutVars>
      </dgm:prSet>
      <dgm:spPr/>
    </dgm:pt>
    <dgm:pt modelId="{327A546C-30C6-42F6-936B-92925FDAAF6C}" type="pres">
      <dgm:prSet presAssocID="{56DB9B7E-F8D6-45A1-B7C7-2C68C5FE350A}" presName="sp" presStyleCnt="0"/>
      <dgm:spPr/>
    </dgm:pt>
    <dgm:pt modelId="{E32F34ED-087B-467B-B5AD-FFB21C07BB49}" type="pres">
      <dgm:prSet presAssocID="{8CC1F947-9917-4295-8FD8-BE915CF91620}" presName="composite" presStyleCnt="0"/>
      <dgm:spPr/>
    </dgm:pt>
    <dgm:pt modelId="{5D891954-78B6-4B82-A666-0E2A6634B6F1}" type="pres">
      <dgm:prSet presAssocID="{8CC1F947-9917-4295-8FD8-BE915CF91620}" presName="parentText" presStyleLbl="alignNode1" presStyleIdx="2" presStyleCnt="3">
        <dgm:presLayoutVars>
          <dgm:chMax val="1"/>
          <dgm:bulletEnabled val="1"/>
        </dgm:presLayoutVars>
      </dgm:prSet>
      <dgm:spPr/>
    </dgm:pt>
    <dgm:pt modelId="{3EDB9DF0-3966-459C-B073-3A749C5024BC}" type="pres">
      <dgm:prSet presAssocID="{8CC1F947-9917-4295-8FD8-BE915CF91620}" presName="descendantText" presStyleLbl="alignAcc1" presStyleIdx="2" presStyleCnt="3">
        <dgm:presLayoutVars>
          <dgm:bulletEnabled val="1"/>
        </dgm:presLayoutVars>
      </dgm:prSet>
      <dgm:spPr/>
    </dgm:pt>
  </dgm:ptLst>
  <dgm:cxnLst>
    <dgm:cxn modelId="{1B114105-C568-41BB-BF85-1A7CB3F6FC02}" type="presOf" srcId="{8CC1F947-9917-4295-8FD8-BE915CF91620}" destId="{5D891954-78B6-4B82-A666-0E2A6634B6F1}" srcOrd="0" destOrd="0" presId="urn:microsoft.com/office/officeart/2005/8/layout/chevron2"/>
    <dgm:cxn modelId="{F872E619-4D01-4071-82B2-AF8B24BFF91C}" type="presOf" srcId="{F3041D68-3A25-493C-ACF9-2351580CF89A}" destId="{3EDB9DF0-3966-459C-B073-3A749C5024BC}" srcOrd="0" destOrd="0" presId="urn:microsoft.com/office/officeart/2005/8/layout/chevron2"/>
    <dgm:cxn modelId="{45A94740-2492-4138-9352-6C2EFC91F3D6}" srcId="{712F19B9-323F-4E22-B519-4C81348BFE19}" destId="{DBCB122E-CE36-4417-8BF0-E5534EBB22AA}" srcOrd="0" destOrd="0" parTransId="{4E78980E-8F48-4AFB-AFC2-1C4CB3D33C98}" sibTransId="{F3B85CAD-432B-47B9-9B8F-D20691D32985}"/>
    <dgm:cxn modelId="{E51EAD6C-F48F-4879-B6A7-8676F2938DF0}" srcId="{54B0E26B-8D6A-415D-A16E-7BA9650EC8C3}" destId="{D7F8B800-2D99-4FD7-A699-9C14EC24B381}" srcOrd="0" destOrd="0" parTransId="{F6D9798E-BD9D-44FB-8BA2-63D7E5DBD580}" sibTransId="{E3A05839-50D6-4692-B7A1-B38C308EAED6}"/>
    <dgm:cxn modelId="{CC81EC56-7EDA-4EFF-9CCC-43F539041CAE}" srcId="{09DCCE5B-4412-43C4-BC06-C6F9A9AF7F8A}" destId="{8CC1F947-9917-4295-8FD8-BE915CF91620}" srcOrd="2" destOrd="0" parTransId="{91078A31-3C6F-44C4-92D7-EE763EF696BB}" sibTransId="{A07AAA0C-4972-4197-B911-4A7CDF6E92AD}"/>
    <dgm:cxn modelId="{A86AE483-5836-45D4-8DEB-96BD111A61FF}" type="presOf" srcId="{DBCB122E-CE36-4417-8BF0-E5534EBB22AA}" destId="{27057F67-4FCE-4546-BEEC-F85B7E84E9E1}" srcOrd="0" destOrd="0" presId="urn:microsoft.com/office/officeart/2005/8/layout/chevron2"/>
    <dgm:cxn modelId="{093A3DB5-37D8-4E80-8899-2F171ED3EBE7}" srcId="{09DCCE5B-4412-43C4-BC06-C6F9A9AF7F8A}" destId="{712F19B9-323F-4E22-B519-4C81348BFE19}" srcOrd="0" destOrd="0" parTransId="{3E0D7244-8E56-420B-8FC3-E5AAD5AD4BFA}" sibTransId="{2A1C1777-FDF8-47E4-9395-79F955F7C2D6}"/>
    <dgm:cxn modelId="{9C4858C9-0748-43CD-BD19-76DE788168C9}" srcId="{09DCCE5B-4412-43C4-BC06-C6F9A9AF7F8A}" destId="{54B0E26B-8D6A-415D-A16E-7BA9650EC8C3}" srcOrd="1" destOrd="0" parTransId="{394CDBB7-A288-442C-834E-85672E88BF58}" sibTransId="{56DB9B7E-F8D6-45A1-B7C7-2C68C5FE350A}"/>
    <dgm:cxn modelId="{4BA710E6-BB16-4696-9334-2873BEEE0A94}" type="presOf" srcId="{54B0E26B-8D6A-415D-A16E-7BA9650EC8C3}" destId="{9504DBA3-3C07-441B-B96F-5D7FE983334E}" srcOrd="0" destOrd="0" presId="urn:microsoft.com/office/officeart/2005/8/layout/chevron2"/>
    <dgm:cxn modelId="{A0B971E7-5927-4CFF-BB52-88EC7D6F0FA0}" type="presOf" srcId="{09DCCE5B-4412-43C4-BC06-C6F9A9AF7F8A}" destId="{64ED3520-9277-4915-A5A8-5852047BF543}" srcOrd="0" destOrd="0" presId="urn:microsoft.com/office/officeart/2005/8/layout/chevron2"/>
    <dgm:cxn modelId="{2AFD3DF3-63C1-4AF5-9F24-1657A8052304}" type="presOf" srcId="{712F19B9-323F-4E22-B519-4C81348BFE19}" destId="{CBC2455D-BCBB-47EA-B963-85088663CAA4}" srcOrd="0" destOrd="0" presId="urn:microsoft.com/office/officeart/2005/8/layout/chevron2"/>
    <dgm:cxn modelId="{558487F4-BC03-4A64-BB32-A32D9256CBD8}" type="presOf" srcId="{D7F8B800-2D99-4FD7-A699-9C14EC24B381}" destId="{C926A020-FB57-4DA2-AADA-00314F0ABCC8}" srcOrd="0" destOrd="0" presId="urn:microsoft.com/office/officeart/2005/8/layout/chevron2"/>
    <dgm:cxn modelId="{D0BCB4FB-C54E-4BA4-81EB-BEB1732B80DE}" srcId="{8CC1F947-9917-4295-8FD8-BE915CF91620}" destId="{F3041D68-3A25-493C-ACF9-2351580CF89A}" srcOrd="0" destOrd="0" parTransId="{BA9CB703-6FDA-4767-98CD-36803B501D7B}" sibTransId="{1EC3F0B6-F419-4037-80CB-EC1315CE9F7C}"/>
    <dgm:cxn modelId="{EB6F33C5-DB4C-4AA4-A8B0-96C4FA3F31BB}" type="presParOf" srcId="{64ED3520-9277-4915-A5A8-5852047BF543}" destId="{1A31EB1A-4035-44C0-9FB7-390DB6558167}" srcOrd="0" destOrd="0" presId="urn:microsoft.com/office/officeart/2005/8/layout/chevron2"/>
    <dgm:cxn modelId="{7BD3446D-9D88-4DD5-860E-AE7D1294B1B1}" type="presParOf" srcId="{1A31EB1A-4035-44C0-9FB7-390DB6558167}" destId="{CBC2455D-BCBB-47EA-B963-85088663CAA4}" srcOrd="0" destOrd="0" presId="urn:microsoft.com/office/officeart/2005/8/layout/chevron2"/>
    <dgm:cxn modelId="{0AC9F582-98B7-4C30-ADDA-6CECBA244770}" type="presParOf" srcId="{1A31EB1A-4035-44C0-9FB7-390DB6558167}" destId="{27057F67-4FCE-4546-BEEC-F85B7E84E9E1}" srcOrd="1" destOrd="0" presId="urn:microsoft.com/office/officeart/2005/8/layout/chevron2"/>
    <dgm:cxn modelId="{6C5ADA3C-5BE0-45EA-B952-C3C55FAA084B}" type="presParOf" srcId="{64ED3520-9277-4915-A5A8-5852047BF543}" destId="{884010DB-581B-4519-9097-9DBB0235AE23}" srcOrd="1" destOrd="0" presId="urn:microsoft.com/office/officeart/2005/8/layout/chevron2"/>
    <dgm:cxn modelId="{87E0B677-B7ED-4310-91AF-2FE39B73136B}" type="presParOf" srcId="{64ED3520-9277-4915-A5A8-5852047BF543}" destId="{3C31B484-29E2-4412-A033-CD9E939D6A86}" srcOrd="2" destOrd="0" presId="urn:microsoft.com/office/officeart/2005/8/layout/chevron2"/>
    <dgm:cxn modelId="{FCAD314E-220C-4587-816A-C213F0289E27}" type="presParOf" srcId="{3C31B484-29E2-4412-A033-CD9E939D6A86}" destId="{9504DBA3-3C07-441B-B96F-5D7FE983334E}" srcOrd="0" destOrd="0" presId="urn:microsoft.com/office/officeart/2005/8/layout/chevron2"/>
    <dgm:cxn modelId="{8DA61BDE-7A28-479E-B836-67866CB1B840}" type="presParOf" srcId="{3C31B484-29E2-4412-A033-CD9E939D6A86}" destId="{C926A020-FB57-4DA2-AADA-00314F0ABCC8}" srcOrd="1" destOrd="0" presId="urn:microsoft.com/office/officeart/2005/8/layout/chevron2"/>
    <dgm:cxn modelId="{5D304DC5-B36E-4C04-ADF3-4742B60B1116}" type="presParOf" srcId="{64ED3520-9277-4915-A5A8-5852047BF543}" destId="{327A546C-30C6-42F6-936B-92925FDAAF6C}" srcOrd="3" destOrd="0" presId="urn:microsoft.com/office/officeart/2005/8/layout/chevron2"/>
    <dgm:cxn modelId="{91B70F88-E065-40D0-BDC9-48234706A085}" type="presParOf" srcId="{64ED3520-9277-4915-A5A8-5852047BF543}" destId="{E32F34ED-087B-467B-B5AD-FFB21C07BB49}" srcOrd="4" destOrd="0" presId="urn:microsoft.com/office/officeart/2005/8/layout/chevron2"/>
    <dgm:cxn modelId="{0E8F7080-677E-44BE-A753-16A8FA423C93}" type="presParOf" srcId="{E32F34ED-087B-467B-B5AD-FFB21C07BB49}" destId="{5D891954-78B6-4B82-A666-0E2A6634B6F1}" srcOrd="0" destOrd="0" presId="urn:microsoft.com/office/officeart/2005/8/layout/chevron2"/>
    <dgm:cxn modelId="{62FE66CA-4B5E-4372-A0F4-99D35FD1E9B8}" type="presParOf" srcId="{E32F34ED-087B-467B-B5AD-FFB21C07BB49}" destId="{3EDB9DF0-3966-459C-B073-3A749C5024BC}"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EC643CA4-FF7A-4376-BE80-F5071B7158C0}"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IE"/>
        </a:p>
      </dgm:t>
    </dgm:pt>
    <dgm:pt modelId="{A47F38C4-7908-41D2-905D-C386871D4D5F}">
      <dgm:prSet phldrT="[Text]"/>
      <dgm:spPr>
        <a:solidFill>
          <a:schemeClr val="accent3">
            <a:lumMod val="40000"/>
            <a:lumOff val="60000"/>
          </a:schemeClr>
        </a:solidFill>
        <a:ln>
          <a:solidFill>
            <a:schemeClr val="accent3"/>
          </a:solidFill>
        </a:ln>
      </dgm:spPr>
      <dgm:t>
        <a:bodyPr/>
        <a:lstStyle/>
        <a:p>
          <a:r>
            <a:rPr lang="en-IE" dirty="0">
              <a:solidFill>
                <a:schemeClr val="accent1">
                  <a:lumMod val="50000"/>
                </a:schemeClr>
              </a:solidFill>
            </a:rPr>
            <a:t>1</a:t>
          </a:r>
        </a:p>
      </dgm:t>
    </dgm:pt>
    <dgm:pt modelId="{C92D6514-1065-43E5-9370-C73BAE8A3028}" type="parTrans" cxnId="{DD6479BB-76D4-4D18-B1C2-BF1EEB474717}">
      <dgm:prSet/>
      <dgm:spPr/>
      <dgm:t>
        <a:bodyPr/>
        <a:lstStyle/>
        <a:p>
          <a:endParaRPr lang="en-IE"/>
        </a:p>
      </dgm:t>
    </dgm:pt>
    <dgm:pt modelId="{70C4934E-AE90-4A43-B14C-6C05EBF90A24}" type="sibTrans" cxnId="{DD6479BB-76D4-4D18-B1C2-BF1EEB474717}">
      <dgm:prSet/>
      <dgm:spPr/>
      <dgm:t>
        <a:bodyPr/>
        <a:lstStyle/>
        <a:p>
          <a:endParaRPr lang="en-IE"/>
        </a:p>
      </dgm:t>
    </dgm:pt>
    <dgm:pt modelId="{18D744F5-AA57-40D1-9D96-6D8A6348BC70}">
      <dgm:prSet phldrT="[Text]" custT="1"/>
      <dgm:spPr>
        <a:ln>
          <a:solidFill>
            <a:schemeClr val="accent3"/>
          </a:solidFill>
        </a:ln>
      </dgm:spPr>
      <dgm:t>
        <a:bodyPr/>
        <a:lstStyle/>
        <a:p>
          <a:r>
            <a:rPr lang="en-IE" sz="2400" dirty="0">
              <a:solidFill>
                <a:schemeClr val="accent1">
                  <a:lumMod val="50000"/>
                </a:schemeClr>
              </a:solidFill>
            </a:rPr>
            <a:t>Notify Revenue of all contracts online (</a:t>
          </a:r>
          <a:r>
            <a:rPr lang="en-IE" sz="2400" b="1" dirty="0">
              <a:solidFill>
                <a:schemeClr val="accent1">
                  <a:lumMod val="50000"/>
                </a:schemeClr>
              </a:solidFill>
            </a:rPr>
            <a:t>Contract Notification)</a:t>
          </a:r>
        </a:p>
      </dgm:t>
    </dgm:pt>
    <dgm:pt modelId="{0B680503-2992-436B-88F2-587F53BDB5C8}" type="parTrans" cxnId="{B1FE3281-E60E-4223-8B8C-0C3554714F3E}">
      <dgm:prSet/>
      <dgm:spPr/>
      <dgm:t>
        <a:bodyPr/>
        <a:lstStyle/>
        <a:p>
          <a:endParaRPr lang="en-IE"/>
        </a:p>
      </dgm:t>
    </dgm:pt>
    <dgm:pt modelId="{AAF85D9D-BDA0-4F5B-8BA2-EA8BCF8C146D}" type="sibTrans" cxnId="{B1FE3281-E60E-4223-8B8C-0C3554714F3E}">
      <dgm:prSet/>
      <dgm:spPr/>
      <dgm:t>
        <a:bodyPr/>
        <a:lstStyle/>
        <a:p>
          <a:endParaRPr lang="en-IE"/>
        </a:p>
      </dgm:t>
    </dgm:pt>
    <dgm:pt modelId="{B598E8BE-A3E6-409A-880B-8EB437FBA920}">
      <dgm:prSet phldrT="[Text]"/>
      <dgm:spPr>
        <a:solidFill>
          <a:schemeClr val="accent3">
            <a:lumMod val="40000"/>
            <a:lumOff val="60000"/>
          </a:schemeClr>
        </a:solidFill>
        <a:ln>
          <a:solidFill>
            <a:schemeClr val="accent3"/>
          </a:solidFill>
        </a:ln>
      </dgm:spPr>
      <dgm:t>
        <a:bodyPr/>
        <a:lstStyle/>
        <a:p>
          <a:r>
            <a:rPr lang="en-IE" dirty="0">
              <a:solidFill>
                <a:schemeClr val="accent1">
                  <a:lumMod val="50000"/>
                </a:schemeClr>
              </a:solidFill>
            </a:rPr>
            <a:t>2</a:t>
          </a:r>
        </a:p>
      </dgm:t>
    </dgm:pt>
    <dgm:pt modelId="{FB20CE94-DFDD-424D-A31C-E00DA711901D}" type="parTrans" cxnId="{314660B1-D673-4A04-A744-9CEB1DF95FA1}">
      <dgm:prSet/>
      <dgm:spPr/>
      <dgm:t>
        <a:bodyPr/>
        <a:lstStyle/>
        <a:p>
          <a:endParaRPr lang="en-IE"/>
        </a:p>
      </dgm:t>
    </dgm:pt>
    <dgm:pt modelId="{57441568-22DE-4E04-9752-CF23EC956153}" type="sibTrans" cxnId="{314660B1-D673-4A04-A744-9CEB1DF95FA1}">
      <dgm:prSet/>
      <dgm:spPr/>
      <dgm:t>
        <a:bodyPr/>
        <a:lstStyle/>
        <a:p>
          <a:endParaRPr lang="en-IE"/>
        </a:p>
      </dgm:t>
    </dgm:pt>
    <dgm:pt modelId="{3064A582-0126-4B41-B6F1-3C20276F4D0E}">
      <dgm:prSet phldrT="[Text]" custT="1"/>
      <dgm:spPr>
        <a:ln>
          <a:solidFill>
            <a:schemeClr val="accent3"/>
          </a:solidFill>
        </a:ln>
      </dgm:spPr>
      <dgm:t>
        <a:bodyPr/>
        <a:lstStyle/>
        <a:p>
          <a:r>
            <a:rPr lang="en-IE" sz="2400" dirty="0">
              <a:solidFill>
                <a:schemeClr val="accent1">
                  <a:lumMod val="50000"/>
                </a:schemeClr>
              </a:solidFill>
            </a:rPr>
            <a:t>Notify payment online (</a:t>
          </a:r>
          <a:r>
            <a:rPr lang="en-IE" sz="2400" b="1" dirty="0">
              <a:solidFill>
                <a:schemeClr val="accent1">
                  <a:lumMod val="50000"/>
                </a:schemeClr>
              </a:solidFill>
            </a:rPr>
            <a:t>Payment Notification</a:t>
          </a:r>
          <a:r>
            <a:rPr lang="en-IE" sz="2400" dirty="0">
              <a:solidFill>
                <a:schemeClr val="accent1">
                  <a:lumMod val="50000"/>
                </a:schemeClr>
              </a:solidFill>
            </a:rPr>
            <a:t>) – Penalties apply where prior notification to the Revenue is not obtained</a:t>
          </a:r>
        </a:p>
      </dgm:t>
    </dgm:pt>
    <dgm:pt modelId="{3EF43B64-F6A1-45F4-BA87-BA615FF5398C}" type="parTrans" cxnId="{540A0EE1-F956-4BDE-9D07-3250A4551DC7}">
      <dgm:prSet/>
      <dgm:spPr/>
      <dgm:t>
        <a:bodyPr/>
        <a:lstStyle/>
        <a:p>
          <a:endParaRPr lang="en-IE"/>
        </a:p>
      </dgm:t>
    </dgm:pt>
    <dgm:pt modelId="{463F3B43-C479-4FC7-BACF-9085ACC4662A}" type="sibTrans" cxnId="{540A0EE1-F956-4BDE-9D07-3250A4551DC7}">
      <dgm:prSet/>
      <dgm:spPr/>
      <dgm:t>
        <a:bodyPr/>
        <a:lstStyle/>
        <a:p>
          <a:endParaRPr lang="en-IE"/>
        </a:p>
      </dgm:t>
    </dgm:pt>
    <dgm:pt modelId="{CEC7090E-0867-4ECA-8769-25F7782FCE8C}">
      <dgm:prSet phldrT="[Text]"/>
      <dgm:spPr>
        <a:solidFill>
          <a:schemeClr val="accent3">
            <a:lumMod val="40000"/>
            <a:lumOff val="60000"/>
          </a:schemeClr>
        </a:solidFill>
        <a:ln>
          <a:solidFill>
            <a:schemeClr val="accent3"/>
          </a:solidFill>
        </a:ln>
      </dgm:spPr>
      <dgm:t>
        <a:bodyPr/>
        <a:lstStyle/>
        <a:p>
          <a:r>
            <a:rPr lang="en-IE" dirty="0">
              <a:solidFill>
                <a:schemeClr val="accent1">
                  <a:lumMod val="50000"/>
                </a:schemeClr>
              </a:solidFill>
            </a:rPr>
            <a:t>3</a:t>
          </a:r>
        </a:p>
      </dgm:t>
    </dgm:pt>
    <dgm:pt modelId="{636CC7D5-A773-4FC2-9FAE-61D0EA1F76B8}" type="parTrans" cxnId="{23245DD8-07D0-40A8-BF48-F1F290B86CB1}">
      <dgm:prSet/>
      <dgm:spPr/>
      <dgm:t>
        <a:bodyPr/>
        <a:lstStyle/>
        <a:p>
          <a:endParaRPr lang="en-IE"/>
        </a:p>
      </dgm:t>
    </dgm:pt>
    <dgm:pt modelId="{E43A4E1E-0701-4767-B776-3EC4921E4C2B}" type="sibTrans" cxnId="{23245DD8-07D0-40A8-BF48-F1F290B86CB1}">
      <dgm:prSet/>
      <dgm:spPr/>
      <dgm:t>
        <a:bodyPr/>
        <a:lstStyle/>
        <a:p>
          <a:endParaRPr lang="en-IE"/>
        </a:p>
      </dgm:t>
    </dgm:pt>
    <dgm:pt modelId="{1126D25C-C9DA-4933-A0E1-F9EC94374637}">
      <dgm:prSet custT="1"/>
      <dgm:spPr>
        <a:ln>
          <a:solidFill>
            <a:schemeClr val="accent3">
              <a:lumMod val="60000"/>
              <a:lumOff val="40000"/>
            </a:schemeClr>
          </a:solidFill>
        </a:ln>
      </dgm:spPr>
      <dgm:t>
        <a:bodyPr/>
        <a:lstStyle/>
        <a:p>
          <a:r>
            <a:rPr lang="en-IE" sz="2400" dirty="0">
              <a:solidFill>
                <a:schemeClr val="accent1">
                  <a:lumMod val="50000"/>
                </a:schemeClr>
              </a:solidFill>
            </a:rPr>
            <a:t>Provide a copy or details of the Deduction Authorisation to the subcontractor when paying the subcontractor</a:t>
          </a:r>
        </a:p>
      </dgm:t>
    </dgm:pt>
    <dgm:pt modelId="{98A0517C-7274-4382-B4F4-F22F229C52A4}" type="parTrans" cxnId="{13F7C34B-D501-4E75-8E0F-CE184806D36C}">
      <dgm:prSet/>
      <dgm:spPr/>
      <dgm:t>
        <a:bodyPr/>
        <a:lstStyle/>
        <a:p>
          <a:endParaRPr lang="en-IE"/>
        </a:p>
      </dgm:t>
    </dgm:pt>
    <dgm:pt modelId="{0B8C2089-54F7-4127-A430-C935D5359F6A}" type="sibTrans" cxnId="{13F7C34B-D501-4E75-8E0F-CE184806D36C}">
      <dgm:prSet/>
      <dgm:spPr/>
      <dgm:t>
        <a:bodyPr/>
        <a:lstStyle/>
        <a:p>
          <a:endParaRPr lang="en-IE"/>
        </a:p>
      </dgm:t>
    </dgm:pt>
    <dgm:pt modelId="{5590697E-D5D7-4115-B0AF-02CE734FC87B}" type="pres">
      <dgm:prSet presAssocID="{EC643CA4-FF7A-4376-BE80-F5071B7158C0}" presName="linearFlow" presStyleCnt="0">
        <dgm:presLayoutVars>
          <dgm:dir/>
          <dgm:animLvl val="lvl"/>
          <dgm:resizeHandles val="exact"/>
        </dgm:presLayoutVars>
      </dgm:prSet>
      <dgm:spPr/>
    </dgm:pt>
    <dgm:pt modelId="{5BD897DE-23B1-4B87-8280-D25BF0F91C35}" type="pres">
      <dgm:prSet presAssocID="{A47F38C4-7908-41D2-905D-C386871D4D5F}" presName="composite" presStyleCnt="0"/>
      <dgm:spPr/>
    </dgm:pt>
    <dgm:pt modelId="{EE17806D-0B72-47B2-BEBD-69FC1EE8C080}" type="pres">
      <dgm:prSet presAssocID="{A47F38C4-7908-41D2-905D-C386871D4D5F}" presName="parentText" presStyleLbl="alignNode1" presStyleIdx="0" presStyleCnt="3">
        <dgm:presLayoutVars>
          <dgm:chMax val="1"/>
          <dgm:bulletEnabled val="1"/>
        </dgm:presLayoutVars>
      </dgm:prSet>
      <dgm:spPr/>
    </dgm:pt>
    <dgm:pt modelId="{8B7AC9C5-5725-48A9-97E1-EA618C78F734}" type="pres">
      <dgm:prSet presAssocID="{A47F38C4-7908-41D2-905D-C386871D4D5F}" presName="descendantText" presStyleLbl="alignAcc1" presStyleIdx="0" presStyleCnt="3">
        <dgm:presLayoutVars>
          <dgm:bulletEnabled val="1"/>
        </dgm:presLayoutVars>
      </dgm:prSet>
      <dgm:spPr/>
    </dgm:pt>
    <dgm:pt modelId="{DD105908-FE53-4EA0-8957-64F74026DB3E}" type="pres">
      <dgm:prSet presAssocID="{70C4934E-AE90-4A43-B14C-6C05EBF90A24}" presName="sp" presStyleCnt="0"/>
      <dgm:spPr/>
    </dgm:pt>
    <dgm:pt modelId="{03296A44-0CE6-44E6-8776-461643DE2341}" type="pres">
      <dgm:prSet presAssocID="{B598E8BE-A3E6-409A-880B-8EB437FBA920}" presName="composite" presStyleCnt="0"/>
      <dgm:spPr/>
    </dgm:pt>
    <dgm:pt modelId="{3EC7BE12-2688-420B-99A4-98BA7ADF658D}" type="pres">
      <dgm:prSet presAssocID="{B598E8BE-A3E6-409A-880B-8EB437FBA920}" presName="parentText" presStyleLbl="alignNode1" presStyleIdx="1" presStyleCnt="3" custLinFactNeighborX="1451" custLinFactNeighborY="-8102">
        <dgm:presLayoutVars>
          <dgm:chMax val="1"/>
          <dgm:bulletEnabled val="1"/>
        </dgm:presLayoutVars>
      </dgm:prSet>
      <dgm:spPr/>
    </dgm:pt>
    <dgm:pt modelId="{665E24C1-27BA-465A-B3CF-35DA30A2D72C}" type="pres">
      <dgm:prSet presAssocID="{B598E8BE-A3E6-409A-880B-8EB437FBA920}" presName="descendantText" presStyleLbl="alignAcc1" presStyleIdx="1" presStyleCnt="3" custScaleY="129431">
        <dgm:presLayoutVars>
          <dgm:bulletEnabled val="1"/>
        </dgm:presLayoutVars>
      </dgm:prSet>
      <dgm:spPr/>
    </dgm:pt>
    <dgm:pt modelId="{F77B8D06-FE86-4192-A439-254F1102436F}" type="pres">
      <dgm:prSet presAssocID="{57441568-22DE-4E04-9752-CF23EC956153}" presName="sp" presStyleCnt="0"/>
      <dgm:spPr/>
    </dgm:pt>
    <dgm:pt modelId="{3B8BA064-4937-4675-8608-DA1250A20824}" type="pres">
      <dgm:prSet presAssocID="{CEC7090E-0867-4ECA-8769-25F7782FCE8C}" presName="composite" presStyleCnt="0"/>
      <dgm:spPr/>
    </dgm:pt>
    <dgm:pt modelId="{0488FCFE-3C49-4225-80BC-35EC9AC0A76C}" type="pres">
      <dgm:prSet presAssocID="{CEC7090E-0867-4ECA-8769-25F7782FCE8C}" presName="parentText" presStyleLbl="alignNode1" presStyleIdx="2" presStyleCnt="3">
        <dgm:presLayoutVars>
          <dgm:chMax val="1"/>
          <dgm:bulletEnabled val="1"/>
        </dgm:presLayoutVars>
      </dgm:prSet>
      <dgm:spPr/>
    </dgm:pt>
    <dgm:pt modelId="{4FE26688-1142-47AB-8923-DEE5A5BB2F52}" type="pres">
      <dgm:prSet presAssocID="{CEC7090E-0867-4ECA-8769-25F7782FCE8C}" presName="descendantText" presStyleLbl="alignAcc1" presStyleIdx="2" presStyleCnt="3">
        <dgm:presLayoutVars>
          <dgm:bulletEnabled val="1"/>
        </dgm:presLayoutVars>
      </dgm:prSet>
      <dgm:spPr/>
    </dgm:pt>
  </dgm:ptLst>
  <dgm:cxnLst>
    <dgm:cxn modelId="{30A4EA1A-C701-4A6D-8ABD-25BB417BC2AD}" type="presOf" srcId="{CEC7090E-0867-4ECA-8769-25F7782FCE8C}" destId="{0488FCFE-3C49-4225-80BC-35EC9AC0A76C}" srcOrd="0" destOrd="0" presId="urn:microsoft.com/office/officeart/2005/8/layout/chevron2"/>
    <dgm:cxn modelId="{A4DC3361-264A-42E2-9E73-2C2AF82CDCE8}" type="presOf" srcId="{3064A582-0126-4B41-B6F1-3C20276F4D0E}" destId="{665E24C1-27BA-465A-B3CF-35DA30A2D72C}" srcOrd="0" destOrd="0" presId="urn:microsoft.com/office/officeart/2005/8/layout/chevron2"/>
    <dgm:cxn modelId="{13F7C34B-D501-4E75-8E0F-CE184806D36C}" srcId="{CEC7090E-0867-4ECA-8769-25F7782FCE8C}" destId="{1126D25C-C9DA-4933-A0E1-F9EC94374637}" srcOrd="0" destOrd="0" parTransId="{98A0517C-7274-4382-B4F4-F22F229C52A4}" sibTransId="{0B8C2089-54F7-4127-A430-C935D5359F6A}"/>
    <dgm:cxn modelId="{CCCA8C51-D5A8-4DE8-BE47-F47660A3D4BD}" type="presOf" srcId="{1126D25C-C9DA-4933-A0E1-F9EC94374637}" destId="{4FE26688-1142-47AB-8923-DEE5A5BB2F52}" srcOrd="0" destOrd="0" presId="urn:microsoft.com/office/officeart/2005/8/layout/chevron2"/>
    <dgm:cxn modelId="{2D06D078-3ABA-414C-9FE5-B1326C27EF19}" type="presOf" srcId="{EC643CA4-FF7A-4376-BE80-F5071B7158C0}" destId="{5590697E-D5D7-4115-B0AF-02CE734FC87B}" srcOrd="0" destOrd="0" presId="urn:microsoft.com/office/officeart/2005/8/layout/chevron2"/>
    <dgm:cxn modelId="{B1FE3281-E60E-4223-8B8C-0C3554714F3E}" srcId="{A47F38C4-7908-41D2-905D-C386871D4D5F}" destId="{18D744F5-AA57-40D1-9D96-6D8A6348BC70}" srcOrd="0" destOrd="0" parTransId="{0B680503-2992-436B-88F2-587F53BDB5C8}" sibTransId="{AAF85D9D-BDA0-4F5B-8BA2-EA8BCF8C146D}"/>
    <dgm:cxn modelId="{2F26368E-78B3-4C60-81E7-EBA1E18797F0}" type="presOf" srcId="{18D744F5-AA57-40D1-9D96-6D8A6348BC70}" destId="{8B7AC9C5-5725-48A9-97E1-EA618C78F734}" srcOrd="0" destOrd="0" presId="urn:microsoft.com/office/officeart/2005/8/layout/chevron2"/>
    <dgm:cxn modelId="{D942ACAB-47A5-486A-A163-805214F6B1C8}" type="presOf" srcId="{A47F38C4-7908-41D2-905D-C386871D4D5F}" destId="{EE17806D-0B72-47B2-BEBD-69FC1EE8C080}" srcOrd="0" destOrd="0" presId="urn:microsoft.com/office/officeart/2005/8/layout/chevron2"/>
    <dgm:cxn modelId="{314660B1-D673-4A04-A744-9CEB1DF95FA1}" srcId="{EC643CA4-FF7A-4376-BE80-F5071B7158C0}" destId="{B598E8BE-A3E6-409A-880B-8EB437FBA920}" srcOrd="1" destOrd="0" parTransId="{FB20CE94-DFDD-424D-A31C-E00DA711901D}" sibTransId="{57441568-22DE-4E04-9752-CF23EC956153}"/>
    <dgm:cxn modelId="{DD6479BB-76D4-4D18-B1C2-BF1EEB474717}" srcId="{EC643CA4-FF7A-4376-BE80-F5071B7158C0}" destId="{A47F38C4-7908-41D2-905D-C386871D4D5F}" srcOrd="0" destOrd="0" parTransId="{C92D6514-1065-43E5-9370-C73BAE8A3028}" sibTransId="{70C4934E-AE90-4A43-B14C-6C05EBF90A24}"/>
    <dgm:cxn modelId="{5A57A2D5-13BF-407E-87A7-0F5E87E1E686}" type="presOf" srcId="{B598E8BE-A3E6-409A-880B-8EB437FBA920}" destId="{3EC7BE12-2688-420B-99A4-98BA7ADF658D}" srcOrd="0" destOrd="0" presId="urn:microsoft.com/office/officeart/2005/8/layout/chevron2"/>
    <dgm:cxn modelId="{23245DD8-07D0-40A8-BF48-F1F290B86CB1}" srcId="{EC643CA4-FF7A-4376-BE80-F5071B7158C0}" destId="{CEC7090E-0867-4ECA-8769-25F7782FCE8C}" srcOrd="2" destOrd="0" parTransId="{636CC7D5-A773-4FC2-9FAE-61D0EA1F76B8}" sibTransId="{E43A4E1E-0701-4767-B776-3EC4921E4C2B}"/>
    <dgm:cxn modelId="{540A0EE1-F956-4BDE-9D07-3250A4551DC7}" srcId="{B598E8BE-A3E6-409A-880B-8EB437FBA920}" destId="{3064A582-0126-4B41-B6F1-3C20276F4D0E}" srcOrd="0" destOrd="0" parTransId="{3EF43B64-F6A1-45F4-BA87-BA615FF5398C}" sibTransId="{463F3B43-C479-4FC7-BACF-9085ACC4662A}"/>
    <dgm:cxn modelId="{E09BDDBC-A01F-4FE5-95E1-88A94A0050E9}" type="presParOf" srcId="{5590697E-D5D7-4115-B0AF-02CE734FC87B}" destId="{5BD897DE-23B1-4B87-8280-D25BF0F91C35}" srcOrd="0" destOrd="0" presId="urn:microsoft.com/office/officeart/2005/8/layout/chevron2"/>
    <dgm:cxn modelId="{038F736E-7292-4BE1-80D7-3EB823928677}" type="presParOf" srcId="{5BD897DE-23B1-4B87-8280-D25BF0F91C35}" destId="{EE17806D-0B72-47B2-BEBD-69FC1EE8C080}" srcOrd="0" destOrd="0" presId="urn:microsoft.com/office/officeart/2005/8/layout/chevron2"/>
    <dgm:cxn modelId="{EB31742F-7EA7-4693-8E10-2535BE3B2D0A}" type="presParOf" srcId="{5BD897DE-23B1-4B87-8280-D25BF0F91C35}" destId="{8B7AC9C5-5725-48A9-97E1-EA618C78F734}" srcOrd="1" destOrd="0" presId="urn:microsoft.com/office/officeart/2005/8/layout/chevron2"/>
    <dgm:cxn modelId="{BCCFF6E2-1448-4E68-AAD5-7EDDE754F1EB}" type="presParOf" srcId="{5590697E-D5D7-4115-B0AF-02CE734FC87B}" destId="{DD105908-FE53-4EA0-8957-64F74026DB3E}" srcOrd="1" destOrd="0" presId="urn:microsoft.com/office/officeart/2005/8/layout/chevron2"/>
    <dgm:cxn modelId="{5EE92623-D9EE-4FCE-BB8E-A01D8DDFE4EC}" type="presParOf" srcId="{5590697E-D5D7-4115-B0AF-02CE734FC87B}" destId="{03296A44-0CE6-44E6-8776-461643DE2341}" srcOrd="2" destOrd="0" presId="urn:microsoft.com/office/officeart/2005/8/layout/chevron2"/>
    <dgm:cxn modelId="{0D4CEB7E-E6A0-469B-B181-38457C1D03A4}" type="presParOf" srcId="{03296A44-0CE6-44E6-8776-461643DE2341}" destId="{3EC7BE12-2688-420B-99A4-98BA7ADF658D}" srcOrd="0" destOrd="0" presId="urn:microsoft.com/office/officeart/2005/8/layout/chevron2"/>
    <dgm:cxn modelId="{A5AD6349-A22D-447F-91D8-76B1CE265705}" type="presParOf" srcId="{03296A44-0CE6-44E6-8776-461643DE2341}" destId="{665E24C1-27BA-465A-B3CF-35DA30A2D72C}" srcOrd="1" destOrd="0" presId="urn:microsoft.com/office/officeart/2005/8/layout/chevron2"/>
    <dgm:cxn modelId="{14155E19-56BE-4EB0-A574-136E1FBC6A55}" type="presParOf" srcId="{5590697E-D5D7-4115-B0AF-02CE734FC87B}" destId="{F77B8D06-FE86-4192-A439-254F1102436F}" srcOrd="3" destOrd="0" presId="urn:microsoft.com/office/officeart/2005/8/layout/chevron2"/>
    <dgm:cxn modelId="{BAE58B75-4ED8-4BC0-9FF8-F80B0517514C}" type="presParOf" srcId="{5590697E-D5D7-4115-B0AF-02CE734FC87B}" destId="{3B8BA064-4937-4675-8608-DA1250A20824}" srcOrd="4" destOrd="0" presId="urn:microsoft.com/office/officeart/2005/8/layout/chevron2"/>
    <dgm:cxn modelId="{576B9CB9-BDDC-41AC-94B2-8D6CEEBCD783}" type="presParOf" srcId="{3B8BA064-4937-4675-8608-DA1250A20824}" destId="{0488FCFE-3C49-4225-80BC-35EC9AC0A76C}" srcOrd="0" destOrd="0" presId="urn:microsoft.com/office/officeart/2005/8/layout/chevron2"/>
    <dgm:cxn modelId="{F8D9A788-9701-477E-9A70-0E5784849BB9}" type="presParOf" srcId="{3B8BA064-4937-4675-8608-DA1250A20824}" destId="{4FE26688-1142-47AB-8923-DEE5A5BB2F52}"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D5BCFDE3-474F-4CD7-BD4E-C6F93950E820}" type="doc">
      <dgm:prSet loTypeId="urn:microsoft.com/office/officeart/2005/8/layout/vList3" loCatId="picture" qsTypeId="urn:microsoft.com/office/officeart/2005/8/quickstyle/simple1" qsCatId="simple" csTypeId="urn:microsoft.com/office/officeart/2005/8/colors/accent1_2" csCatId="accent1" phldr="1"/>
      <dgm:spPr/>
    </dgm:pt>
    <dgm:pt modelId="{10C36C72-C1D0-4A83-ADAD-8CF2DBC7C661}">
      <dgm:prSet phldrT="[Text]" custT="1"/>
      <dgm:spPr>
        <a:solidFill>
          <a:schemeClr val="accent3">
            <a:lumMod val="40000"/>
            <a:lumOff val="60000"/>
          </a:schemeClr>
        </a:solidFill>
      </dgm:spPr>
      <dgm:t>
        <a:bodyPr/>
        <a:lstStyle/>
        <a:p>
          <a:pPr algn="l"/>
          <a:r>
            <a:rPr lang="en-IE" sz="2400" dirty="0">
              <a:solidFill>
                <a:schemeClr val="accent1">
                  <a:lumMod val="50000"/>
                </a:schemeClr>
              </a:solidFill>
            </a:rPr>
            <a:t>If RCT applies VAT applies</a:t>
          </a:r>
        </a:p>
      </dgm:t>
    </dgm:pt>
    <dgm:pt modelId="{E51F35C8-23F7-43DA-8B0F-DE008A19A33F}" type="parTrans" cxnId="{B57BB001-D5F3-484A-B6A5-C620C0FB243A}">
      <dgm:prSet/>
      <dgm:spPr/>
      <dgm:t>
        <a:bodyPr/>
        <a:lstStyle/>
        <a:p>
          <a:endParaRPr lang="en-IE"/>
        </a:p>
      </dgm:t>
    </dgm:pt>
    <dgm:pt modelId="{02E4FD3E-CD1C-421D-9F04-09D8287AA129}" type="sibTrans" cxnId="{B57BB001-D5F3-484A-B6A5-C620C0FB243A}">
      <dgm:prSet/>
      <dgm:spPr/>
      <dgm:t>
        <a:bodyPr/>
        <a:lstStyle/>
        <a:p>
          <a:endParaRPr lang="en-IE"/>
        </a:p>
      </dgm:t>
    </dgm:pt>
    <dgm:pt modelId="{7B6F4B50-7CCC-4DDE-BACC-E4578462161E}">
      <dgm:prSet phldrT="[Text]" custT="1"/>
      <dgm:spPr>
        <a:solidFill>
          <a:schemeClr val="accent3">
            <a:lumMod val="40000"/>
            <a:lumOff val="60000"/>
          </a:schemeClr>
        </a:solidFill>
      </dgm:spPr>
      <dgm:t>
        <a:bodyPr/>
        <a:lstStyle/>
        <a:p>
          <a:pPr algn="l"/>
          <a:r>
            <a:rPr lang="en-IE" sz="2400" dirty="0">
              <a:solidFill>
                <a:schemeClr val="accent1">
                  <a:lumMod val="50000"/>
                </a:schemeClr>
              </a:solidFill>
            </a:rPr>
            <a:t>VAT to be accounted for by the Principal Contractor</a:t>
          </a:r>
        </a:p>
      </dgm:t>
    </dgm:pt>
    <dgm:pt modelId="{F6116EDA-1C7D-41FF-A0A0-854E83828B72}" type="parTrans" cxnId="{3DD31F53-0519-48E9-AB09-D0A2F65EFE68}">
      <dgm:prSet/>
      <dgm:spPr/>
      <dgm:t>
        <a:bodyPr/>
        <a:lstStyle/>
        <a:p>
          <a:endParaRPr lang="en-IE"/>
        </a:p>
      </dgm:t>
    </dgm:pt>
    <dgm:pt modelId="{CACF6D33-9957-4A0C-9A71-472793FDA6C9}" type="sibTrans" cxnId="{3DD31F53-0519-48E9-AB09-D0A2F65EFE68}">
      <dgm:prSet/>
      <dgm:spPr/>
      <dgm:t>
        <a:bodyPr/>
        <a:lstStyle/>
        <a:p>
          <a:endParaRPr lang="en-IE"/>
        </a:p>
      </dgm:t>
    </dgm:pt>
    <dgm:pt modelId="{AA6945D4-86F9-446A-BF98-A02B11D9CB29}">
      <dgm:prSet phldrT="[Text]" custT="1"/>
      <dgm:spPr>
        <a:solidFill>
          <a:schemeClr val="accent3">
            <a:lumMod val="40000"/>
            <a:lumOff val="60000"/>
          </a:schemeClr>
        </a:solidFill>
      </dgm:spPr>
      <dgm:t>
        <a:bodyPr/>
        <a:lstStyle/>
        <a:p>
          <a:pPr algn="l"/>
          <a:r>
            <a:rPr lang="en-IE" sz="2400" dirty="0">
              <a:solidFill>
                <a:schemeClr val="accent1">
                  <a:lumMod val="50000"/>
                </a:schemeClr>
              </a:solidFill>
            </a:rPr>
            <a:t>School’s must account for VAT at 13.5%</a:t>
          </a:r>
        </a:p>
      </dgm:t>
    </dgm:pt>
    <dgm:pt modelId="{10E62FB4-16BC-4FC7-A63F-6A6773F9EF27}" type="parTrans" cxnId="{CEED2537-03C9-4DA4-A57B-1AF981A37B13}">
      <dgm:prSet/>
      <dgm:spPr/>
      <dgm:t>
        <a:bodyPr/>
        <a:lstStyle/>
        <a:p>
          <a:endParaRPr lang="en-IE"/>
        </a:p>
      </dgm:t>
    </dgm:pt>
    <dgm:pt modelId="{C74F95E9-9D2F-40C2-BC25-C917BBE6960B}" type="sibTrans" cxnId="{CEED2537-03C9-4DA4-A57B-1AF981A37B13}">
      <dgm:prSet/>
      <dgm:spPr/>
      <dgm:t>
        <a:bodyPr/>
        <a:lstStyle/>
        <a:p>
          <a:endParaRPr lang="en-IE"/>
        </a:p>
      </dgm:t>
    </dgm:pt>
    <dgm:pt modelId="{B8B0F58D-F73A-48CE-AA01-D3D4B5D272C2}" type="pres">
      <dgm:prSet presAssocID="{D5BCFDE3-474F-4CD7-BD4E-C6F93950E820}" presName="linearFlow" presStyleCnt="0">
        <dgm:presLayoutVars>
          <dgm:dir/>
          <dgm:resizeHandles val="exact"/>
        </dgm:presLayoutVars>
      </dgm:prSet>
      <dgm:spPr/>
    </dgm:pt>
    <dgm:pt modelId="{BE39A587-47FE-4F46-80E2-8D97F9C71300}" type="pres">
      <dgm:prSet presAssocID="{10C36C72-C1D0-4A83-ADAD-8CF2DBC7C661}" presName="composite" presStyleCnt="0"/>
      <dgm:spPr/>
    </dgm:pt>
    <dgm:pt modelId="{80C1E42A-96E8-4E8F-8188-ECF228E75DE4}" type="pres">
      <dgm:prSet presAssocID="{10C36C72-C1D0-4A83-ADAD-8CF2DBC7C661}" presName="imgShp" presStyleLbl="fgImgPlace1" presStyleIdx="0" presStyleCnt="3" custLinFactNeighborX="-47521" custLinFactNeighborY="-3850"/>
      <dgm:spPr>
        <a:solidFill>
          <a:schemeClr val="bg1"/>
        </a:solidFill>
        <a:ln>
          <a:solidFill>
            <a:schemeClr val="accent1">
              <a:lumMod val="50000"/>
            </a:schemeClr>
          </a:solidFill>
        </a:ln>
        <a:effectLst>
          <a:outerShdw blurRad="50800" dist="50800" dir="5400000" algn="ctr" rotWithShape="0">
            <a:schemeClr val="accent1"/>
          </a:outerShdw>
        </a:effectLst>
      </dgm:spPr>
    </dgm:pt>
    <dgm:pt modelId="{DF472EB1-E777-4E24-B145-8613701591D9}" type="pres">
      <dgm:prSet presAssocID="{10C36C72-C1D0-4A83-ADAD-8CF2DBC7C661}" presName="txShp" presStyleLbl="node1" presStyleIdx="0" presStyleCnt="3">
        <dgm:presLayoutVars>
          <dgm:bulletEnabled val="1"/>
        </dgm:presLayoutVars>
      </dgm:prSet>
      <dgm:spPr/>
    </dgm:pt>
    <dgm:pt modelId="{723E0C67-97AE-4814-B28A-35A0D625EEB0}" type="pres">
      <dgm:prSet presAssocID="{02E4FD3E-CD1C-421D-9F04-09D8287AA129}" presName="spacing" presStyleCnt="0"/>
      <dgm:spPr/>
    </dgm:pt>
    <dgm:pt modelId="{59B09EB1-5057-4536-868A-5EEBE1379293}" type="pres">
      <dgm:prSet presAssocID="{7B6F4B50-7CCC-4DDE-BACC-E4578462161E}" presName="composite" presStyleCnt="0"/>
      <dgm:spPr/>
    </dgm:pt>
    <dgm:pt modelId="{923EC3C1-A40D-46F2-A9FC-DA92819F7D1C}" type="pres">
      <dgm:prSet presAssocID="{7B6F4B50-7CCC-4DDE-BACC-E4578462161E}" presName="imgShp" presStyleLbl="fgImgPlace1" presStyleIdx="1" presStyleCnt="3" custLinFactNeighborX="-54658" custLinFactNeighborY="3383"/>
      <dgm:spPr>
        <a:solidFill>
          <a:schemeClr val="bg1"/>
        </a:solidFill>
        <a:ln>
          <a:solidFill>
            <a:schemeClr val="accent1">
              <a:lumMod val="50000"/>
            </a:schemeClr>
          </a:solidFill>
        </a:ln>
      </dgm:spPr>
    </dgm:pt>
    <dgm:pt modelId="{87FE782A-1555-449E-959D-7D0BBB802B5F}" type="pres">
      <dgm:prSet presAssocID="{7B6F4B50-7CCC-4DDE-BACC-E4578462161E}" presName="txShp" presStyleLbl="node1" presStyleIdx="1" presStyleCnt="3" custScaleX="102028" custLinFactNeighborX="501" custLinFactNeighborY="-1752">
        <dgm:presLayoutVars>
          <dgm:bulletEnabled val="1"/>
        </dgm:presLayoutVars>
      </dgm:prSet>
      <dgm:spPr/>
    </dgm:pt>
    <dgm:pt modelId="{8A345347-3A09-4211-9657-D0BB4FA64424}" type="pres">
      <dgm:prSet presAssocID="{CACF6D33-9957-4A0C-9A71-472793FDA6C9}" presName="spacing" presStyleCnt="0"/>
      <dgm:spPr/>
    </dgm:pt>
    <dgm:pt modelId="{E4A7C65A-2650-4C31-BBD0-20118A1E758E}" type="pres">
      <dgm:prSet presAssocID="{AA6945D4-86F9-446A-BF98-A02B11D9CB29}" presName="composite" presStyleCnt="0"/>
      <dgm:spPr/>
    </dgm:pt>
    <dgm:pt modelId="{6EC5FA5D-3F72-4360-82E3-2BBEC92B9E85}" type="pres">
      <dgm:prSet presAssocID="{AA6945D4-86F9-446A-BF98-A02B11D9CB29}" presName="imgShp" presStyleLbl="fgImgPlace1" presStyleIdx="2" presStyleCnt="3" custLinFactNeighborX="-54658" custLinFactNeighborY="-5141"/>
      <dgm:spPr>
        <a:solidFill>
          <a:schemeClr val="bg1"/>
        </a:solidFill>
        <a:ln>
          <a:solidFill>
            <a:schemeClr val="accent1">
              <a:lumMod val="50000"/>
            </a:schemeClr>
          </a:solidFill>
        </a:ln>
      </dgm:spPr>
    </dgm:pt>
    <dgm:pt modelId="{636A5055-C7FC-4DBD-B6CC-B0EC3BFBBCD9}" type="pres">
      <dgm:prSet presAssocID="{AA6945D4-86F9-446A-BF98-A02B11D9CB29}" presName="txShp" presStyleLbl="node1" presStyleIdx="2" presStyleCnt="3">
        <dgm:presLayoutVars>
          <dgm:bulletEnabled val="1"/>
        </dgm:presLayoutVars>
      </dgm:prSet>
      <dgm:spPr/>
    </dgm:pt>
  </dgm:ptLst>
  <dgm:cxnLst>
    <dgm:cxn modelId="{B57BB001-D5F3-484A-B6A5-C620C0FB243A}" srcId="{D5BCFDE3-474F-4CD7-BD4E-C6F93950E820}" destId="{10C36C72-C1D0-4A83-ADAD-8CF2DBC7C661}" srcOrd="0" destOrd="0" parTransId="{E51F35C8-23F7-43DA-8B0F-DE008A19A33F}" sibTransId="{02E4FD3E-CD1C-421D-9F04-09D8287AA129}"/>
    <dgm:cxn modelId="{FE2B0007-35E5-4949-A9AA-DAFD7EECF349}" type="presOf" srcId="{AA6945D4-86F9-446A-BF98-A02B11D9CB29}" destId="{636A5055-C7FC-4DBD-B6CC-B0EC3BFBBCD9}" srcOrd="0" destOrd="0" presId="urn:microsoft.com/office/officeart/2005/8/layout/vList3"/>
    <dgm:cxn modelId="{CEED2537-03C9-4DA4-A57B-1AF981A37B13}" srcId="{D5BCFDE3-474F-4CD7-BD4E-C6F93950E820}" destId="{AA6945D4-86F9-446A-BF98-A02B11D9CB29}" srcOrd="2" destOrd="0" parTransId="{10E62FB4-16BC-4FC7-A63F-6A6773F9EF27}" sibTransId="{C74F95E9-9D2F-40C2-BC25-C917BBE6960B}"/>
    <dgm:cxn modelId="{3DD31F53-0519-48E9-AB09-D0A2F65EFE68}" srcId="{D5BCFDE3-474F-4CD7-BD4E-C6F93950E820}" destId="{7B6F4B50-7CCC-4DDE-BACC-E4578462161E}" srcOrd="1" destOrd="0" parTransId="{F6116EDA-1C7D-41FF-A0A0-854E83828B72}" sibTransId="{CACF6D33-9957-4A0C-9A71-472793FDA6C9}"/>
    <dgm:cxn modelId="{9148E28A-434C-4674-940D-D3E536D7A7C1}" type="presOf" srcId="{D5BCFDE3-474F-4CD7-BD4E-C6F93950E820}" destId="{B8B0F58D-F73A-48CE-AA01-D3D4B5D272C2}" srcOrd="0" destOrd="0" presId="urn:microsoft.com/office/officeart/2005/8/layout/vList3"/>
    <dgm:cxn modelId="{4B58E9A4-DE7A-41E7-A966-01BAB48AE3C9}" type="presOf" srcId="{10C36C72-C1D0-4A83-ADAD-8CF2DBC7C661}" destId="{DF472EB1-E777-4E24-B145-8613701591D9}" srcOrd="0" destOrd="0" presId="urn:microsoft.com/office/officeart/2005/8/layout/vList3"/>
    <dgm:cxn modelId="{19E82CD5-08B1-4773-AD20-3AB722557716}" type="presOf" srcId="{7B6F4B50-7CCC-4DDE-BACC-E4578462161E}" destId="{87FE782A-1555-449E-959D-7D0BBB802B5F}" srcOrd="0" destOrd="0" presId="urn:microsoft.com/office/officeart/2005/8/layout/vList3"/>
    <dgm:cxn modelId="{B36B51D6-C184-43B4-8FC1-F3D685FDE6D3}" type="presParOf" srcId="{B8B0F58D-F73A-48CE-AA01-D3D4B5D272C2}" destId="{BE39A587-47FE-4F46-80E2-8D97F9C71300}" srcOrd="0" destOrd="0" presId="urn:microsoft.com/office/officeart/2005/8/layout/vList3"/>
    <dgm:cxn modelId="{1279AB6C-BA9F-4974-973A-8F28B8C7527E}" type="presParOf" srcId="{BE39A587-47FE-4F46-80E2-8D97F9C71300}" destId="{80C1E42A-96E8-4E8F-8188-ECF228E75DE4}" srcOrd="0" destOrd="0" presId="urn:microsoft.com/office/officeart/2005/8/layout/vList3"/>
    <dgm:cxn modelId="{1E08F3D1-5C77-46B1-BCE0-C16530C1B745}" type="presParOf" srcId="{BE39A587-47FE-4F46-80E2-8D97F9C71300}" destId="{DF472EB1-E777-4E24-B145-8613701591D9}" srcOrd="1" destOrd="0" presId="urn:microsoft.com/office/officeart/2005/8/layout/vList3"/>
    <dgm:cxn modelId="{B3001235-A7B7-4844-B7EE-11F2D2CEB4F2}" type="presParOf" srcId="{B8B0F58D-F73A-48CE-AA01-D3D4B5D272C2}" destId="{723E0C67-97AE-4814-B28A-35A0D625EEB0}" srcOrd="1" destOrd="0" presId="urn:microsoft.com/office/officeart/2005/8/layout/vList3"/>
    <dgm:cxn modelId="{950EFE93-F668-468C-B59C-3C9F9519CD58}" type="presParOf" srcId="{B8B0F58D-F73A-48CE-AA01-D3D4B5D272C2}" destId="{59B09EB1-5057-4536-868A-5EEBE1379293}" srcOrd="2" destOrd="0" presId="urn:microsoft.com/office/officeart/2005/8/layout/vList3"/>
    <dgm:cxn modelId="{FF43F118-66AB-4D8E-BDEC-7DFD2C145259}" type="presParOf" srcId="{59B09EB1-5057-4536-868A-5EEBE1379293}" destId="{923EC3C1-A40D-46F2-A9FC-DA92819F7D1C}" srcOrd="0" destOrd="0" presId="urn:microsoft.com/office/officeart/2005/8/layout/vList3"/>
    <dgm:cxn modelId="{2C8AA24B-1113-4E7D-A943-EAD13EB597D1}" type="presParOf" srcId="{59B09EB1-5057-4536-868A-5EEBE1379293}" destId="{87FE782A-1555-449E-959D-7D0BBB802B5F}" srcOrd="1" destOrd="0" presId="urn:microsoft.com/office/officeart/2005/8/layout/vList3"/>
    <dgm:cxn modelId="{53E718DA-F9FE-4E19-A922-11365D6EA3A6}" type="presParOf" srcId="{B8B0F58D-F73A-48CE-AA01-D3D4B5D272C2}" destId="{8A345347-3A09-4211-9657-D0BB4FA64424}" srcOrd="3" destOrd="0" presId="urn:microsoft.com/office/officeart/2005/8/layout/vList3"/>
    <dgm:cxn modelId="{B6CF53B9-FAF9-4D1D-A516-CE48E66F903E}" type="presParOf" srcId="{B8B0F58D-F73A-48CE-AA01-D3D4B5D272C2}" destId="{E4A7C65A-2650-4C31-BBD0-20118A1E758E}" srcOrd="4" destOrd="0" presId="urn:microsoft.com/office/officeart/2005/8/layout/vList3"/>
    <dgm:cxn modelId="{780F81A6-6541-4CA3-9A20-97A98F50430D}" type="presParOf" srcId="{E4A7C65A-2650-4C31-BBD0-20118A1E758E}" destId="{6EC5FA5D-3F72-4360-82E3-2BBEC92B9E85}" srcOrd="0" destOrd="0" presId="urn:microsoft.com/office/officeart/2005/8/layout/vList3"/>
    <dgm:cxn modelId="{88AFE395-3B8E-4023-A982-BDA8088E1194}" type="presParOf" srcId="{E4A7C65A-2650-4C31-BBD0-20118A1E758E}" destId="{636A5055-C7FC-4DBD-B6CC-B0EC3BFBBCD9}"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1DBCB492-D310-423A-AD33-9D565D0AD958}" type="doc">
      <dgm:prSet loTypeId="urn:microsoft.com/office/officeart/2011/layout/HexagonRadial" loCatId="cycle" qsTypeId="urn:microsoft.com/office/officeart/2005/8/quickstyle/simple1" qsCatId="simple" csTypeId="urn:microsoft.com/office/officeart/2005/8/colors/colorful1" csCatId="colorful" phldr="1"/>
      <dgm:spPr/>
      <dgm:t>
        <a:bodyPr/>
        <a:lstStyle/>
        <a:p>
          <a:endParaRPr lang="en-IE"/>
        </a:p>
      </dgm:t>
    </dgm:pt>
    <dgm:pt modelId="{2DA2504F-570B-42FC-A131-C87F2F37A948}">
      <dgm:prSet phldrT="[Text]"/>
      <dgm:spPr/>
      <dgm:t>
        <a:bodyPr/>
        <a:lstStyle/>
        <a:p>
          <a:r>
            <a:rPr lang="en-IE" dirty="0">
              <a:solidFill>
                <a:schemeClr val="accent1">
                  <a:lumMod val="50000"/>
                </a:schemeClr>
              </a:solidFill>
            </a:rPr>
            <a:t>Objectives of budgeting</a:t>
          </a:r>
        </a:p>
      </dgm:t>
    </dgm:pt>
    <dgm:pt modelId="{9C4DEDF2-D5F1-4057-B021-2C9AFA187F90}" type="parTrans" cxnId="{F5570C62-3106-420D-9BA7-1CD9B521D9FA}">
      <dgm:prSet/>
      <dgm:spPr/>
      <dgm:t>
        <a:bodyPr/>
        <a:lstStyle/>
        <a:p>
          <a:endParaRPr lang="en-IE"/>
        </a:p>
      </dgm:t>
    </dgm:pt>
    <dgm:pt modelId="{7F3584EE-DEF4-4305-A8D1-4C1A866DCD60}" type="sibTrans" cxnId="{F5570C62-3106-420D-9BA7-1CD9B521D9FA}">
      <dgm:prSet/>
      <dgm:spPr/>
      <dgm:t>
        <a:bodyPr/>
        <a:lstStyle/>
        <a:p>
          <a:endParaRPr lang="en-IE"/>
        </a:p>
      </dgm:t>
    </dgm:pt>
    <dgm:pt modelId="{D128EA46-BB30-49F2-9936-546DDBBD66F5}">
      <dgm:prSet phldrT="[Text]" custT="1"/>
      <dgm:spPr/>
      <dgm:t>
        <a:bodyPr/>
        <a:lstStyle/>
        <a:p>
          <a:r>
            <a:rPr lang="en-IE" sz="1800" dirty="0">
              <a:solidFill>
                <a:schemeClr val="accent1">
                  <a:lumMod val="50000"/>
                </a:schemeClr>
              </a:solidFill>
            </a:rPr>
            <a:t>Meet statutory requirements</a:t>
          </a:r>
        </a:p>
      </dgm:t>
    </dgm:pt>
    <dgm:pt modelId="{D700396F-35FC-4CC0-83E8-3278159F33AF}" type="parTrans" cxnId="{5FFC6BF8-DE7B-408A-9E04-B9E581141D0B}">
      <dgm:prSet/>
      <dgm:spPr/>
      <dgm:t>
        <a:bodyPr/>
        <a:lstStyle/>
        <a:p>
          <a:endParaRPr lang="en-IE"/>
        </a:p>
      </dgm:t>
    </dgm:pt>
    <dgm:pt modelId="{EA7054CD-0AAE-414B-BC11-435DF99CF06D}" type="sibTrans" cxnId="{5FFC6BF8-DE7B-408A-9E04-B9E581141D0B}">
      <dgm:prSet/>
      <dgm:spPr/>
      <dgm:t>
        <a:bodyPr/>
        <a:lstStyle/>
        <a:p>
          <a:endParaRPr lang="en-IE"/>
        </a:p>
      </dgm:t>
    </dgm:pt>
    <dgm:pt modelId="{663684C8-E246-4E04-953F-1A26EA8DB1DC}">
      <dgm:prSet phldrT="[Text]" phldr="1"/>
      <dgm:spPr/>
      <dgm:t>
        <a:bodyPr/>
        <a:lstStyle/>
        <a:p>
          <a:endParaRPr lang="en-IE"/>
        </a:p>
      </dgm:t>
    </dgm:pt>
    <dgm:pt modelId="{B82157A9-0B2E-4C8B-890D-088F814FBF2C}" type="parTrans" cxnId="{E89885DC-0D8F-42A6-BA0B-201BECE3747D}">
      <dgm:prSet/>
      <dgm:spPr/>
      <dgm:t>
        <a:bodyPr/>
        <a:lstStyle/>
        <a:p>
          <a:endParaRPr lang="en-IE"/>
        </a:p>
      </dgm:t>
    </dgm:pt>
    <dgm:pt modelId="{E1363A99-0AA0-475E-945A-EB0764CBABCB}" type="sibTrans" cxnId="{E89885DC-0D8F-42A6-BA0B-201BECE3747D}">
      <dgm:prSet/>
      <dgm:spPr/>
      <dgm:t>
        <a:bodyPr/>
        <a:lstStyle/>
        <a:p>
          <a:endParaRPr lang="en-IE"/>
        </a:p>
      </dgm:t>
    </dgm:pt>
    <dgm:pt modelId="{CA5121B4-978D-4531-8C64-7F1AE5F66FA0}">
      <dgm:prSet phldrT="[Text]" phldr="1"/>
      <dgm:spPr/>
      <dgm:t>
        <a:bodyPr/>
        <a:lstStyle/>
        <a:p>
          <a:endParaRPr lang="en-IE"/>
        </a:p>
      </dgm:t>
    </dgm:pt>
    <dgm:pt modelId="{92A2804B-A085-486E-95B9-2BA62A7844A4}" type="parTrans" cxnId="{149C685D-508B-4166-ABEB-076784D688E7}">
      <dgm:prSet/>
      <dgm:spPr/>
      <dgm:t>
        <a:bodyPr/>
        <a:lstStyle/>
        <a:p>
          <a:endParaRPr lang="en-IE"/>
        </a:p>
      </dgm:t>
    </dgm:pt>
    <dgm:pt modelId="{42BA1315-7898-4BC8-8F36-500C38B54261}" type="sibTrans" cxnId="{149C685D-508B-4166-ABEB-076784D688E7}">
      <dgm:prSet/>
      <dgm:spPr/>
      <dgm:t>
        <a:bodyPr/>
        <a:lstStyle/>
        <a:p>
          <a:endParaRPr lang="en-IE"/>
        </a:p>
      </dgm:t>
    </dgm:pt>
    <dgm:pt modelId="{E8522672-6207-4228-B499-79736D738CBE}">
      <dgm:prSet phldrT="[Text]" phldr="1"/>
      <dgm:spPr/>
      <dgm:t>
        <a:bodyPr/>
        <a:lstStyle/>
        <a:p>
          <a:endParaRPr lang="en-IE"/>
        </a:p>
      </dgm:t>
    </dgm:pt>
    <dgm:pt modelId="{9D2C6601-0C58-417E-81BA-977346014680}" type="parTrans" cxnId="{D839AF7F-87ED-41D5-A3AB-0FF4D091F432}">
      <dgm:prSet/>
      <dgm:spPr/>
      <dgm:t>
        <a:bodyPr/>
        <a:lstStyle/>
        <a:p>
          <a:endParaRPr lang="en-IE"/>
        </a:p>
      </dgm:t>
    </dgm:pt>
    <dgm:pt modelId="{B29A9FD5-FD3B-4F06-A562-A6A237452682}" type="sibTrans" cxnId="{D839AF7F-87ED-41D5-A3AB-0FF4D091F432}">
      <dgm:prSet/>
      <dgm:spPr/>
      <dgm:t>
        <a:bodyPr/>
        <a:lstStyle/>
        <a:p>
          <a:endParaRPr lang="en-IE"/>
        </a:p>
      </dgm:t>
    </dgm:pt>
    <dgm:pt modelId="{F90D25F9-8D90-454A-BC29-1BC6F7C285D7}">
      <dgm:prSet phldrT="[Text]" phldr="1"/>
      <dgm:spPr/>
      <dgm:t>
        <a:bodyPr/>
        <a:lstStyle/>
        <a:p>
          <a:endParaRPr lang="en-IE"/>
        </a:p>
      </dgm:t>
    </dgm:pt>
    <dgm:pt modelId="{7D53E0C3-B918-476F-B2FD-82BA0C9F9523}" type="parTrans" cxnId="{CF137ADD-1E96-449B-B1CE-89E788825276}">
      <dgm:prSet/>
      <dgm:spPr/>
      <dgm:t>
        <a:bodyPr/>
        <a:lstStyle/>
        <a:p>
          <a:endParaRPr lang="en-IE"/>
        </a:p>
      </dgm:t>
    </dgm:pt>
    <dgm:pt modelId="{29AA1FE4-4002-4C6B-880E-76BC83C02016}" type="sibTrans" cxnId="{CF137ADD-1E96-449B-B1CE-89E788825276}">
      <dgm:prSet/>
      <dgm:spPr/>
      <dgm:t>
        <a:bodyPr/>
        <a:lstStyle/>
        <a:p>
          <a:endParaRPr lang="en-IE"/>
        </a:p>
      </dgm:t>
    </dgm:pt>
    <dgm:pt modelId="{792A2D94-2F3B-40EC-9E9F-329C97913EEB}">
      <dgm:prSet phldrT="[Text]" phldr="1"/>
      <dgm:spPr/>
      <dgm:t>
        <a:bodyPr/>
        <a:lstStyle/>
        <a:p>
          <a:endParaRPr lang="en-IE"/>
        </a:p>
      </dgm:t>
    </dgm:pt>
    <dgm:pt modelId="{5412FC89-0E49-4A1B-B327-2D88ACD75A98}" type="parTrans" cxnId="{6311C296-5626-4980-97B6-480CD7995F49}">
      <dgm:prSet/>
      <dgm:spPr/>
      <dgm:t>
        <a:bodyPr/>
        <a:lstStyle/>
        <a:p>
          <a:endParaRPr lang="en-IE"/>
        </a:p>
      </dgm:t>
    </dgm:pt>
    <dgm:pt modelId="{8AE37D3F-69B1-4CBA-8F04-7A357A45D877}" type="sibTrans" cxnId="{6311C296-5626-4980-97B6-480CD7995F49}">
      <dgm:prSet/>
      <dgm:spPr/>
      <dgm:t>
        <a:bodyPr/>
        <a:lstStyle/>
        <a:p>
          <a:endParaRPr lang="en-IE"/>
        </a:p>
      </dgm:t>
    </dgm:pt>
    <dgm:pt modelId="{05F0FBC1-D413-4D7F-9523-A43A99584620}">
      <dgm:prSet phldrT="[Text]" custT="1"/>
      <dgm:spPr/>
      <dgm:t>
        <a:bodyPr/>
        <a:lstStyle/>
        <a:p>
          <a:r>
            <a:rPr lang="en-IE" sz="1800" dirty="0">
              <a:solidFill>
                <a:schemeClr val="accent1">
                  <a:lumMod val="50000"/>
                </a:schemeClr>
              </a:solidFill>
            </a:rPr>
            <a:t>Control financial resources</a:t>
          </a:r>
        </a:p>
      </dgm:t>
    </dgm:pt>
    <dgm:pt modelId="{8527BA03-594F-4BCC-AAD8-906BD1C01F98}" type="parTrans" cxnId="{2DC5C9DE-D1BE-4868-A7B3-EC8155FD0D85}">
      <dgm:prSet/>
      <dgm:spPr/>
      <dgm:t>
        <a:bodyPr/>
        <a:lstStyle/>
        <a:p>
          <a:endParaRPr lang="en-IE"/>
        </a:p>
      </dgm:t>
    </dgm:pt>
    <dgm:pt modelId="{2CCB804A-6ED4-4E20-8A6C-B427FA41295B}" type="sibTrans" cxnId="{2DC5C9DE-D1BE-4868-A7B3-EC8155FD0D85}">
      <dgm:prSet/>
      <dgm:spPr/>
      <dgm:t>
        <a:bodyPr/>
        <a:lstStyle/>
        <a:p>
          <a:endParaRPr lang="en-IE"/>
        </a:p>
      </dgm:t>
    </dgm:pt>
    <dgm:pt modelId="{E151F72A-B541-4575-8350-F3A863BEF435}">
      <dgm:prSet phldrT="[Text]" custT="1"/>
      <dgm:spPr/>
      <dgm:t>
        <a:bodyPr/>
        <a:lstStyle/>
        <a:p>
          <a:r>
            <a:rPr lang="en-IE" sz="1800" dirty="0">
              <a:solidFill>
                <a:schemeClr val="accent1">
                  <a:lumMod val="50000"/>
                </a:schemeClr>
              </a:solidFill>
            </a:rPr>
            <a:t>Effective decision making</a:t>
          </a:r>
        </a:p>
      </dgm:t>
    </dgm:pt>
    <dgm:pt modelId="{0A9A202C-E29B-4EC0-9DA8-18F90B49459B}" type="parTrans" cxnId="{5820B6C1-97FC-4422-9C20-9E75161AE305}">
      <dgm:prSet/>
      <dgm:spPr/>
      <dgm:t>
        <a:bodyPr/>
        <a:lstStyle/>
        <a:p>
          <a:endParaRPr lang="en-IE"/>
        </a:p>
      </dgm:t>
    </dgm:pt>
    <dgm:pt modelId="{7DCA0A0B-2A9F-4D24-B18E-DF22A0215F60}" type="sibTrans" cxnId="{5820B6C1-97FC-4422-9C20-9E75161AE305}">
      <dgm:prSet/>
      <dgm:spPr/>
      <dgm:t>
        <a:bodyPr/>
        <a:lstStyle/>
        <a:p>
          <a:endParaRPr lang="en-IE"/>
        </a:p>
      </dgm:t>
    </dgm:pt>
    <dgm:pt modelId="{A75EB9AC-565D-4106-8F27-2C4DAD6600E0}">
      <dgm:prSet phldrT="[Text]" custT="1"/>
      <dgm:spPr>
        <a:solidFill>
          <a:srgbClr val="E6594A"/>
        </a:solidFill>
      </dgm:spPr>
      <dgm:t>
        <a:bodyPr/>
        <a:lstStyle/>
        <a:p>
          <a:r>
            <a:rPr lang="en-IE" sz="1800" dirty="0">
              <a:solidFill>
                <a:schemeClr val="accent1">
                  <a:lumMod val="50000"/>
                </a:schemeClr>
              </a:solidFill>
            </a:rPr>
            <a:t>Achieve schools educational &amp; administrative objectives</a:t>
          </a:r>
        </a:p>
      </dgm:t>
    </dgm:pt>
    <dgm:pt modelId="{35D906EB-0ADB-4933-B210-D2236BE784B7}" type="parTrans" cxnId="{786F5514-C3F6-41DA-A983-BAE78E3E0C49}">
      <dgm:prSet/>
      <dgm:spPr/>
      <dgm:t>
        <a:bodyPr/>
        <a:lstStyle/>
        <a:p>
          <a:endParaRPr lang="en-IE"/>
        </a:p>
      </dgm:t>
    </dgm:pt>
    <dgm:pt modelId="{2AF0F0DA-903A-4ECE-B027-2DDB68FF3CF9}" type="sibTrans" cxnId="{786F5514-C3F6-41DA-A983-BAE78E3E0C49}">
      <dgm:prSet/>
      <dgm:spPr/>
      <dgm:t>
        <a:bodyPr/>
        <a:lstStyle/>
        <a:p>
          <a:endParaRPr lang="en-IE"/>
        </a:p>
      </dgm:t>
    </dgm:pt>
    <dgm:pt modelId="{E6EA5825-1ADC-4B3D-9E71-2945B815F015}">
      <dgm:prSet phldrT="[Text]" custT="1"/>
      <dgm:spPr/>
      <dgm:t>
        <a:bodyPr/>
        <a:lstStyle/>
        <a:p>
          <a:r>
            <a:rPr lang="en-IE" sz="1800" dirty="0">
              <a:solidFill>
                <a:schemeClr val="accent1">
                  <a:lumMod val="50000"/>
                </a:schemeClr>
              </a:solidFill>
            </a:rPr>
            <a:t>Maximise use of available resources</a:t>
          </a:r>
        </a:p>
      </dgm:t>
    </dgm:pt>
    <dgm:pt modelId="{4FC229C2-22D6-48ED-9E1B-F351C57AF6A1}" type="parTrans" cxnId="{DF55829D-BC52-497E-90C5-05F5B7E3F940}">
      <dgm:prSet/>
      <dgm:spPr/>
      <dgm:t>
        <a:bodyPr/>
        <a:lstStyle/>
        <a:p>
          <a:endParaRPr lang="en-IE"/>
        </a:p>
      </dgm:t>
    </dgm:pt>
    <dgm:pt modelId="{0D423126-B1B5-4055-A1D7-7A2CAFAAA2B4}" type="sibTrans" cxnId="{DF55829D-BC52-497E-90C5-05F5B7E3F940}">
      <dgm:prSet/>
      <dgm:spPr/>
      <dgm:t>
        <a:bodyPr/>
        <a:lstStyle/>
        <a:p>
          <a:endParaRPr lang="en-IE"/>
        </a:p>
      </dgm:t>
    </dgm:pt>
    <dgm:pt modelId="{201C1EAC-5018-40D8-B76B-1A0BC2AE4BDA}">
      <dgm:prSet phldrT="[Text]" custT="1"/>
      <dgm:spPr>
        <a:solidFill>
          <a:srgbClr val="6A557B"/>
        </a:solidFill>
      </dgm:spPr>
      <dgm:t>
        <a:bodyPr/>
        <a:lstStyle/>
        <a:p>
          <a:r>
            <a:rPr lang="en-IE" sz="1800" b="0" dirty="0">
              <a:solidFill>
                <a:schemeClr val="accent1">
                  <a:lumMod val="50000"/>
                </a:schemeClr>
              </a:solidFill>
            </a:rPr>
            <a:t>Assist the Principal to manage the finance on a day to day basis</a:t>
          </a:r>
        </a:p>
      </dgm:t>
    </dgm:pt>
    <dgm:pt modelId="{28BF9935-0706-4F3D-9D81-38C2702B0D52}" type="parTrans" cxnId="{0607E4C6-5FCA-41C5-95D2-22417CC36B78}">
      <dgm:prSet/>
      <dgm:spPr/>
      <dgm:t>
        <a:bodyPr/>
        <a:lstStyle/>
        <a:p>
          <a:endParaRPr lang="en-IE"/>
        </a:p>
      </dgm:t>
    </dgm:pt>
    <dgm:pt modelId="{C5E1CC4D-871F-4D11-9545-E73D9A6E2A37}" type="sibTrans" cxnId="{0607E4C6-5FCA-41C5-95D2-22417CC36B78}">
      <dgm:prSet/>
      <dgm:spPr/>
      <dgm:t>
        <a:bodyPr/>
        <a:lstStyle/>
        <a:p>
          <a:endParaRPr lang="en-IE"/>
        </a:p>
      </dgm:t>
    </dgm:pt>
    <dgm:pt modelId="{3E4D1F49-F984-4F2B-9FD8-585D005B9FF6}" type="pres">
      <dgm:prSet presAssocID="{1DBCB492-D310-423A-AD33-9D565D0AD958}" presName="Name0" presStyleCnt="0">
        <dgm:presLayoutVars>
          <dgm:chMax val="1"/>
          <dgm:chPref val="1"/>
          <dgm:dir/>
          <dgm:animOne val="branch"/>
          <dgm:animLvl val="lvl"/>
        </dgm:presLayoutVars>
      </dgm:prSet>
      <dgm:spPr/>
    </dgm:pt>
    <dgm:pt modelId="{AF4923A8-7C3E-4F0B-B2F2-0A7BE90791CB}" type="pres">
      <dgm:prSet presAssocID="{2DA2504F-570B-42FC-A131-C87F2F37A948}" presName="Parent" presStyleLbl="node0" presStyleIdx="0" presStyleCnt="1" custScaleX="116135">
        <dgm:presLayoutVars>
          <dgm:chMax val="6"/>
          <dgm:chPref val="6"/>
        </dgm:presLayoutVars>
      </dgm:prSet>
      <dgm:spPr/>
    </dgm:pt>
    <dgm:pt modelId="{39B55850-9CD4-4FB2-B40C-6BBA6A31F21A}" type="pres">
      <dgm:prSet presAssocID="{D128EA46-BB30-49F2-9936-546DDBBD66F5}" presName="Accent1" presStyleCnt="0"/>
      <dgm:spPr/>
    </dgm:pt>
    <dgm:pt modelId="{7FD684EE-851B-40A2-96A5-70FB4508C596}" type="pres">
      <dgm:prSet presAssocID="{D128EA46-BB30-49F2-9936-546DDBBD66F5}" presName="Accent" presStyleLbl="bgShp" presStyleIdx="0" presStyleCnt="6"/>
      <dgm:spPr/>
    </dgm:pt>
    <dgm:pt modelId="{ABAC2209-4123-4337-AD93-F72D441FB19A}" type="pres">
      <dgm:prSet presAssocID="{D128EA46-BB30-49F2-9936-546DDBBD66F5}" presName="Child1" presStyleLbl="node1" presStyleIdx="0" presStyleCnt="6" custScaleX="120178" custScaleY="106644">
        <dgm:presLayoutVars>
          <dgm:chMax val="0"/>
          <dgm:chPref val="0"/>
          <dgm:bulletEnabled val="1"/>
        </dgm:presLayoutVars>
      </dgm:prSet>
      <dgm:spPr/>
    </dgm:pt>
    <dgm:pt modelId="{8CE4CE6C-C59B-4607-9D67-395B806FCBF0}" type="pres">
      <dgm:prSet presAssocID="{05F0FBC1-D413-4D7F-9523-A43A99584620}" presName="Accent2" presStyleCnt="0"/>
      <dgm:spPr/>
    </dgm:pt>
    <dgm:pt modelId="{4A41C4EA-DA56-4912-8DC2-7CBC2DB60B57}" type="pres">
      <dgm:prSet presAssocID="{05F0FBC1-D413-4D7F-9523-A43A99584620}" presName="Accent" presStyleLbl="bgShp" presStyleIdx="1" presStyleCnt="6"/>
      <dgm:spPr/>
    </dgm:pt>
    <dgm:pt modelId="{9E0866D7-1D9D-41C0-89CD-C0FF40C197EC}" type="pres">
      <dgm:prSet presAssocID="{05F0FBC1-D413-4D7F-9523-A43A99584620}" presName="Child2" presStyleLbl="node1" presStyleIdx="1" presStyleCnt="6" custScaleX="123744" custLinFactNeighborX="18739" custLinFactNeighborY="-3008">
        <dgm:presLayoutVars>
          <dgm:chMax val="0"/>
          <dgm:chPref val="0"/>
          <dgm:bulletEnabled val="1"/>
        </dgm:presLayoutVars>
      </dgm:prSet>
      <dgm:spPr/>
    </dgm:pt>
    <dgm:pt modelId="{F55EF0BB-1B5C-4082-B752-9A1DFC1A37A4}" type="pres">
      <dgm:prSet presAssocID="{E151F72A-B541-4575-8350-F3A863BEF435}" presName="Accent3" presStyleCnt="0"/>
      <dgm:spPr/>
    </dgm:pt>
    <dgm:pt modelId="{C766AAD5-0201-4AC9-9B72-BE6D6AD5A689}" type="pres">
      <dgm:prSet presAssocID="{E151F72A-B541-4575-8350-F3A863BEF435}" presName="Accent" presStyleLbl="bgShp" presStyleIdx="2" presStyleCnt="6"/>
      <dgm:spPr/>
    </dgm:pt>
    <dgm:pt modelId="{C815180E-6FCC-41DD-B55D-688C6408EB42}" type="pres">
      <dgm:prSet presAssocID="{E151F72A-B541-4575-8350-F3A863BEF435}" presName="Child3" presStyleLbl="node1" presStyleIdx="2" presStyleCnt="6" custScaleX="127425" custLinFactNeighborX="24241" custLinFactNeighborY="-1203">
        <dgm:presLayoutVars>
          <dgm:chMax val="0"/>
          <dgm:chPref val="0"/>
          <dgm:bulletEnabled val="1"/>
        </dgm:presLayoutVars>
      </dgm:prSet>
      <dgm:spPr/>
    </dgm:pt>
    <dgm:pt modelId="{74FAB3E5-CD39-4D2C-9188-506CB9F36BE7}" type="pres">
      <dgm:prSet presAssocID="{A75EB9AC-565D-4106-8F27-2C4DAD6600E0}" presName="Accent4" presStyleCnt="0"/>
      <dgm:spPr/>
    </dgm:pt>
    <dgm:pt modelId="{325123FC-822B-4C36-AFFD-D2DC21C66988}" type="pres">
      <dgm:prSet presAssocID="{A75EB9AC-565D-4106-8F27-2C4DAD6600E0}" presName="Accent" presStyleLbl="bgShp" presStyleIdx="3" presStyleCnt="6"/>
      <dgm:spPr/>
    </dgm:pt>
    <dgm:pt modelId="{B2D6C179-FB2A-4545-8BEB-6A0DB413E7ED}" type="pres">
      <dgm:prSet presAssocID="{A75EB9AC-565D-4106-8F27-2C4DAD6600E0}" presName="Child4" presStyleLbl="node1" presStyleIdx="3" presStyleCnt="6" custScaleX="132670">
        <dgm:presLayoutVars>
          <dgm:chMax val="0"/>
          <dgm:chPref val="0"/>
          <dgm:bulletEnabled val="1"/>
        </dgm:presLayoutVars>
      </dgm:prSet>
      <dgm:spPr/>
    </dgm:pt>
    <dgm:pt modelId="{B7F6884A-1983-4664-B937-5F3C37F787A9}" type="pres">
      <dgm:prSet presAssocID="{E6EA5825-1ADC-4B3D-9E71-2945B815F015}" presName="Accent5" presStyleCnt="0"/>
      <dgm:spPr/>
    </dgm:pt>
    <dgm:pt modelId="{E582F403-82AF-4378-B16B-331AC9A9932D}" type="pres">
      <dgm:prSet presAssocID="{E6EA5825-1ADC-4B3D-9E71-2945B815F015}" presName="Accent" presStyleLbl="bgShp" presStyleIdx="4" presStyleCnt="6"/>
      <dgm:spPr/>
    </dgm:pt>
    <dgm:pt modelId="{4089B2B5-DBDB-47EF-9A7E-E1117C87DDD2}" type="pres">
      <dgm:prSet presAssocID="{E6EA5825-1ADC-4B3D-9E71-2945B815F015}" presName="Child5" presStyleLbl="node1" presStyleIdx="4" presStyleCnt="6" custScaleX="130786" custLinFactNeighborX="-30191" custLinFactNeighborY="10830">
        <dgm:presLayoutVars>
          <dgm:chMax val="0"/>
          <dgm:chPref val="0"/>
          <dgm:bulletEnabled val="1"/>
        </dgm:presLayoutVars>
      </dgm:prSet>
      <dgm:spPr/>
    </dgm:pt>
    <dgm:pt modelId="{2AFAF731-D0C2-42A0-9614-C2EBE2E96DA8}" type="pres">
      <dgm:prSet presAssocID="{201C1EAC-5018-40D8-B76B-1A0BC2AE4BDA}" presName="Accent6" presStyleCnt="0"/>
      <dgm:spPr/>
    </dgm:pt>
    <dgm:pt modelId="{DD84E74A-F07B-467A-B182-0AFC1037F540}" type="pres">
      <dgm:prSet presAssocID="{201C1EAC-5018-40D8-B76B-1A0BC2AE4BDA}" presName="Accent" presStyleLbl="bgShp" presStyleIdx="5" presStyleCnt="6"/>
      <dgm:spPr/>
    </dgm:pt>
    <dgm:pt modelId="{0C4BF256-5EA2-494B-B9B3-9835EF79F48E}" type="pres">
      <dgm:prSet presAssocID="{201C1EAC-5018-40D8-B76B-1A0BC2AE4BDA}" presName="Child6" presStyleLbl="node1" presStyleIdx="5" presStyleCnt="6" custScaleX="134206" custScaleY="123121" custLinFactNeighborX="-24985">
        <dgm:presLayoutVars>
          <dgm:chMax val="0"/>
          <dgm:chPref val="0"/>
          <dgm:bulletEnabled val="1"/>
        </dgm:presLayoutVars>
      </dgm:prSet>
      <dgm:spPr/>
    </dgm:pt>
  </dgm:ptLst>
  <dgm:cxnLst>
    <dgm:cxn modelId="{786F5514-C3F6-41DA-A983-BAE78E3E0C49}" srcId="{2DA2504F-570B-42FC-A131-C87F2F37A948}" destId="{A75EB9AC-565D-4106-8F27-2C4DAD6600E0}" srcOrd="3" destOrd="0" parTransId="{35D906EB-0ADB-4933-B210-D2236BE784B7}" sibTransId="{2AF0F0DA-903A-4ECE-B027-2DDB68FF3CF9}"/>
    <dgm:cxn modelId="{0F580F20-6720-41E1-8243-D89CAF10CED8}" type="presOf" srcId="{E6EA5825-1ADC-4B3D-9E71-2945B815F015}" destId="{4089B2B5-DBDB-47EF-9A7E-E1117C87DDD2}" srcOrd="0" destOrd="0" presId="urn:microsoft.com/office/officeart/2011/layout/HexagonRadial"/>
    <dgm:cxn modelId="{676DD82F-C266-4946-A738-AE7796901136}" type="presOf" srcId="{D128EA46-BB30-49F2-9936-546DDBBD66F5}" destId="{ABAC2209-4123-4337-AD93-F72D441FB19A}" srcOrd="0" destOrd="0" presId="urn:microsoft.com/office/officeart/2011/layout/HexagonRadial"/>
    <dgm:cxn modelId="{6B021931-6759-4EF3-BFAF-FE99AEDA654E}" type="presOf" srcId="{201C1EAC-5018-40D8-B76B-1A0BC2AE4BDA}" destId="{0C4BF256-5EA2-494B-B9B3-9835EF79F48E}" srcOrd="0" destOrd="0" presId="urn:microsoft.com/office/officeart/2011/layout/HexagonRadial"/>
    <dgm:cxn modelId="{149C685D-508B-4166-ABEB-076784D688E7}" srcId="{2DA2504F-570B-42FC-A131-C87F2F37A948}" destId="{CA5121B4-978D-4531-8C64-7F1AE5F66FA0}" srcOrd="7" destOrd="0" parTransId="{92A2804B-A085-486E-95B9-2BA62A7844A4}" sibTransId="{42BA1315-7898-4BC8-8F36-500C38B54261}"/>
    <dgm:cxn modelId="{F5570C62-3106-420D-9BA7-1CD9B521D9FA}" srcId="{1DBCB492-D310-423A-AD33-9D565D0AD958}" destId="{2DA2504F-570B-42FC-A131-C87F2F37A948}" srcOrd="0" destOrd="0" parTransId="{9C4DEDF2-D5F1-4057-B021-2C9AFA187F90}" sibTransId="{7F3584EE-DEF4-4305-A8D1-4C1A866DCD60}"/>
    <dgm:cxn modelId="{E3C4506D-0913-4DF6-9884-1D25A0D50E94}" type="presOf" srcId="{1DBCB492-D310-423A-AD33-9D565D0AD958}" destId="{3E4D1F49-F984-4F2B-9FD8-585D005B9FF6}" srcOrd="0" destOrd="0" presId="urn:microsoft.com/office/officeart/2011/layout/HexagonRadial"/>
    <dgm:cxn modelId="{4C6CA37D-A678-45D9-9397-1E407B4566F0}" type="presOf" srcId="{A75EB9AC-565D-4106-8F27-2C4DAD6600E0}" destId="{B2D6C179-FB2A-4545-8BEB-6A0DB413E7ED}" srcOrd="0" destOrd="0" presId="urn:microsoft.com/office/officeart/2011/layout/HexagonRadial"/>
    <dgm:cxn modelId="{D839AF7F-87ED-41D5-A3AB-0FF4D091F432}" srcId="{2DA2504F-570B-42FC-A131-C87F2F37A948}" destId="{E8522672-6207-4228-B499-79736D738CBE}" srcOrd="8" destOrd="0" parTransId="{9D2C6601-0C58-417E-81BA-977346014680}" sibTransId="{B29A9FD5-FD3B-4F06-A562-A6A237452682}"/>
    <dgm:cxn modelId="{6311C296-5626-4980-97B6-480CD7995F49}" srcId="{2DA2504F-570B-42FC-A131-C87F2F37A948}" destId="{792A2D94-2F3B-40EC-9E9F-329C97913EEB}" srcOrd="10" destOrd="0" parTransId="{5412FC89-0E49-4A1B-B327-2D88ACD75A98}" sibTransId="{8AE37D3F-69B1-4CBA-8F04-7A357A45D877}"/>
    <dgm:cxn modelId="{DF55829D-BC52-497E-90C5-05F5B7E3F940}" srcId="{2DA2504F-570B-42FC-A131-C87F2F37A948}" destId="{E6EA5825-1ADC-4B3D-9E71-2945B815F015}" srcOrd="4" destOrd="0" parTransId="{4FC229C2-22D6-48ED-9E1B-F351C57AF6A1}" sibTransId="{0D423126-B1B5-4055-A1D7-7A2CAFAAA2B4}"/>
    <dgm:cxn modelId="{D4F0FDBA-03F2-4B48-B393-3C6C94456087}" type="presOf" srcId="{05F0FBC1-D413-4D7F-9523-A43A99584620}" destId="{9E0866D7-1D9D-41C0-89CD-C0FF40C197EC}" srcOrd="0" destOrd="0" presId="urn:microsoft.com/office/officeart/2011/layout/HexagonRadial"/>
    <dgm:cxn modelId="{5820B6C1-97FC-4422-9C20-9E75161AE305}" srcId="{2DA2504F-570B-42FC-A131-C87F2F37A948}" destId="{E151F72A-B541-4575-8350-F3A863BEF435}" srcOrd="2" destOrd="0" parTransId="{0A9A202C-E29B-4EC0-9DA8-18F90B49459B}" sibTransId="{7DCA0A0B-2A9F-4D24-B18E-DF22A0215F60}"/>
    <dgm:cxn modelId="{0607E4C6-5FCA-41C5-95D2-22417CC36B78}" srcId="{2DA2504F-570B-42FC-A131-C87F2F37A948}" destId="{201C1EAC-5018-40D8-B76B-1A0BC2AE4BDA}" srcOrd="5" destOrd="0" parTransId="{28BF9935-0706-4F3D-9D81-38C2702B0D52}" sibTransId="{C5E1CC4D-871F-4D11-9545-E73D9A6E2A37}"/>
    <dgm:cxn modelId="{ED941CD4-F080-44A0-9AB9-82AEAC78B64E}" type="presOf" srcId="{E151F72A-B541-4575-8350-F3A863BEF435}" destId="{C815180E-6FCC-41DD-B55D-688C6408EB42}" srcOrd="0" destOrd="0" presId="urn:microsoft.com/office/officeart/2011/layout/HexagonRadial"/>
    <dgm:cxn modelId="{E89885DC-0D8F-42A6-BA0B-201BECE3747D}" srcId="{2DA2504F-570B-42FC-A131-C87F2F37A948}" destId="{663684C8-E246-4E04-953F-1A26EA8DB1DC}" srcOrd="6" destOrd="0" parTransId="{B82157A9-0B2E-4C8B-890D-088F814FBF2C}" sibTransId="{E1363A99-0AA0-475E-945A-EB0764CBABCB}"/>
    <dgm:cxn modelId="{CF137ADD-1E96-449B-B1CE-89E788825276}" srcId="{2DA2504F-570B-42FC-A131-C87F2F37A948}" destId="{F90D25F9-8D90-454A-BC29-1BC6F7C285D7}" srcOrd="9" destOrd="0" parTransId="{7D53E0C3-B918-476F-B2FD-82BA0C9F9523}" sibTransId="{29AA1FE4-4002-4C6B-880E-76BC83C02016}"/>
    <dgm:cxn modelId="{2DC5C9DE-D1BE-4868-A7B3-EC8155FD0D85}" srcId="{2DA2504F-570B-42FC-A131-C87F2F37A948}" destId="{05F0FBC1-D413-4D7F-9523-A43A99584620}" srcOrd="1" destOrd="0" parTransId="{8527BA03-594F-4BCC-AAD8-906BD1C01F98}" sibTransId="{2CCB804A-6ED4-4E20-8A6C-B427FA41295B}"/>
    <dgm:cxn modelId="{E635DAE0-6C22-4E5E-863E-ACA1B5339C8B}" type="presOf" srcId="{2DA2504F-570B-42FC-A131-C87F2F37A948}" destId="{AF4923A8-7C3E-4F0B-B2F2-0A7BE90791CB}" srcOrd="0" destOrd="0" presId="urn:microsoft.com/office/officeart/2011/layout/HexagonRadial"/>
    <dgm:cxn modelId="{5FFC6BF8-DE7B-408A-9E04-B9E581141D0B}" srcId="{2DA2504F-570B-42FC-A131-C87F2F37A948}" destId="{D128EA46-BB30-49F2-9936-546DDBBD66F5}" srcOrd="0" destOrd="0" parTransId="{D700396F-35FC-4CC0-83E8-3278159F33AF}" sibTransId="{EA7054CD-0AAE-414B-BC11-435DF99CF06D}"/>
    <dgm:cxn modelId="{ECCCFAD3-811A-4998-A7C3-AED7B7635932}" type="presParOf" srcId="{3E4D1F49-F984-4F2B-9FD8-585D005B9FF6}" destId="{AF4923A8-7C3E-4F0B-B2F2-0A7BE90791CB}" srcOrd="0" destOrd="0" presId="urn:microsoft.com/office/officeart/2011/layout/HexagonRadial"/>
    <dgm:cxn modelId="{52352FE0-2560-484C-884D-20B10FB75BA0}" type="presParOf" srcId="{3E4D1F49-F984-4F2B-9FD8-585D005B9FF6}" destId="{39B55850-9CD4-4FB2-B40C-6BBA6A31F21A}" srcOrd="1" destOrd="0" presId="urn:microsoft.com/office/officeart/2011/layout/HexagonRadial"/>
    <dgm:cxn modelId="{326450CC-6D75-4A41-8A70-E1B55C4232CC}" type="presParOf" srcId="{39B55850-9CD4-4FB2-B40C-6BBA6A31F21A}" destId="{7FD684EE-851B-40A2-96A5-70FB4508C596}" srcOrd="0" destOrd="0" presId="urn:microsoft.com/office/officeart/2011/layout/HexagonRadial"/>
    <dgm:cxn modelId="{14A03BA0-8DB6-4F95-8305-652B87721C58}" type="presParOf" srcId="{3E4D1F49-F984-4F2B-9FD8-585D005B9FF6}" destId="{ABAC2209-4123-4337-AD93-F72D441FB19A}" srcOrd="2" destOrd="0" presId="urn:microsoft.com/office/officeart/2011/layout/HexagonRadial"/>
    <dgm:cxn modelId="{DAD9EEBB-A549-48FB-897C-179C5D397C21}" type="presParOf" srcId="{3E4D1F49-F984-4F2B-9FD8-585D005B9FF6}" destId="{8CE4CE6C-C59B-4607-9D67-395B806FCBF0}" srcOrd="3" destOrd="0" presId="urn:microsoft.com/office/officeart/2011/layout/HexagonRadial"/>
    <dgm:cxn modelId="{6442BFFC-ACCC-4732-977F-4D68CD4D6095}" type="presParOf" srcId="{8CE4CE6C-C59B-4607-9D67-395B806FCBF0}" destId="{4A41C4EA-DA56-4912-8DC2-7CBC2DB60B57}" srcOrd="0" destOrd="0" presId="urn:microsoft.com/office/officeart/2011/layout/HexagonRadial"/>
    <dgm:cxn modelId="{BF70ED9C-8000-4B34-A7D0-27D6C6193DBB}" type="presParOf" srcId="{3E4D1F49-F984-4F2B-9FD8-585D005B9FF6}" destId="{9E0866D7-1D9D-41C0-89CD-C0FF40C197EC}" srcOrd="4" destOrd="0" presId="urn:microsoft.com/office/officeart/2011/layout/HexagonRadial"/>
    <dgm:cxn modelId="{2B14FA37-87F0-429C-A8A8-6C54C38B1644}" type="presParOf" srcId="{3E4D1F49-F984-4F2B-9FD8-585D005B9FF6}" destId="{F55EF0BB-1B5C-4082-B752-9A1DFC1A37A4}" srcOrd="5" destOrd="0" presId="urn:microsoft.com/office/officeart/2011/layout/HexagonRadial"/>
    <dgm:cxn modelId="{442ABC81-2D21-4444-ADED-EDD8DB864694}" type="presParOf" srcId="{F55EF0BB-1B5C-4082-B752-9A1DFC1A37A4}" destId="{C766AAD5-0201-4AC9-9B72-BE6D6AD5A689}" srcOrd="0" destOrd="0" presId="urn:microsoft.com/office/officeart/2011/layout/HexagonRadial"/>
    <dgm:cxn modelId="{76EA7E9C-6604-40E8-AECF-BF69ECB89777}" type="presParOf" srcId="{3E4D1F49-F984-4F2B-9FD8-585D005B9FF6}" destId="{C815180E-6FCC-41DD-B55D-688C6408EB42}" srcOrd="6" destOrd="0" presId="urn:microsoft.com/office/officeart/2011/layout/HexagonRadial"/>
    <dgm:cxn modelId="{41724561-672F-47F2-AB96-0987D13E92D7}" type="presParOf" srcId="{3E4D1F49-F984-4F2B-9FD8-585D005B9FF6}" destId="{74FAB3E5-CD39-4D2C-9188-506CB9F36BE7}" srcOrd="7" destOrd="0" presId="urn:microsoft.com/office/officeart/2011/layout/HexagonRadial"/>
    <dgm:cxn modelId="{DDE5B86D-61A7-45D7-939C-7922F86CB12F}" type="presParOf" srcId="{74FAB3E5-CD39-4D2C-9188-506CB9F36BE7}" destId="{325123FC-822B-4C36-AFFD-D2DC21C66988}" srcOrd="0" destOrd="0" presId="urn:microsoft.com/office/officeart/2011/layout/HexagonRadial"/>
    <dgm:cxn modelId="{49BEE284-C048-4251-9352-24FB5AF4D66B}" type="presParOf" srcId="{3E4D1F49-F984-4F2B-9FD8-585D005B9FF6}" destId="{B2D6C179-FB2A-4545-8BEB-6A0DB413E7ED}" srcOrd="8" destOrd="0" presId="urn:microsoft.com/office/officeart/2011/layout/HexagonRadial"/>
    <dgm:cxn modelId="{6C7DA50F-E506-4F8F-B4E9-23A9D6A641AD}" type="presParOf" srcId="{3E4D1F49-F984-4F2B-9FD8-585D005B9FF6}" destId="{B7F6884A-1983-4664-B937-5F3C37F787A9}" srcOrd="9" destOrd="0" presId="urn:microsoft.com/office/officeart/2011/layout/HexagonRadial"/>
    <dgm:cxn modelId="{257CBADD-9BCD-42A0-BBB1-445A023AEFE4}" type="presParOf" srcId="{B7F6884A-1983-4664-B937-5F3C37F787A9}" destId="{E582F403-82AF-4378-B16B-331AC9A9932D}" srcOrd="0" destOrd="0" presId="urn:microsoft.com/office/officeart/2011/layout/HexagonRadial"/>
    <dgm:cxn modelId="{C86FECA0-69E8-4E70-866A-ADA710328A2F}" type="presParOf" srcId="{3E4D1F49-F984-4F2B-9FD8-585D005B9FF6}" destId="{4089B2B5-DBDB-47EF-9A7E-E1117C87DDD2}" srcOrd="10" destOrd="0" presId="urn:microsoft.com/office/officeart/2011/layout/HexagonRadial"/>
    <dgm:cxn modelId="{387AFF61-AAF5-47C9-9951-D2C75BCF3660}" type="presParOf" srcId="{3E4D1F49-F984-4F2B-9FD8-585D005B9FF6}" destId="{2AFAF731-D0C2-42A0-9614-C2EBE2E96DA8}" srcOrd="11" destOrd="0" presId="urn:microsoft.com/office/officeart/2011/layout/HexagonRadial"/>
    <dgm:cxn modelId="{83A2577F-92CB-4CEC-885E-A460A979D160}" type="presParOf" srcId="{2AFAF731-D0C2-42A0-9614-C2EBE2E96DA8}" destId="{DD84E74A-F07B-467A-B182-0AFC1037F540}" srcOrd="0" destOrd="0" presId="urn:microsoft.com/office/officeart/2011/layout/HexagonRadial"/>
    <dgm:cxn modelId="{2029008A-82FA-42D5-AE73-67F5D5E085E1}" type="presParOf" srcId="{3E4D1F49-F984-4F2B-9FD8-585D005B9FF6}" destId="{0C4BF256-5EA2-494B-B9B3-9835EF79F48E}" srcOrd="12" destOrd="0" presId="urn:microsoft.com/office/officeart/2011/layout/HexagonRadial"/>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590144D-CAFA-426A-A755-DEC6DA90AC24}" type="doc">
      <dgm:prSet loTypeId="urn:microsoft.com/office/officeart/2008/layout/VerticalCurvedList" loCatId="list" qsTypeId="urn:microsoft.com/office/officeart/2005/8/quickstyle/3d4" qsCatId="3D" csTypeId="urn:microsoft.com/office/officeart/2005/8/colors/accent0_3" csCatId="mainScheme" phldr="1"/>
      <dgm:spPr/>
      <dgm:t>
        <a:bodyPr/>
        <a:lstStyle/>
        <a:p>
          <a:endParaRPr lang="en-IE"/>
        </a:p>
      </dgm:t>
    </dgm:pt>
    <dgm:pt modelId="{91DEC49A-1D56-4A1C-A4B7-D77A0F2C2B7B}">
      <dgm:prSet phldrT="[Text]"/>
      <dgm:spPr/>
      <dgm:t>
        <a:bodyPr/>
        <a:lstStyle/>
        <a:p>
          <a:r>
            <a:rPr lang="en-IE" dirty="0">
              <a:solidFill>
                <a:schemeClr val="accent1">
                  <a:lumMod val="50000"/>
                </a:schemeClr>
              </a:solidFill>
            </a:rPr>
            <a:t>Travel and Subsistence</a:t>
          </a:r>
        </a:p>
      </dgm:t>
    </dgm:pt>
    <dgm:pt modelId="{CB315D48-EBC6-485B-937E-6AD5FCED8403}" type="parTrans" cxnId="{7CF76DED-99C1-443D-B26A-3406167DCD8C}">
      <dgm:prSet/>
      <dgm:spPr/>
      <dgm:t>
        <a:bodyPr/>
        <a:lstStyle/>
        <a:p>
          <a:endParaRPr lang="en-IE"/>
        </a:p>
      </dgm:t>
    </dgm:pt>
    <dgm:pt modelId="{2A6BC7D9-09AE-4FFE-BC9F-79FC72CCE82B}" type="sibTrans" cxnId="{7CF76DED-99C1-443D-B26A-3406167DCD8C}">
      <dgm:prSet/>
      <dgm:spPr/>
      <dgm:t>
        <a:bodyPr/>
        <a:lstStyle/>
        <a:p>
          <a:endParaRPr lang="en-IE"/>
        </a:p>
      </dgm:t>
    </dgm:pt>
    <dgm:pt modelId="{C0BBFFA4-FA6B-4C30-9A8F-8E7333C71524}">
      <dgm:prSet phldrT="[Text]"/>
      <dgm:spPr/>
      <dgm:t>
        <a:bodyPr/>
        <a:lstStyle/>
        <a:p>
          <a:r>
            <a:rPr lang="en-IE" dirty="0">
              <a:solidFill>
                <a:schemeClr val="accent1">
                  <a:lumMod val="50000"/>
                </a:schemeClr>
              </a:solidFill>
            </a:rPr>
            <a:t>Impact of Brexit</a:t>
          </a:r>
        </a:p>
      </dgm:t>
    </dgm:pt>
    <dgm:pt modelId="{C31C96E2-6E3C-4737-89A3-D10297FFBEB8}" type="parTrans" cxnId="{0BA9B4DA-7D78-4ACF-BD32-8C0B310D89F9}">
      <dgm:prSet/>
      <dgm:spPr/>
      <dgm:t>
        <a:bodyPr/>
        <a:lstStyle/>
        <a:p>
          <a:endParaRPr lang="en-IE"/>
        </a:p>
      </dgm:t>
    </dgm:pt>
    <dgm:pt modelId="{9DFAE199-D5C8-481D-9ED8-B1F335E85C4F}" type="sibTrans" cxnId="{0BA9B4DA-7D78-4ACF-BD32-8C0B310D89F9}">
      <dgm:prSet/>
      <dgm:spPr/>
      <dgm:t>
        <a:bodyPr/>
        <a:lstStyle/>
        <a:p>
          <a:endParaRPr lang="en-IE"/>
        </a:p>
      </dgm:t>
    </dgm:pt>
    <dgm:pt modelId="{7FD9E194-1EDA-45EA-845F-159331138FE0}">
      <dgm:prSet phldrT="[Text]"/>
      <dgm:spPr/>
      <dgm:t>
        <a:bodyPr/>
        <a:lstStyle/>
        <a:p>
          <a:r>
            <a:rPr lang="en-IE" dirty="0">
              <a:solidFill>
                <a:schemeClr val="accent1">
                  <a:lumMod val="50000"/>
                </a:schemeClr>
              </a:solidFill>
            </a:rPr>
            <a:t>RCT</a:t>
          </a:r>
        </a:p>
      </dgm:t>
    </dgm:pt>
    <dgm:pt modelId="{E2C21EE8-16B9-40F4-9527-D9CE4A15E473}" type="parTrans" cxnId="{14B16321-B3C4-4044-97F6-B328E76390CA}">
      <dgm:prSet/>
      <dgm:spPr/>
      <dgm:t>
        <a:bodyPr/>
        <a:lstStyle/>
        <a:p>
          <a:endParaRPr lang="en-IE"/>
        </a:p>
      </dgm:t>
    </dgm:pt>
    <dgm:pt modelId="{12B15978-67E4-4F45-AEB9-6DAA1A269B7B}" type="sibTrans" cxnId="{14B16321-B3C4-4044-97F6-B328E76390CA}">
      <dgm:prSet/>
      <dgm:spPr/>
      <dgm:t>
        <a:bodyPr/>
        <a:lstStyle/>
        <a:p>
          <a:endParaRPr lang="en-IE"/>
        </a:p>
      </dgm:t>
    </dgm:pt>
    <dgm:pt modelId="{430D5162-8D4C-4E40-A9A0-7714CE2D0FCC}">
      <dgm:prSet phldrT="[Text]"/>
      <dgm:spPr/>
      <dgm:t>
        <a:bodyPr/>
        <a:lstStyle/>
        <a:p>
          <a:r>
            <a:rPr lang="en-IE" dirty="0">
              <a:solidFill>
                <a:schemeClr val="accent1">
                  <a:lumMod val="50000"/>
                </a:schemeClr>
              </a:solidFill>
            </a:rPr>
            <a:t>VAT Update</a:t>
          </a:r>
        </a:p>
      </dgm:t>
    </dgm:pt>
    <dgm:pt modelId="{904D405B-5544-42B5-8B53-3769CE78B06C}" type="parTrans" cxnId="{04A1899E-C3EC-4D94-B1E9-3D4D8AEC5A9C}">
      <dgm:prSet/>
      <dgm:spPr/>
      <dgm:t>
        <a:bodyPr/>
        <a:lstStyle/>
        <a:p>
          <a:endParaRPr lang="en-IE"/>
        </a:p>
      </dgm:t>
    </dgm:pt>
    <dgm:pt modelId="{A810FCC5-F624-4916-AFC1-C983DD807053}" type="sibTrans" cxnId="{04A1899E-C3EC-4D94-B1E9-3D4D8AEC5A9C}">
      <dgm:prSet/>
      <dgm:spPr/>
      <dgm:t>
        <a:bodyPr/>
        <a:lstStyle/>
        <a:p>
          <a:endParaRPr lang="en-IE"/>
        </a:p>
      </dgm:t>
    </dgm:pt>
    <dgm:pt modelId="{13E668BC-3785-44DB-A57E-84F8A370E164}" type="pres">
      <dgm:prSet presAssocID="{5590144D-CAFA-426A-A755-DEC6DA90AC24}" presName="Name0" presStyleCnt="0">
        <dgm:presLayoutVars>
          <dgm:chMax val="7"/>
          <dgm:chPref val="7"/>
          <dgm:dir/>
        </dgm:presLayoutVars>
      </dgm:prSet>
      <dgm:spPr/>
    </dgm:pt>
    <dgm:pt modelId="{77B15742-B0AC-408D-A9F9-B906CFD009F2}" type="pres">
      <dgm:prSet presAssocID="{5590144D-CAFA-426A-A755-DEC6DA90AC24}" presName="Name1" presStyleCnt="0"/>
      <dgm:spPr/>
    </dgm:pt>
    <dgm:pt modelId="{3B9D492B-E424-48ED-9A25-726B9A65DB87}" type="pres">
      <dgm:prSet presAssocID="{5590144D-CAFA-426A-A755-DEC6DA90AC24}" presName="cycle" presStyleCnt="0"/>
      <dgm:spPr/>
    </dgm:pt>
    <dgm:pt modelId="{F0C30763-6978-4B19-85A0-050FE938191E}" type="pres">
      <dgm:prSet presAssocID="{5590144D-CAFA-426A-A755-DEC6DA90AC24}" presName="srcNode" presStyleLbl="node1" presStyleIdx="0" presStyleCnt="4"/>
      <dgm:spPr/>
    </dgm:pt>
    <dgm:pt modelId="{BE545642-E437-49B6-9B4B-21B703AD07F7}" type="pres">
      <dgm:prSet presAssocID="{5590144D-CAFA-426A-A755-DEC6DA90AC24}" presName="conn" presStyleLbl="parChTrans1D2" presStyleIdx="0" presStyleCnt="1"/>
      <dgm:spPr/>
    </dgm:pt>
    <dgm:pt modelId="{C0DEA10F-2599-4F33-B57C-656D1FE80314}" type="pres">
      <dgm:prSet presAssocID="{5590144D-CAFA-426A-A755-DEC6DA90AC24}" presName="extraNode" presStyleLbl="node1" presStyleIdx="0" presStyleCnt="4"/>
      <dgm:spPr/>
    </dgm:pt>
    <dgm:pt modelId="{6B47647A-5B70-4EF3-81BF-B019646EC01A}" type="pres">
      <dgm:prSet presAssocID="{5590144D-CAFA-426A-A755-DEC6DA90AC24}" presName="dstNode" presStyleLbl="node1" presStyleIdx="0" presStyleCnt="4"/>
      <dgm:spPr/>
    </dgm:pt>
    <dgm:pt modelId="{BCD0AC7B-FA8D-404E-B150-B1E188D919A9}" type="pres">
      <dgm:prSet presAssocID="{91DEC49A-1D56-4A1C-A4B7-D77A0F2C2B7B}" presName="text_1" presStyleLbl="node1" presStyleIdx="0" presStyleCnt="4" custLinFactNeighborX="-360" custLinFactNeighborY="1758">
        <dgm:presLayoutVars>
          <dgm:bulletEnabled val="1"/>
        </dgm:presLayoutVars>
      </dgm:prSet>
      <dgm:spPr/>
    </dgm:pt>
    <dgm:pt modelId="{C12D96B0-C58B-4B45-A912-0072DFA40F08}" type="pres">
      <dgm:prSet presAssocID="{91DEC49A-1D56-4A1C-A4B7-D77A0F2C2B7B}" presName="accent_1" presStyleCnt="0"/>
      <dgm:spPr/>
    </dgm:pt>
    <dgm:pt modelId="{BCF2F254-D685-4DD4-92EF-EBE6D780BDFB}" type="pres">
      <dgm:prSet presAssocID="{91DEC49A-1D56-4A1C-A4B7-D77A0F2C2B7B}" presName="accentRepeatNode" presStyleLbl="solidFgAcc1" presStyleIdx="0" presStyleCnt="4"/>
      <dgm:spPr/>
    </dgm:pt>
    <dgm:pt modelId="{508280A3-B936-423B-A365-0AFF2084509F}" type="pres">
      <dgm:prSet presAssocID="{430D5162-8D4C-4E40-A9A0-7714CE2D0FCC}" presName="text_2" presStyleLbl="node1" presStyleIdx="1" presStyleCnt="4">
        <dgm:presLayoutVars>
          <dgm:bulletEnabled val="1"/>
        </dgm:presLayoutVars>
      </dgm:prSet>
      <dgm:spPr/>
    </dgm:pt>
    <dgm:pt modelId="{128DECF9-866F-4DEF-B33D-A4D3BF513005}" type="pres">
      <dgm:prSet presAssocID="{430D5162-8D4C-4E40-A9A0-7714CE2D0FCC}" presName="accent_2" presStyleCnt="0"/>
      <dgm:spPr/>
    </dgm:pt>
    <dgm:pt modelId="{356B775B-6CA5-4D4B-BA17-0AE986981448}" type="pres">
      <dgm:prSet presAssocID="{430D5162-8D4C-4E40-A9A0-7714CE2D0FCC}" presName="accentRepeatNode" presStyleLbl="solidFgAcc1" presStyleIdx="1" presStyleCnt="4"/>
      <dgm:spPr/>
    </dgm:pt>
    <dgm:pt modelId="{FF8DE5DD-C803-4086-9B04-6F37E27B2764}" type="pres">
      <dgm:prSet presAssocID="{C0BBFFA4-FA6B-4C30-9A8F-8E7333C71524}" presName="text_3" presStyleLbl="node1" presStyleIdx="2" presStyleCnt="4">
        <dgm:presLayoutVars>
          <dgm:bulletEnabled val="1"/>
        </dgm:presLayoutVars>
      </dgm:prSet>
      <dgm:spPr/>
    </dgm:pt>
    <dgm:pt modelId="{6F136266-96EA-4AF7-A503-1F3C0237BFA2}" type="pres">
      <dgm:prSet presAssocID="{C0BBFFA4-FA6B-4C30-9A8F-8E7333C71524}" presName="accent_3" presStyleCnt="0"/>
      <dgm:spPr/>
    </dgm:pt>
    <dgm:pt modelId="{13320F9C-E00F-419F-B580-08FB61DA0E40}" type="pres">
      <dgm:prSet presAssocID="{C0BBFFA4-FA6B-4C30-9A8F-8E7333C71524}" presName="accentRepeatNode" presStyleLbl="solidFgAcc1" presStyleIdx="2" presStyleCnt="4"/>
      <dgm:spPr/>
    </dgm:pt>
    <dgm:pt modelId="{9899602C-BC5F-49F6-B81A-29568852D32A}" type="pres">
      <dgm:prSet presAssocID="{7FD9E194-1EDA-45EA-845F-159331138FE0}" presName="text_4" presStyleLbl="node1" presStyleIdx="3" presStyleCnt="4">
        <dgm:presLayoutVars>
          <dgm:bulletEnabled val="1"/>
        </dgm:presLayoutVars>
      </dgm:prSet>
      <dgm:spPr/>
    </dgm:pt>
    <dgm:pt modelId="{16D47106-E542-4261-BC6F-1DAFA059439C}" type="pres">
      <dgm:prSet presAssocID="{7FD9E194-1EDA-45EA-845F-159331138FE0}" presName="accent_4" presStyleCnt="0"/>
      <dgm:spPr/>
    </dgm:pt>
    <dgm:pt modelId="{96A93BDA-14F0-4032-88BE-C2EAA357D6AF}" type="pres">
      <dgm:prSet presAssocID="{7FD9E194-1EDA-45EA-845F-159331138FE0}" presName="accentRepeatNode" presStyleLbl="solidFgAcc1" presStyleIdx="3" presStyleCnt="4"/>
      <dgm:spPr/>
    </dgm:pt>
  </dgm:ptLst>
  <dgm:cxnLst>
    <dgm:cxn modelId="{42DD8B14-0972-4A47-A8D5-BF25403AA62C}" type="presOf" srcId="{91DEC49A-1D56-4A1C-A4B7-D77A0F2C2B7B}" destId="{BCD0AC7B-FA8D-404E-B150-B1E188D919A9}" srcOrd="0" destOrd="0" presId="urn:microsoft.com/office/officeart/2008/layout/VerticalCurvedList"/>
    <dgm:cxn modelId="{14B16321-B3C4-4044-97F6-B328E76390CA}" srcId="{5590144D-CAFA-426A-A755-DEC6DA90AC24}" destId="{7FD9E194-1EDA-45EA-845F-159331138FE0}" srcOrd="3" destOrd="0" parTransId="{E2C21EE8-16B9-40F4-9527-D9CE4A15E473}" sibTransId="{12B15978-67E4-4F45-AEB9-6DAA1A269B7B}"/>
    <dgm:cxn modelId="{5899F337-F8DA-4390-868F-8399CACBA206}" type="presOf" srcId="{2A6BC7D9-09AE-4FFE-BC9F-79FC72CCE82B}" destId="{BE545642-E437-49B6-9B4B-21B703AD07F7}" srcOrd="0" destOrd="0" presId="urn:microsoft.com/office/officeart/2008/layout/VerticalCurvedList"/>
    <dgm:cxn modelId="{8E1C314C-5F71-46A4-8B4D-2F767BA836DE}" type="presOf" srcId="{430D5162-8D4C-4E40-A9A0-7714CE2D0FCC}" destId="{508280A3-B936-423B-A365-0AFF2084509F}" srcOrd="0" destOrd="0" presId="urn:microsoft.com/office/officeart/2008/layout/VerticalCurvedList"/>
    <dgm:cxn modelId="{04A1899E-C3EC-4D94-B1E9-3D4D8AEC5A9C}" srcId="{5590144D-CAFA-426A-A755-DEC6DA90AC24}" destId="{430D5162-8D4C-4E40-A9A0-7714CE2D0FCC}" srcOrd="1" destOrd="0" parTransId="{904D405B-5544-42B5-8B53-3769CE78B06C}" sibTransId="{A810FCC5-F624-4916-AFC1-C983DD807053}"/>
    <dgm:cxn modelId="{833EFCA4-058D-433D-AFE3-21F5F4907CA8}" type="presOf" srcId="{7FD9E194-1EDA-45EA-845F-159331138FE0}" destId="{9899602C-BC5F-49F6-B81A-29568852D32A}" srcOrd="0" destOrd="0" presId="urn:microsoft.com/office/officeart/2008/layout/VerticalCurvedList"/>
    <dgm:cxn modelId="{4DB438B1-BD69-4ED3-B1BD-46EFD016D346}" type="presOf" srcId="{5590144D-CAFA-426A-A755-DEC6DA90AC24}" destId="{13E668BC-3785-44DB-A57E-84F8A370E164}" srcOrd="0" destOrd="0" presId="urn:microsoft.com/office/officeart/2008/layout/VerticalCurvedList"/>
    <dgm:cxn modelId="{37A41FC9-1766-4436-A042-417F7B5FAF42}" type="presOf" srcId="{C0BBFFA4-FA6B-4C30-9A8F-8E7333C71524}" destId="{FF8DE5DD-C803-4086-9B04-6F37E27B2764}" srcOrd="0" destOrd="0" presId="urn:microsoft.com/office/officeart/2008/layout/VerticalCurvedList"/>
    <dgm:cxn modelId="{0BA9B4DA-7D78-4ACF-BD32-8C0B310D89F9}" srcId="{5590144D-CAFA-426A-A755-DEC6DA90AC24}" destId="{C0BBFFA4-FA6B-4C30-9A8F-8E7333C71524}" srcOrd="2" destOrd="0" parTransId="{C31C96E2-6E3C-4737-89A3-D10297FFBEB8}" sibTransId="{9DFAE199-D5C8-481D-9ED8-B1F335E85C4F}"/>
    <dgm:cxn modelId="{7CF76DED-99C1-443D-B26A-3406167DCD8C}" srcId="{5590144D-CAFA-426A-A755-DEC6DA90AC24}" destId="{91DEC49A-1D56-4A1C-A4B7-D77A0F2C2B7B}" srcOrd="0" destOrd="0" parTransId="{CB315D48-EBC6-485B-937E-6AD5FCED8403}" sibTransId="{2A6BC7D9-09AE-4FFE-BC9F-79FC72CCE82B}"/>
    <dgm:cxn modelId="{77AB0B77-E892-456B-A135-5912840920A1}" type="presParOf" srcId="{13E668BC-3785-44DB-A57E-84F8A370E164}" destId="{77B15742-B0AC-408D-A9F9-B906CFD009F2}" srcOrd="0" destOrd="0" presId="urn:microsoft.com/office/officeart/2008/layout/VerticalCurvedList"/>
    <dgm:cxn modelId="{FF0747F2-D1D8-422F-B849-D8B83288804D}" type="presParOf" srcId="{77B15742-B0AC-408D-A9F9-B906CFD009F2}" destId="{3B9D492B-E424-48ED-9A25-726B9A65DB87}" srcOrd="0" destOrd="0" presId="urn:microsoft.com/office/officeart/2008/layout/VerticalCurvedList"/>
    <dgm:cxn modelId="{38B4011F-1F35-4D52-9575-3B4B487FA5F8}" type="presParOf" srcId="{3B9D492B-E424-48ED-9A25-726B9A65DB87}" destId="{F0C30763-6978-4B19-85A0-050FE938191E}" srcOrd="0" destOrd="0" presId="urn:microsoft.com/office/officeart/2008/layout/VerticalCurvedList"/>
    <dgm:cxn modelId="{30C5027C-D1D5-49B5-A2D8-1E76C27011CA}" type="presParOf" srcId="{3B9D492B-E424-48ED-9A25-726B9A65DB87}" destId="{BE545642-E437-49B6-9B4B-21B703AD07F7}" srcOrd="1" destOrd="0" presId="urn:microsoft.com/office/officeart/2008/layout/VerticalCurvedList"/>
    <dgm:cxn modelId="{2C8CD29F-B9ED-478F-A0E9-F76C371A1F97}" type="presParOf" srcId="{3B9D492B-E424-48ED-9A25-726B9A65DB87}" destId="{C0DEA10F-2599-4F33-B57C-656D1FE80314}" srcOrd="2" destOrd="0" presId="urn:microsoft.com/office/officeart/2008/layout/VerticalCurvedList"/>
    <dgm:cxn modelId="{F600F47D-5A14-45F6-8A91-763E2A31A56F}" type="presParOf" srcId="{3B9D492B-E424-48ED-9A25-726B9A65DB87}" destId="{6B47647A-5B70-4EF3-81BF-B019646EC01A}" srcOrd="3" destOrd="0" presId="urn:microsoft.com/office/officeart/2008/layout/VerticalCurvedList"/>
    <dgm:cxn modelId="{EAD02A0D-5887-4F9B-A657-57869CEB5769}" type="presParOf" srcId="{77B15742-B0AC-408D-A9F9-B906CFD009F2}" destId="{BCD0AC7B-FA8D-404E-B150-B1E188D919A9}" srcOrd="1" destOrd="0" presId="urn:microsoft.com/office/officeart/2008/layout/VerticalCurvedList"/>
    <dgm:cxn modelId="{F9918733-5A80-49A7-A84D-8ABA6B96DDE3}" type="presParOf" srcId="{77B15742-B0AC-408D-A9F9-B906CFD009F2}" destId="{C12D96B0-C58B-4B45-A912-0072DFA40F08}" srcOrd="2" destOrd="0" presId="urn:microsoft.com/office/officeart/2008/layout/VerticalCurvedList"/>
    <dgm:cxn modelId="{2AE1487C-8EE3-449C-A6CF-D66EA1637DAF}" type="presParOf" srcId="{C12D96B0-C58B-4B45-A912-0072DFA40F08}" destId="{BCF2F254-D685-4DD4-92EF-EBE6D780BDFB}" srcOrd="0" destOrd="0" presId="urn:microsoft.com/office/officeart/2008/layout/VerticalCurvedList"/>
    <dgm:cxn modelId="{60A3D802-9707-447A-8CB7-63E50F5B5792}" type="presParOf" srcId="{77B15742-B0AC-408D-A9F9-B906CFD009F2}" destId="{508280A3-B936-423B-A365-0AFF2084509F}" srcOrd="3" destOrd="0" presId="urn:microsoft.com/office/officeart/2008/layout/VerticalCurvedList"/>
    <dgm:cxn modelId="{282B3CE2-66E2-49EB-A214-F425EE03ACF4}" type="presParOf" srcId="{77B15742-B0AC-408D-A9F9-B906CFD009F2}" destId="{128DECF9-866F-4DEF-B33D-A4D3BF513005}" srcOrd="4" destOrd="0" presId="urn:microsoft.com/office/officeart/2008/layout/VerticalCurvedList"/>
    <dgm:cxn modelId="{5D1C766E-BB8B-4DE6-9BE6-7266AEAE184B}" type="presParOf" srcId="{128DECF9-866F-4DEF-B33D-A4D3BF513005}" destId="{356B775B-6CA5-4D4B-BA17-0AE986981448}" srcOrd="0" destOrd="0" presId="urn:microsoft.com/office/officeart/2008/layout/VerticalCurvedList"/>
    <dgm:cxn modelId="{C2FD29E9-C34C-4259-9FCB-68BC3F72B96D}" type="presParOf" srcId="{77B15742-B0AC-408D-A9F9-B906CFD009F2}" destId="{FF8DE5DD-C803-4086-9B04-6F37E27B2764}" srcOrd="5" destOrd="0" presId="urn:microsoft.com/office/officeart/2008/layout/VerticalCurvedList"/>
    <dgm:cxn modelId="{D5FC03FE-2175-4750-BEFD-3A5606244D12}" type="presParOf" srcId="{77B15742-B0AC-408D-A9F9-B906CFD009F2}" destId="{6F136266-96EA-4AF7-A503-1F3C0237BFA2}" srcOrd="6" destOrd="0" presId="urn:microsoft.com/office/officeart/2008/layout/VerticalCurvedList"/>
    <dgm:cxn modelId="{DDDC9247-4F67-4FA3-AE4E-5AE9D9C55D53}" type="presParOf" srcId="{6F136266-96EA-4AF7-A503-1F3C0237BFA2}" destId="{13320F9C-E00F-419F-B580-08FB61DA0E40}" srcOrd="0" destOrd="0" presId="urn:microsoft.com/office/officeart/2008/layout/VerticalCurvedList"/>
    <dgm:cxn modelId="{96E54AE8-F34E-454F-B192-36F7B9DE7070}" type="presParOf" srcId="{77B15742-B0AC-408D-A9F9-B906CFD009F2}" destId="{9899602C-BC5F-49F6-B81A-29568852D32A}" srcOrd="7" destOrd="0" presId="urn:microsoft.com/office/officeart/2008/layout/VerticalCurvedList"/>
    <dgm:cxn modelId="{7DFDC3CD-FDBE-49EE-881F-F00138652BCD}" type="presParOf" srcId="{77B15742-B0AC-408D-A9F9-B906CFD009F2}" destId="{16D47106-E542-4261-BC6F-1DAFA059439C}" srcOrd="8" destOrd="0" presId="urn:microsoft.com/office/officeart/2008/layout/VerticalCurvedList"/>
    <dgm:cxn modelId="{EC64EE76-8EFC-40EE-B480-38E4B7E16E61}" type="presParOf" srcId="{16D47106-E542-4261-BC6F-1DAFA059439C}" destId="{96A93BDA-14F0-4032-88BE-C2EAA357D6AF}"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36EBBBE4-A90C-4E53-9591-55F632612521}"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IE"/>
        </a:p>
      </dgm:t>
    </dgm:pt>
    <dgm:pt modelId="{60E945EE-6EB7-4DEA-BD04-39CFEAE4E271}">
      <dgm:prSet phldrT="[Text]" custT="1"/>
      <dgm:spPr/>
      <dgm:t>
        <a:bodyPr/>
        <a:lstStyle/>
        <a:p>
          <a:r>
            <a:rPr lang="en-IE" sz="2400" b="1" dirty="0">
              <a:solidFill>
                <a:schemeClr val="accent1">
                  <a:lumMod val="50000"/>
                </a:schemeClr>
              </a:solidFill>
            </a:rPr>
            <a:t>Update members details</a:t>
          </a:r>
        </a:p>
      </dgm:t>
    </dgm:pt>
    <dgm:pt modelId="{F419254E-0D87-4543-A320-F71D4D0659F7}" type="parTrans" cxnId="{22CF65A6-4020-4C00-865F-CAF70E9FE345}">
      <dgm:prSet/>
      <dgm:spPr/>
      <dgm:t>
        <a:bodyPr/>
        <a:lstStyle/>
        <a:p>
          <a:endParaRPr lang="en-IE" sz="2100" b="1">
            <a:solidFill>
              <a:schemeClr val="accent1">
                <a:lumMod val="50000"/>
              </a:schemeClr>
            </a:solidFill>
          </a:endParaRPr>
        </a:p>
      </dgm:t>
    </dgm:pt>
    <dgm:pt modelId="{781D3E00-9F0A-4A76-A23C-F48CDA9E950C}" type="sibTrans" cxnId="{22CF65A6-4020-4C00-865F-CAF70E9FE345}">
      <dgm:prSet custT="1"/>
      <dgm:spPr/>
      <dgm:t>
        <a:bodyPr/>
        <a:lstStyle/>
        <a:p>
          <a:endParaRPr lang="en-IE"/>
        </a:p>
      </dgm:t>
    </dgm:pt>
    <dgm:pt modelId="{9F1DBA9D-8D7D-4FE4-98FF-D374087EF6A8}">
      <dgm:prSet phldrT="[Text]" custT="1"/>
      <dgm:spPr/>
      <dgm:t>
        <a:bodyPr/>
        <a:lstStyle/>
        <a:p>
          <a:pPr algn="ctr"/>
          <a:r>
            <a:rPr lang="en-IE" sz="2400" b="1" dirty="0">
              <a:solidFill>
                <a:schemeClr val="accent1">
                  <a:lumMod val="50000"/>
                </a:schemeClr>
              </a:solidFill>
            </a:rPr>
            <a:t>RCN number</a:t>
          </a:r>
        </a:p>
        <a:p>
          <a:pPr algn="l"/>
          <a:r>
            <a:rPr lang="en-IE" sz="2400" b="1" dirty="0">
              <a:solidFill>
                <a:schemeClr val="accent1">
                  <a:lumMod val="50000"/>
                </a:schemeClr>
              </a:solidFill>
            </a:rPr>
            <a:t>-on school headed paper </a:t>
          </a:r>
        </a:p>
        <a:p>
          <a:pPr algn="l"/>
          <a:r>
            <a:rPr lang="en-IE" sz="2400" b="1" dirty="0">
              <a:solidFill>
                <a:schemeClr val="accent1">
                  <a:lumMod val="50000"/>
                </a:schemeClr>
              </a:solidFill>
            </a:rPr>
            <a:t>-website</a:t>
          </a:r>
        </a:p>
        <a:p>
          <a:pPr algn="l"/>
          <a:r>
            <a:rPr lang="en-IE" sz="2400" b="1" dirty="0">
              <a:solidFill>
                <a:schemeClr val="accent1">
                  <a:lumMod val="50000"/>
                </a:schemeClr>
              </a:solidFill>
            </a:rPr>
            <a:t>-fundraising material</a:t>
          </a:r>
        </a:p>
      </dgm:t>
    </dgm:pt>
    <dgm:pt modelId="{E6DA6486-A467-4B1C-AC39-6D514EA280C7}" type="parTrans" cxnId="{ADAEAD07-5525-471F-9F72-0EC467AD9E7F}">
      <dgm:prSet/>
      <dgm:spPr/>
      <dgm:t>
        <a:bodyPr/>
        <a:lstStyle/>
        <a:p>
          <a:endParaRPr lang="en-IE" sz="2100" b="1">
            <a:solidFill>
              <a:schemeClr val="accent1">
                <a:lumMod val="50000"/>
              </a:schemeClr>
            </a:solidFill>
          </a:endParaRPr>
        </a:p>
      </dgm:t>
    </dgm:pt>
    <dgm:pt modelId="{6A1639D9-3DE7-4B95-BA2C-C650810CF313}" type="sibTrans" cxnId="{ADAEAD07-5525-471F-9F72-0EC467AD9E7F}">
      <dgm:prSet custT="1"/>
      <dgm:spPr/>
      <dgm:t>
        <a:bodyPr/>
        <a:lstStyle/>
        <a:p>
          <a:endParaRPr lang="en-IE"/>
        </a:p>
      </dgm:t>
    </dgm:pt>
    <dgm:pt modelId="{477D20CF-E302-48A4-8DDC-832D0B4A2E5A}">
      <dgm:prSet phldrT="[Text]" custT="1"/>
      <dgm:spPr/>
      <dgm:t>
        <a:bodyPr/>
        <a:lstStyle/>
        <a:p>
          <a:r>
            <a:rPr lang="en-IE" sz="2400" b="1" dirty="0">
              <a:solidFill>
                <a:schemeClr val="accent1">
                  <a:lumMod val="50000"/>
                </a:schemeClr>
              </a:solidFill>
            </a:rPr>
            <a:t>Check correspondence </a:t>
          </a:r>
          <a:r>
            <a:rPr lang="en-IE" sz="2400" b="1">
              <a:solidFill>
                <a:schemeClr val="accent1">
                  <a:lumMod val="50000"/>
                </a:schemeClr>
              </a:solidFill>
            </a:rPr>
            <a:t>on the CRA ‘My Account’</a:t>
          </a:r>
          <a:endParaRPr lang="en-IE" sz="2400" b="1" dirty="0">
            <a:solidFill>
              <a:schemeClr val="accent1">
                <a:lumMod val="50000"/>
              </a:schemeClr>
            </a:solidFill>
          </a:endParaRPr>
        </a:p>
      </dgm:t>
    </dgm:pt>
    <dgm:pt modelId="{3457B1A0-1C6F-4D24-8E2D-6B23C18AE1B2}" type="parTrans" cxnId="{6B19EFE2-BA93-4162-B1B5-2B2F5C89C773}">
      <dgm:prSet/>
      <dgm:spPr/>
      <dgm:t>
        <a:bodyPr/>
        <a:lstStyle/>
        <a:p>
          <a:endParaRPr lang="en-IE" sz="2100" b="1">
            <a:solidFill>
              <a:schemeClr val="accent1">
                <a:lumMod val="50000"/>
              </a:schemeClr>
            </a:solidFill>
          </a:endParaRPr>
        </a:p>
      </dgm:t>
    </dgm:pt>
    <dgm:pt modelId="{4918E04D-F792-4C3A-AD01-7FAFAF20DB27}" type="sibTrans" cxnId="{6B19EFE2-BA93-4162-B1B5-2B2F5C89C773}">
      <dgm:prSet/>
      <dgm:spPr/>
      <dgm:t>
        <a:bodyPr/>
        <a:lstStyle/>
        <a:p>
          <a:endParaRPr lang="en-IE" sz="2100" b="1">
            <a:solidFill>
              <a:schemeClr val="accent1">
                <a:lumMod val="50000"/>
              </a:schemeClr>
            </a:solidFill>
          </a:endParaRPr>
        </a:p>
      </dgm:t>
    </dgm:pt>
    <dgm:pt modelId="{E63458BD-3CEF-4775-9677-4129CB0A9C6A}" type="pres">
      <dgm:prSet presAssocID="{36EBBBE4-A90C-4E53-9591-55F632612521}" presName="diagram" presStyleCnt="0">
        <dgm:presLayoutVars>
          <dgm:dir/>
          <dgm:resizeHandles val="exact"/>
        </dgm:presLayoutVars>
      </dgm:prSet>
      <dgm:spPr/>
    </dgm:pt>
    <dgm:pt modelId="{79A41D7E-13E7-476D-AC17-968C2390F62B}" type="pres">
      <dgm:prSet presAssocID="{60E945EE-6EB7-4DEA-BD04-39CFEAE4E271}" presName="node" presStyleLbl="node1" presStyleIdx="0" presStyleCnt="3">
        <dgm:presLayoutVars>
          <dgm:bulletEnabled val="1"/>
        </dgm:presLayoutVars>
      </dgm:prSet>
      <dgm:spPr/>
    </dgm:pt>
    <dgm:pt modelId="{72B2024F-65C9-4414-8E23-BB856C77F94C}" type="pres">
      <dgm:prSet presAssocID="{781D3E00-9F0A-4A76-A23C-F48CDA9E950C}" presName="sibTrans" presStyleCnt="0"/>
      <dgm:spPr/>
    </dgm:pt>
    <dgm:pt modelId="{F32531C2-D9A9-485A-A2F7-8EF6EFBF7FC2}" type="pres">
      <dgm:prSet presAssocID="{9F1DBA9D-8D7D-4FE4-98FF-D374087EF6A8}" presName="node" presStyleLbl="node1" presStyleIdx="1" presStyleCnt="3">
        <dgm:presLayoutVars>
          <dgm:bulletEnabled val="1"/>
        </dgm:presLayoutVars>
      </dgm:prSet>
      <dgm:spPr/>
    </dgm:pt>
    <dgm:pt modelId="{F23D7326-4309-4C8B-A31B-38DA20A6766B}" type="pres">
      <dgm:prSet presAssocID="{6A1639D9-3DE7-4B95-BA2C-C650810CF313}" presName="sibTrans" presStyleCnt="0"/>
      <dgm:spPr/>
    </dgm:pt>
    <dgm:pt modelId="{CBDA0929-D59F-4F73-8BC2-558B3AB78E1A}" type="pres">
      <dgm:prSet presAssocID="{477D20CF-E302-48A4-8DDC-832D0B4A2E5A}" presName="node" presStyleLbl="node1" presStyleIdx="2" presStyleCnt="3">
        <dgm:presLayoutVars>
          <dgm:bulletEnabled val="1"/>
        </dgm:presLayoutVars>
      </dgm:prSet>
      <dgm:spPr/>
    </dgm:pt>
  </dgm:ptLst>
  <dgm:cxnLst>
    <dgm:cxn modelId="{ADAEAD07-5525-471F-9F72-0EC467AD9E7F}" srcId="{36EBBBE4-A90C-4E53-9591-55F632612521}" destId="{9F1DBA9D-8D7D-4FE4-98FF-D374087EF6A8}" srcOrd="1" destOrd="0" parTransId="{E6DA6486-A467-4B1C-AC39-6D514EA280C7}" sibTransId="{6A1639D9-3DE7-4B95-BA2C-C650810CF313}"/>
    <dgm:cxn modelId="{F062402F-D0B2-48E2-B3B5-7FCC3C6009CF}" type="presOf" srcId="{477D20CF-E302-48A4-8DDC-832D0B4A2E5A}" destId="{CBDA0929-D59F-4F73-8BC2-558B3AB78E1A}" srcOrd="0" destOrd="0" presId="urn:microsoft.com/office/officeart/2005/8/layout/default"/>
    <dgm:cxn modelId="{04CCCD67-2BC0-472E-AA84-10ACF8333270}" type="presOf" srcId="{60E945EE-6EB7-4DEA-BD04-39CFEAE4E271}" destId="{79A41D7E-13E7-476D-AC17-968C2390F62B}" srcOrd="0" destOrd="0" presId="urn:microsoft.com/office/officeart/2005/8/layout/default"/>
    <dgm:cxn modelId="{4815584B-1F00-49C4-9FA8-2283E45AF8F3}" type="presOf" srcId="{36EBBBE4-A90C-4E53-9591-55F632612521}" destId="{E63458BD-3CEF-4775-9677-4129CB0A9C6A}" srcOrd="0" destOrd="0" presId="urn:microsoft.com/office/officeart/2005/8/layout/default"/>
    <dgm:cxn modelId="{22CF65A6-4020-4C00-865F-CAF70E9FE345}" srcId="{36EBBBE4-A90C-4E53-9591-55F632612521}" destId="{60E945EE-6EB7-4DEA-BD04-39CFEAE4E271}" srcOrd="0" destOrd="0" parTransId="{F419254E-0D87-4543-A320-F71D4D0659F7}" sibTransId="{781D3E00-9F0A-4A76-A23C-F48CDA9E950C}"/>
    <dgm:cxn modelId="{DED4F5AC-82C3-4886-85B4-3FB9F2642940}" type="presOf" srcId="{9F1DBA9D-8D7D-4FE4-98FF-D374087EF6A8}" destId="{F32531C2-D9A9-485A-A2F7-8EF6EFBF7FC2}" srcOrd="0" destOrd="0" presId="urn:microsoft.com/office/officeart/2005/8/layout/default"/>
    <dgm:cxn modelId="{6B19EFE2-BA93-4162-B1B5-2B2F5C89C773}" srcId="{36EBBBE4-A90C-4E53-9591-55F632612521}" destId="{477D20CF-E302-48A4-8DDC-832D0B4A2E5A}" srcOrd="2" destOrd="0" parTransId="{3457B1A0-1C6F-4D24-8E2D-6B23C18AE1B2}" sibTransId="{4918E04D-F792-4C3A-AD01-7FAFAF20DB27}"/>
    <dgm:cxn modelId="{F97DD40D-9FFA-46F3-8ACC-85F30F07E86D}" type="presParOf" srcId="{E63458BD-3CEF-4775-9677-4129CB0A9C6A}" destId="{79A41D7E-13E7-476D-AC17-968C2390F62B}" srcOrd="0" destOrd="0" presId="urn:microsoft.com/office/officeart/2005/8/layout/default"/>
    <dgm:cxn modelId="{22BA5F40-B86A-4E8E-BC9F-74A60EBE0F54}" type="presParOf" srcId="{E63458BD-3CEF-4775-9677-4129CB0A9C6A}" destId="{72B2024F-65C9-4414-8E23-BB856C77F94C}" srcOrd="1" destOrd="0" presId="urn:microsoft.com/office/officeart/2005/8/layout/default"/>
    <dgm:cxn modelId="{860D410D-6788-48FB-814B-3EDB933B59B1}" type="presParOf" srcId="{E63458BD-3CEF-4775-9677-4129CB0A9C6A}" destId="{F32531C2-D9A9-485A-A2F7-8EF6EFBF7FC2}" srcOrd="2" destOrd="0" presId="urn:microsoft.com/office/officeart/2005/8/layout/default"/>
    <dgm:cxn modelId="{DF73E42E-68B3-45EE-B5D2-FAB147761BF9}" type="presParOf" srcId="{E63458BD-3CEF-4775-9677-4129CB0A9C6A}" destId="{F23D7326-4309-4C8B-A31B-38DA20A6766B}" srcOrd="3" destOrd="0" presId="urn:microsoft.com/office/officeart/2005/8/layout/default"/>
    <dgm:cxn modelId="{74146D08-DB01-4814-8D5C-2D49F4A591C4}" type="presParOf" srcId="{E63458BD-3CEF-4775-9677-4129CB0A9C6A}" destId="{CBDA0929-D59F-4F73-8BC2-558B3AB78E1A}" srcOrd="4"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4FCBAE5-7EE1-4D63-A7F0-05860EAA1975}"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en-IE"/>
        </a:p>
      </dgm:t>
    </dgm:pt>
    <dgm:pt modelId="{0C94D36B-D25E-4AF4-91DC-E84885258A51}">
      <dgm:prSet phldrT="[Text]"/>
      <dgm:spPr>
        <a:solidFill>
          <a:schemeClr val="bg2">
            <a:lumMod val="50000"/>
          </a:schemeClr>
        </a:solidFill>
      </dgm:spPr>
      <dgm:t>
        <a:bodyPr/>
        <a:lstStyle/>
        <a:p>
          <a:r>
            <a:rPr lang="en-IE" dirty="0">
              <a:solidFill>
                <a:schemeClr val="accent1">
                  <a:lumMod val="50000"/>
                </a:schemeClr>
              </a:solidFill>
            </a:rPr>
            <a:t>Identify grant</a:t>
          </a:r>
        </a:p>
      </dgm:t>
    </dgm:pt>
    <dgm:pt modelId="{C0B2F9DD-3CC1-4D95-A0A6-79A6C03002E2}" type="parTrans" cxnId="{E9E7D748-7916-4C57-92EB-16CA39B81382}">
      <dgm:prSet/>
      <dgm:spPr/>
      <dgm:t>
        <a:bodyPr/>
        <a:lstStyle/>
        <a:p>
          <a:endParaRPr lang="en-IE">
            <a:solidFill>
              <a:schemeClr val="accent1">
                <a:lumMod val="50000"/>
              </a:schemeClr>
            </a:solidFill>
          </a:endParaRPr>
        </a:p>
      </dgm:t>
    </dgm:pt>
    <dgm:pt modelId="{C7F324DF-0BA3-4834-B79C-E59C409328F0}" type="sibTrans" cxnId="{E9E7D748-7916-4C57-92EB-16CA39B81382}">
      <dgm:prSet/>
      <dgm:spPr/>
      <dgm:t>
        <a:bodyPr/>
        <a:lstStyle/>
        <a:p>
          <a:endParaRPr lang="en-IE">
            <a:solidFill>
              <a:schemeClr val="accent1">
                <a:lumMod val="50000"/>
              </a:schemeClr>
            </a:solidFill>
          </a:endParaRPr>
        </a:p>
      </dgm:t>
    </dgm:pt>
    <dgm:pt modelId="{ED6CDF37-5C82-4D77-8468-D46D239984CD}">
      <dgm:prSet phldrT="[Text]"/>
      <dgm:spPr>
        <a:solidFill>
          <a:schemeClr val="bg2">
            <a:lumMod val="50000"/>
          </a:schemeClr>
        </a:solidFill>
      </dgm:spPr>
      <dgm:t>
        <a:bodyPr/>
        <a:lstStyle/>
        <a:p>
          <a:r>
            <a:rPr lang="en-IE" dirty="0">
              <a:solidFill>
                <a:schemeClr val="accent1">
                  <a:lumMod val="50000"/>
                </a:schemeClr>
              </a:solidFill>
            </a:rPr>
            <a:t>Identify expense</a:t>
          </a:r>
        </a:p>
      </dgm:t>
    </dgm:pt>
    <dgm:pt modelId="{D9B05279-E8FC-441B-8C28-892A2036F00E}" type="parTrans" cxnId="{411541E6-3F33-4D1F-81D6-725B4B5F4E3B}">
      <dgm:prSet/>
      <dgm:spPr/>
      <dgm:t>
        <a:bodyPr/>
        <a:lstStyle/>
        <a:p>
          <a:endParaRPr lang="en-IE">
            <a:solidFill>
              <a:schemeClr val="accent1">
                <a:lumMod val="50000"/>
              </a:schemeClr>
            </a:solidFill>
          </a:endParaRPr>
        </a:p>
      </dgm:t>
    </dgm:pt>
    <dgm:pt modelId="{6E2DD19E-2715-4BBF-A76F-51D5221B9601}" type="sibTrans" cxnId="{411541E6-3F33-4D1F-81D6-725B4B5F4E3B}">
      <dgm:prSet/>
      <dgm:spPr/>
      <dgm:t>
        <a:bodyPr/>
        <a:lstStyle/>
        <a:p>
          <a:endParaRPr lang="en-IE">
            <a:solidFill>
              <a:schemeClr val="accent1">
                <a:lumMod val="50000"/>
              </a:schemeClr>
            </a:solidFill>
          </a:endParaRPr>
        </a:p>
      </dgm:t>
    </dgm:pt>
    <dgm:pt modelId="{D5FAEC38-F762-4FD8-AD94-1E863806A940}">
      <dgm:prSet phldrT="[Text]"/>
      <dgm:spPr>
        <a:solidFill>
          <a:schemeClr val="bg2">
            <a:lumMod val="50000"/>
          </a:schemeClr>
        </a:solidFill>
      </dgm:spPr>
      <dgm:t>
        <a:bodyPr/>
        <a:lstStyle/>
        <a:p>
          <a:r>
            <a:rPr lang="en-IE" dirty="0">
              <a:solidFill>
                <a:schemeClr val="accent1">
                  <a:lumMod val="50000"/>
                </a:schemeClr>
              </a:solidFill>
            </a:rPr>
            <a:t>Reconciliation</a:t>
          </a:r>
        </a:p>
      </dgm:t>
    </dgm:pt>
    <dgm:pt modelId="{3EAAFCF2-160F-40D8-A7B8-D8EFD724290F}" type="parTrans" cxnId="{050CD36E-96CF-41EB-A189-562A027F77E9}">
      <dgm:prSet/>
      <dgm:spPr/>
      <dgm:t>
        <a:bodyPr/>
        <a:lstStyle/>
        <a:p>
          <a:endParaRPr lang="en-IE">
            <a:solidFill>
              <a:schemeClr val="accent1">
                <a:lumMod val="50000"/>
              </a:schemeClr>
            </a:solidFill>
          </a:endParaRPr>
        </a:p>
      </dgm:t>
    </dgm:pt>
    <dgm:pt modelId="{127B6BE7-38C5-405E-9617-E4391BAB2E7B}" type="sibTrans" cxnId="{050CD36E-96CF-41EB-A189-562A027F77E9}">
      <dgm:prSet/>
      <dgm:spPr/>
      <dgm:t>
        <a:bodyPr/>
        <a:lstStyle/>
        <a:p>
          <a:endParaRPr lang="en-IE">
            <a:solidFill>
              <a:schemeClr val="accent1">
                <a:lumMod val="50000"/>
              </a:schemeClr>
            </a:solidFill>
          </a:endParaRPr>
        </a:p>
      </dgm:t>
    </dgm:pt>
    <dgm:pt modelId="{2BCB39CB-A8EB-4AF7-BFEA-61960900FA62}">
      <dgm:prSet phldrT="[Text]"/>
      <dgm:spPr>
        <a:solidFill>
          <a:schemeClr val="bg2">
            <a:lumMod val="50000"/>
          </a:schemeClr>
        </a:solidFill>
      </dgm:spPr>
      <dgm:t>
        <a:bodyPr/>
        <a:lstStyle/>
        <a:p>
          <a:r>
            <a:rPr lang="en-IE" dirty="0">
              <a:solidFill>
                <a:schemeClr val="accent1">
                  <a:lumMod val="50000"/>
                </a:schemeClr>
              </a:solidFill>
            </a:rPr>
            <a:t>Unspent grant</a:t>
          </a:r>
        </a:p>
      </dgm:t>
    </dgm:pt>
    <dgm:pt modelId="{8EB2AF2A-8F10-4D45-939D-B8969BAFB23E}" type="parTrans" cxnId="{A0128F6A-C5AA-4B44-A041-08B61E9A97F2}">
      <dgm:prSet/>
      <dgm:spPr/>
      <dgm:t>
        <a:bodyPr/>
        <a:lstStyle/>
        <a:p>
          <a:endParaRPr lang="en-IE">
            <a:solidFill>
              <a:schemeClr val="accent1">
                <a:lumMod val="50000"/>
              </a:schemeClr>
            </a:solidFill>
          </a:endParaRPr>
        </a:p>
      </dgm:t>
    </dgm:pt>
    <dgm:pt modelId="{AD3CC893-B57B-4E6D-B8B3-9AEC86C63808}" type="sibTrans" cxnId="{A0128F6A-C5AA-4B44-A041-08B61E9A97F2}">
      <dgm:prSet/>
      <dgm:spPr/>
      <dgm:t>
        <a:bodyPr/>
        <a:lstStyle/>
        <a:p>
          <a:endParaRPr lang="en-IE">
            <a:solidFill>
              <a:schemeClr val="accent1">
                <a:lumMod val="50000"/>
              </a:schemeClr>
            </a:solidFill>
          </a:endParaRPr>
        </a:p>
      </dgm:t>
    </dgm:pt>
    <dgm:pt modelId="{1D51019A-8C3E-47A8-8B47-6ADC0C87FFAF}">
      <dgm:prSet phldrT="[Text]"/>
      <dgm:spPr>
        <a:solidFill>
          <a:schemeClr val="bg2">
            <a:lumMod val="50000"/>
          </a:schemeClr>
        </a:solidFill>
      </dgm:spPr>
      <dgm:t>
        <a:bodyPr/>
        <a:lstStyle/>
        <a:p>
          <a:r>
            <a:rPr lang="en-IE" dirty="0">
              <a:solidFill>
                <a:schemeClr val="accent1">
                  <a:lumMod val="50000"/>
                </a:schemeClr>
              </a:solidFill>
            </a:rPr>
            <a:t>Backup documentation</a:t>
          </a:r>
        </a:p>
      </dgm:t>
    </dgm:pt>
    <dgm:pt modelId="{03D98167-90CC-4C70-BA07-84601AB2769C}" type="parTrans" cxnId="{1C404D43-8ACA-40A6-AD2E-FB7AAEE2A8EA}">
      <dgm:prSet/>
      <dgm:spPr/>
      <dgm:t>
        <a:bodyPr/>
        <a:lstStyle/>
        <a:p>
          <a:endParaRPr lang="en-IE">
            <a:solidFill>
              <a:schemeClr val="accent1">
                <a:lumMod val="50000"/>
              </a:schemeClr>
            </a:solidFill>
          </a:endParaRPr>
        </a:p>
      </dgm:t>
    </dgm:pt>
    <dgm:pt modelId="{262AE09B-A9DA-49D1-AC5A-5147941C7D38}" type="sibTrans" cxnId="{1C404D43-8ACA-40A6-AD2E-FB7AAEE2A8EA}">
      <dgm:prSet/>
      <dgm:spPr/>
      <dgm:t>
        <a:bodyPr/>
        <a:lstStyle/>
        <a:p>
          <a:endParaRPr lang="en-IE">
            <a:solidFill>
              <a:schemeClr val="accent1">
                <a:lumMod val="50000"/>
              </a:schemeClr>
            </a:solidFill>
          </a:endParaRPr>
        </a:p>
      </dgm:t>
    </dgm:pt>
    <dgm:pt modelId="{519CEF59-97C2-428F-A779-CB82254A2274}" type="pres">
      <dgm:prSet presAssocID="{B4FCBAE5-7EE1-4D63-A7F0-05860EAA1975}" presName="cycle" presStyleCnt="0">
        <dgm:presLayoutVars>
          <dgm:dir/>
          <dgm:resizeHandles val="exact"/>
        </dgm:presLayoutVars>
      </dgm:prSet>
      <dgm:spPr/>
    </dgm:pt>
    <dgm:pt modelId="{FC0F51EB-97E8-47C1-A301-31DF5FA40A21}" type="pres">
      <dgm:prSet presAssocID="{0C94D36B-D25E-4AF4-91DC-E84885258A51}" presName="node" presStyleLbl="node1" presStyleIdx="0" presStyleCnt="5">
        <dgm:presLayoutVars>
          <dgm:bulletEnabled val="1"/>
        </dgm:presLayoutVars>
      </dgm:prSet>
      <dgm:spPr/>
    </dgm:pt>
    <dgm:pt modelId="{759C6AFC-ADA2-4FC9-8CC0-CC82B7C560EE}" type="pres">
      <dgm:prSet presAssocID="{0C94D36B-D25E-4AF4-91DC-E84885258A51}" presName="spNode" presStyleCnt="0"/>
      <dgm:spPr/>
    </dgm:pt>
    <dgm:pt modelId="{0ED3CB41-D322-4532-B37D-EFB18F5F7009}" type="pres">
      <dgm:prSet presAssocID="{C7F324DF-0BA3-4834-B79C-E59C409328F0}" presName="sibTrans" presStyleLbl="sibTrans1D1" presStyleIdx="0" presStyleCnt="5"/>
      <dgm:spPr/>
    </dgm:pt>
    <dgm:pt modelId="{67EC7A6F-8E2C-4CD6-BED9-748C999639F5}" type="pres">
      <dgm:prSet presAssocID="{ED6CDF37-5C82-4D77-8468-D46D239984CD}" presName="node" presStyleLbl="node1" presStyleIdx="1" presStyleCnt="5">
        <dgm:presLayoutVars>
          <dgm:bulletEnabled val="1"/>
        </dgm:presLayoutVars>
      </dgm:prSet>
      <dgm:spPr/>
    </dgm:pt>
    <dgm:pt modelId="{E1ACA8A3-9AEA-4B35-A7BC-F6FEBCC6105B}" type="pres">
      <dgm:prSet presAssocID="{ED6CDF37-5C82-4D77-8468-D46D239984CD}" presName="spNode" presStyleCnt="0"/>
      <dgm:spPr/>
    </dgm:pt>
    <dgm:pt modelId="{6AB9502C-DB4D-4449-8FA4-18DD37CC5AE8}" type="pres">
      <dgm:prSet presAssocID="{6E2DD19E-2715-4BBF-A76F-51D5221B9601}" presName="sibTrans" presStyleLbl="sibTrans1D1" presStyleIdx="1" presStyleCnt="5"/>
      <dgm:spPr/>
    </dgm:pt>
    <dgm:pt modelId="{66437A9E-E0BF-464C-AB0B-9ED3E71FB10F}" type="pres">
      <dgm:prSet presAssocID="{D5FAEC38-F762-4FD8-AD94-1E863806A940}" presName="node" presStyleLbl="node1" presStyleIdx="2" presStyleCnt="5">
        <dgm:presLayoutVars>
          <dgm:bulletEnabled val="1"/>
        </dgm:presLayoutVars>
      </dgm:prSet>
      <dgm:spPr/>
    </dgm:pt>
    <dgm:pt modelId="{90B89B52-E5D3-4F0D-BD82-5AAB9D239D01}" type="pres">
      <dgm:prSet presAssocID="{D5FAEC38-F762-4FD8-AD94-1E863806A940}" presName="spNode" presStyleCnt="0"/>
      <dgm:spPr/>
    </dgm:pt>
    <dgm:pt modelId="{0AC625C8-C890-4A52-85DC-3B39C02ADB62}" type="pres">
      <dgm:prSet presAssocID="{127B6BE7-38C5-405E-9617-E4391BAB2E7B}" presName="sibTrans" presStyleLbl="sibTrans1D1" presStyleIdx="2" presStyleCnt="5"/>
      <dgm:spPr/>
    </dgm:pt>
    <dgm:pt modelId="{2F3C4B0A-6FEB-4FC0-9736-864DA60DD45C}" type="pres">
      <dgm:prSet presAssocID="{2BCB39CB-A8EB-4AF7-BFEA-61960900FA62}" presName="node" presStyleLbl="node1" presStyleIdx="3" presStyleCnt="5">
        <dgm:presLayoutVars>
          <dgm:bulletEnabled val="1"/>
        </dgm:presLayoutVars>
      </dgm:prSet>
      <dgm:spPr/>
    </dgm:pt>
    <dgm:pt modelId="{CAAC97B4-5A9E-4E2A-BAB3-560C608D68AC}" type="pres">
      <dgm:prSet presAssocID="{2BCB39CB-A8EB-4AF7-BFEA-61960900FA62}" presName="spNode" presStyleCnt="0"/>
      <dgm:spPr/>
    </dgm:pt>
    <dgm:pt modelId="{7C8075CB-B9B7-4129-8F2B-DAD51D568A5D}" type="pres">
      <dgm:prSet presAssocID="{AD3CC893-B57B-4E6D-B8B3-9AEC86C63808}" presName="sibTrans" presStyleLbl="sibTrans1D1" presStyleIdx="3" presStyleCnt="5"/>
      <dgm:spPr/>
    </dgm:pt>
    <dgm:pt modelId="{729D63B9-A23B-4A7F-8079-B810238B0A92}" type="pres">
      <dgm:prSet presAssocID="{1D51019A-8C3E-47A8-8B47-6ADC0C87FFAF}" presName="node" presStyleLbl="node1" presStyleIdx="4" presStyleCnt="5">
        <dgm:presLayoutVars>
          <dgm:bulletEnabled val="1"/>
        </dgm:presLayoutVars>
      </dgm:prSet>
      <dgm:spPr/>
    </dgm:pt>
    <dgm:pt modelId="{F20B35F9-070A-441B-B34A-BEBEA16DD47A}" type="pres">
      <dgm:prSet presAssocID="{1D51019A-8C3E-47A8-8B47-6ADC0C87FFAF}" presName="spNode" presStyleCnt="0"/>
      <dgm:spPr/>
    </dgm:pt>
    <dgm:pt modelId="{2846E30B-7484-491A-B607-B6F393E483B6}" type="pres">
      <dgm:prSet presAssocID="{262AE09B-A9DA-49D1-AC5A-5147941C7D38}" presName="sibTrans" presStyleLbl="sibTrans1D1" presStyleIdx="4" presStyleCnt="5"/>
      <dgm:spPr/>
    </dgm:pt>
  </dgm:ptLst>
  <dgm:cxnLst>
    <dgm:cxn modelId="{02AE7409-1615-4472-A1CA-8D9D32B8AFBF}" type="presOf" srcId="{6E2DD19E-2715-4BBF-A76F-51D5221B9601}" destId="{6AB9502C-DB4D-4449-8FA4-18DD37CC5AE8}" srcOrd="0" destOrd="0" presId="urn:microsoft.com/office/officeart/2005/8/layout/cycle5"/>
    <dgm:cxn modelId="{B25CE12C-0841-4372-BD69-78F99A1C3101}" type="presOf" srcId="{ED6CDF37-5C82-4D77-8468-D46D239984CD}" destId="{67EC7A6F-8E2C-4CD6-BED9-748C999639F5}" srcOrd="0" destOrd="0" presId="urn:microsoft.com/office/officeart/2005/8/layout/cycle5"/>
    <dgm:cxn modelId="{60DFDE3C-62BB-4BF9-991F-850164D43602}" type="presOf" srcId="{D5FAEC38-F762-4FD8-AD94-1E863806A940}" destId="{66437A9E-E0BF-464C-AB0B-9ED3E71FB10F}" srcOrd="0" destOrd="0" presId="urn:microsoft.com/office/officeart/2005/8/layout/cycle5"/>
    <dgm:cxn modelId="{C41BEC5E-7B5E-4133-9308-65F27E6BF5EE}" type="presOf" srcId="{127B6BE7-38C5-405E-9617-E4391BAB2E7B}" destId="{0AC625C8-C890-4A52-85DC-3B39C02ADB62}" srcOrd="0" destOrd="0" presId="urn:microsoft.com/office/officeart/2005/8/layout/cycle5"/>
    <dgm:cxn modelId="{1C404D43-8ACA-40A6-AD2E-FB7AAEE2A8EA}" srcId="{B4FCBAE5-7EE1-4D63-A7F0-05860EAA1975}" destId="{1D51019A-8C3E-47A8-8B47-6ADC0C87FFAF}" srcOrd="4" destOrd="0" parTransId="{03D98167-90CC-4C70-BA07-84601AB2769C}" sibTransId="{262AE09B-A9DA-49D1-AC5A-5147941C7D38}"/>
    <dgm:cxn modelId="{E9E7D748-7916-4C57-92EB-16CA39B81382}" srcId="{B4FCBAE5-7EE1-4D63-A7F0-05860EAA1975}" destId="{0C94D36B-D25E-4AF4-91DC-E84885258A51}" srcOrd="0" destOrd="0" parTransId="{C0B2F9DD-3CC1-4D95-A0A6-79A6C03002E2}" sibTransId="{C7F324DF-0BA3-4834-B79C-E59C409328F0}"/>
    <dgm:cxn modelId="{A0128F6A-C5AA-4B44-A041-08B61E9A97F2}" srcId="{B4FCBAE5-7EE1-4D63-A7F0-05860EAA1975}" destId="{2BCB39CB-A8EB-4AF7-BFEA-61960900FA62}" srcOrd="3" destOrd="0" parTransId="{8EB2AF2A-8F10-4D45-939D-B8969BAFB23E}" sibTransId="{AD3CC893-B57B-4E6D-B8B3-9AEC86C63808}"/>
    <dgm:cxn modelId="{050CD36E-96CF-41EB-A189-562A027F77E9}" srcId="{B4FCBAE5-7EE1-4D63-A7F0-05860EAA1975}" destId="{D5FAEC38-F762-4FD8-AD94-1E863806A940}" srcOrd="2" destOrd="0" parTransId="{3EAAFCF2-160F-40D8-A7B8-D8EFD724290F}" sibTransId="{127B6BE7-38C5-405E-9617-E4391BAB2E7B}"/>
    <dgm:cxn modelId="{8DEF7955-9CBE-4B72-BFF6-8E9AC2E9D04E}" type="presOf" srcId="{AD3CC893-B57B-4E6D-B8B3-9AEC86C63808}" destId="{7C8075CB-B9B7-4129-8F2B-DAD51D568A5D}" srcOrd="0" destOrd="0" presId="urn:microsoft.com/office/officeart/2005/8/layout/cycle5"/>
    <dgm:cxn modelId="{9C733178-3DAE-4BC3-A63A-277169EA1313}" type="presOf" srcId="{2BCB39CB-A8EB-4AF7-BFEA-61960900FA62}" destId="{2F3C4B0A-6FEB-4FC0-9736-864DA60DD45C}" srcOrd="0" destOrd="0" presId="urn:microsoft.com/office/officeart/2005/8/layout/cycle5"/>
    <dgm:cxn modelId="{23D4E759-F995-4D22-B08A-BCC0230FBCC9}" type="presOf" srcId="{262AE09B-A9DA-49D1-AC5A-5147941C7D38}" destId="{2846E30B-7484-491A-B607-B6F393E483B6}" srcOrd="0" destOrd="0" presId="urn:microsoft.com/office/officeart/2005/8/layout/cycle5"/>
    <dgm:cxn modelId="{E62E3B92-A7B0-4439-A252-41D1CBF85B24}" type="presOf" srcId="{0C94D36B-D25E-4AF4-91DC-E84885258A51}" destId="{FC0F51EB-97E8-47C1-A301-31DF5FA40A21}" srcOrd="0" destOrd="0" presId="urn:microsoft.com/office/officeart/2005/8/layout/cycle5"/>
    <dgm:cxn modelId="{2CF0EF95-B9AC-4C2B-81AC-F1E42DDD3156}" type="presOf" srcId="{B4FCBAE5-7EE1-4D63-A7F0-05860EAA1975}" destId="{519CEF59-97C2-428F-A779-CB82254A2274}" srcOrd="0" destOrd="0" presId="urn:microsoft.com/office/officeart/2005/8/layout/cycle5"/>
    <dgm:cxn modelId="{0FBE279C-F28A-4D2E-AFB7-E16755C9ABB1}" type="presOf" srcId="{C7F324DF-0BA3-4834-B79C-E59C409328F0}" destId="{0ED3CB41-D322-4532-B37D-EFB18F5F7009}" srcOrd="0" destOrd="0" presId="urn:microsoft.com/office/officeart/2005/8/layout/cycle5"/>
    <dgm:cxn modelId="{33F42DDC-029E-46E1-8FB4-625AFB9DB934}" type="presOf" srcId="{1D51019A-8C3E-47A8-8B47-6ADC0C87FFAF}" destId="{729D63B9-A23B-4A7F-8079-B810238B0A92}" srcOrd="0" destOrd="0" presId="urn:microsoft.com/office/officeart/2005/8/layout/cycle5"/>
    <dgm:cxn modelId="{411541E6-3F33-4D1F-81D6-725B4B5F4E3B}" srcId="{B4FCBAE5-7EE1-4D63-A7F0-05860EAA1975}" destId="{ED6CDF37-5C82-4D77-8468-D46D239984CD}" srcOrd="1" destOrd="0" parTransId="{D9B05279-E8FC-441B-8C28-892A2036F00E}" sibTransId="{6E2DD19E-2715-4BBF-A76F-51D5221B9601}"/>
    <dgm:cxn modelId="{A36BCA02-24D6-434E-A7DF-5D2A19AB4ABE}" type="presParOf" srcId="{519CEF59-97C2-428F-A779-CB82254A2274}" destId="{FC0F51EB-97E8-47C1-A301-31DF5FA40A21}" srcOrd="0" destOrd="0" presId="urn:microsoft.com/office/officeart/2005/8/layout/cycle5"/>
    <dgm:cxn modelId="{82425438-2AA6-4AC7-8DA8-A0572311C2C1}" type="presParOf" srcId="{519CEF59-97C2-428F-A779-CB82254A2274}" destId="{759C6AFC-ADA2-4FC9-8CC0-CC82B7C560EE}" srcOrd="1" destOrd="0" presId="urn:microsoft.com/office/officeart/2005/8/layout/cycle5"/>
    <dgm:cxn modelId="{4B6ACDCA-5FF9-4499-805B-46C703EE2350}" type="presParOf" srcId="{519CEF59-97C2-428F-A779-CB82254A2274}" destId="{0ED3CB41-D322-4532-B37D-EFB18F5F7009}" srcOrd="2" destOrd="0" presId="urn:microsoft.com/office/officeart/2005/8/layout/cycle5"/>
    <dgm:cxn modelId="{A51D863F-F0A2-4275-95D4-BB80B8E7F425}" type="presParOf" srcId="{519CEF59-97C2-428F-A779-CB82254A2274}" destId="{67EC7A6F-8E2C-4CD6-BED9-748C999639F5}" srcOrd="3" destOrd="0" presId="urn:microsoft.com/office/officeart/2005/8/layout/cycle5"/>
    <dgm:cxn modelId="{EB3CA34A-0713-455C-9AF4-B23E28C6CACE}" type="presParOf" srcId="{519CEF59-97C2-428F-A779-CB82254A2274}" destId="{E1ACA8A3-9AEA-4B35-A7BC-F6FEBCC6105B}" srcOrd="4" destOrd="0" presId="urn:microsoft.com/office/officeart/2005/8/layout/cycle5"/>
    <dgm:cxn modelId="{EDEED5FB-5500-4970-BCC8-FDF6758C9934}" type="presParOf" srcId="{519CEF59-97C2-428F-A779-CB82254A2274}" destId="{6AB9502C-DB4D-4449-8FA4-18DD37CC5AE8}" srcOrd="5" destOrd="0" presId="urn:microsoft.com/office/officeart/2005/8/layout/cycle5"/>
    <dgm:cxn modelId="{41203C40-6AD6-499D-B020-CC0C00257689}" type="presParOf" srcId="{519CEF59-97C2-428F-A779-CB82254A2274}" destId="{66437A9E-E0BF-464C-AB0B-9ED3E71FB10F}" srcOrd="6" destOrd="0" presId="urn:microsoft.com/office/officeart/2005/8/layout/cycle5"/>
    <dgm:cxn modelId="{956F0641-45EF-4E47-8822-5050C81F0F4B}" type="presParOf" srcId="{519CEF59-97C2-428F-A779-CB82254A2274}" destId="{90B89B52-E5D3-4F0D-BD82-5AAB9D239D01}" srcOrd="7" destOrd="0" presId="urn:microsoft.com/office/officeart/2005/8/layout/cycle5"/>
    <dgm:cxn modelId="{1E740973-E4A5-4E09-BAA3-A94495BE35BA}" type="presParOf" srcId="{519CEF59-97C2-428F-A779-CB82254A2274}" destId="{0AC625C8-C890-4A52-85DC-3B39C02ADB62}" srcOrd="8" destOrd="0" presId="urn:microsoft.com/office/officeart/2005/8/layout/cycle5"/>
    <dgm:cxn modelId="{819BF899-E233-4FF7-B689-EECD5EFC597D}" type="presParOf" srcId="{519CEF59-97C2-428F-A779-CB82254A2274}" destId="{2F3C4B0A-6FEB-4FC0-9736-864DA60DD45C}" srcOrd="9" destOrd="0" presId="urn:microsoft.com/office/officeart/2005/8/layout/cycle5"/>
    <dgm:cxn modelId="{51BF08A9-0944-4C99-A60A-ACF51CE6D216}" type="presParOf" srcId="{519CEF59-97C2-428F-A779-CB82254A2274}" destId="{CAAC97B4-5A9E-4E2A-BAB3-560C608D68AC}" srcOrd="10" destOrd="0" presId="urn:microsoft.com/office/officeart/2005/8/layout/cycle5"/>
    <dgm:cxn modelId="{D1290D7D-EF06-4F83-A5C2-D81CF6FD98CA}" type="presParOf" srcId="{519CEF59-97C2-428F-A779-CB82254A2274}" destId="{7C8075CB-B9B7-4129-8F2B-DAD51D568A5D}" srcOrd="11" destOrd="0" presId="urn:microsoft.com/office/officeart/2005/8/layout/cycle5"/>
    <dgm:cxn modelId="{DEBF5037-4653-47A2-9937-565D0DB2DBA3}" type="presParOf" srcId="{519CEF59-97C2-428F-A779-CB82254A2274}" destId="{729D63B9-A23B-4A7F-8079-B810238B0A92}" srcOrd="12" destOrd="0" presId="urn:microsoft.com/office/officeart/2005/8/layout/cycle5"/>
    <dgm:cxn modelId="{D0F1B00C-C501-4261-8F71-E0B6C99C4536}" type="presParOf" srcId="{519CEF59-97C2-428F-A779-CB82254A2274}" destId="{F20B35F9-070A-441B-B34A-BEBEA16DD47A}" srcOrd="13" destOrd="0" presId="urn:microsoft.com/office/officeart/2005/8/layout/cycle5"/>
    <dgm:cxn modelId="{2D01C327-F8A1-4F3D-85CF-298847DADCB2}" type="presParOf" srcId="{519CEF59-97C2-428F-A779-CB82254A2274}" destId="{2846E30B-7484-491A-B607-B6F393E483B6}" srcOrd="14" destOrd="0" presId="urn:microsoft.com/office/officeart/2005/8/layout/cycle5"/>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F7A0E7E-C5A8-46C6-AF56-D76E903FBAF7}" type="doc">
      <dgm:prSet loTypeId="urn:microsoft.com/office/officeart/2005/8/layout/default" loCatId="list" qsTypeId="urn:microsoft.com/office/officeart/2005/8/quickstyle/simple1" qsCatId="simple" csTypeId="urn:microsoft.com/office/officeart/2005/8/colors/accent0_3" csCatId="mainScheme" phldr="1"/>
      <dgm:spPr/>
      <dgm:t>
        <a:bodyPr/>
        <a:lstStyle/>
        <a:p>
          <a:endParaRPr lang="en-IE"/>
        </a:p>
      </dgm:t>
    </dgm:pt>
    <dgm:pt modelId="{EA51EEEE-F555-4FBE-9911-5E5F68C374B1}">
      <dgm:prSet phldrT="[Text]" custT="1"/>
      <dgm:spPr>
        <a:solidFill>
          <a:schemeClr val="accent3"/>
        </a:solidFill>
      </dgm:spPr>
      <dgm:t>
        <a:bodyPr/>
        <a:lstStyle/>
        <a:p>
          <a:pPr algn="ctr"/>
          <a:r>
            <a:rPr lang="en-IE" sz="2900" dirty="0">
              <a:solidFill>
                <a:schemeClr val="accent1">
                  <a:lumMod val="50000"/>
                </a:schemeClr>
              </a:solidFill>
              <a:latin typeface="Arial Black" panose="020B0A04020102020204" pitchFamily="34" charset="0"/>
              <a:cs typeface="Arial" panose="020B0604020202020204" pitchFamily="34" charset="0"/>
            </a:rPr>
            <a:t>Schedule 2</a:t>
          </a:r>
        </a:p>
        <a:p>
          <a:pPr algn="ctr"/>
          <a:r>
            <a:rPr lang="en-IE" sz="2400" dirty="0">
              <a:solidFill>
                <a:schemeClr val="accent1">
                  <a:lumMod val="50000"/>
                </a:schemeClr>
              </a:solidFill>
              <a:latin typeface="Arial" panose="020B0604020202020204" pitchFamily="34" charset="0"/>
              <a:cs typeface="Arial" panose="020B0604020202020204" pitchFamily="34" charset="0"/>
            </a:rPr>
            <a:t>Minority of Schools – </a:t>
          </a:r>
        </a:p>
        <a:p>
          <a:pPr algn="ctr"/>
          <a:r>
            <a:rPr lang="en-IE" sz="2000" dirty="0">
              <a:solidFill>
                <a:schemeClr val="accent1">
                  <a:lumMod val="50000"/>
                </a:schemeClr>
              </a:solidFill>
              <a:latin typeface="Arial" panose="020B0604020202020204" pitchFamily="34" charset="0"/>
              <a:cs typeface="Arial" panose="020B0604020202020204" pitchFamily="34" charset="0"/>
            </a:rPr>
            <a:t>School is VAT registered in respect of its taxable supplies of goods or services or purchases of goods from other EU member states</a:t>
          </a:r>
        </a:p>
      </dgm:t>
    </dgm:pt>
    <dgm:pt modelId="{0FE14628-42C1-45C0-AFE6-0A6AA21AEF54}" type="parTrans" cxnId="{DF4B9E46-762D-453D-BB14-3B5AFE0A80C1}">
      <dgm:prSet/>
      <dgm:spPr/>
      <dgm:t>
        <a:bodyPr/>
        <a:lstStyle/>
        <a:p>
          <a:endParaRPr lang="en-IE"/>
        </a:p>
      </dgm:t>
    </dgm:pt>
    <dgm:pt modelId="{F4D3C929-8944-470F-B72E-B8389B330028}" type="sibTrans" cxnId="{DF4B9E46-762D-453D-BB14-3B5AFE0A80C1}">
      <dgm:prSet/>
      <dgm:spPr/>
      <dgm:t>
        <a:bodyPr/>
        <a:lstStyle/>
        <a:p>
          <a:endParaRPr lang="en-IE"/>
        </a:p>
      </dgm:t>
    </dgm:pt>
    <dgm:pt modelId="{92689C56-308A-4FAF-A545-305C92426EFF}">
      <dgm:prSet phldrT="[Text]" custT="1"/>
      <dgm:spPr>
        <a:solidFill>
          <a:schemeClr val="accent3"/>
        </a:solidFill>
      </dgm:spPr>
      <dgm:t>
        <a:bodyPr/>
        <a:lstStyle/>
        <a:p>
          <a:r>
            <a:rPr lang="en-IE" sz="2900" dirty="0">
              <a:solidFill>
                <a:schemeClr val="accent1">
                  <a:lumMod val="50000"/>
                </a:schemeClr>
              </a:solidFill>
              <a:latin typeface="Arial Black" panose="020B0A04020102020204" pitchFamily="34" charset="0"/>
              <a:cs typeface="Arial" panose="020B0604020202020204" pitchFamily="34" charset="0"/>
            </a:rPr>
            <a:t>Schedule 1</a:t>
          </a:r>
        </a:p>
        <a:p>
          <a:r>
            <a:rPr lang="en-IE" sz="2400" dirty="0">
              <a:solidFill>
                <a:schemeClr val="accent1">
                  <a:lumMod val="50000"/>
                </a:schemeClr>
              </a:solidFill>
              <a:latin typeface="Arial" panose="020B0604020202020204" pitchFamily="34" charset="0"/>
              <a:cs typeface="Arial" panose="020B0604020202020204" pitchFamily="34" charset="0"/>
            </a:rPr>
            <a:t>Majority of Schools -  </a:t>
          </a:r>
        </a:p>
        <a:p>
          <a:r>
            <a:rPr lang="en-IE" sz="2000" dirty="0">
              <a:solidFill>
                <a:schemeClr val="accent1">
                  <a:lumMod val="50000"/>
                </a:schemeClr>
              </a:solidFill>
              <a:latin typeface="Arial" panose="020B0604020202020204" pitchFamily="34" charset="0"/>
              <a:cs typeface="Arial" panose="020B0604020202020204" pitchFamily="34" charset="0"/>
            </a:rPr>
            <a:t>School registered solely for the purpose of RCT on Construction Services</a:t>
          </a:r>
        </a:p>
        <a:p>
          <a:endParaRPr lang="en-IE" sz="2900" dirty="0">
            <a:solidFill>
              <a:schemeClr val="accent1">
                <a:lumMod val="50000"/>
              </a:schemeClr>
            </a:solidFill>
          </a:endParaRPr>
        </a:p>
      </dgm:t>
    </dgm:pt>
    <dgm:pt modelId="{9DB44F2B-1AC1-4BDC-A6CF-84ED0E281252}" type="parTrans" cxnId="{8BD71039-8CD0-4FCA-8107-AEBDEEFAE2F5}">
      <dgm:prSet/>
      <dgm:spPr/>
      <dgm:t>
        <a:bodyPr/>
        <a:lstStyle/>
        <a:p>
          <a:endParaRPr lang="en-IE"/>
        </a:p>
      </dgm:t>
    </dgm:pt>
    <dgm:pt modelId="{69B508D8-9F06-4722-9A4B-41852ACDA751}" type="sibTrans" cxnId="{8BD71039-8CD0-4FCA-8107-AEBDEEFAE2F5}">
      <dgm:prSet/>
      <dgm:spPr/>
      <dgm:t>
        <a:bodyPr/>
        <a:lstStyle/>
        <a:p>
          <a:endParaRPr lang="en-IE"/>
        </a:p>
      </dgm:t>
    </dgm:pt>
    <dgm:pt modelId="{08B9DDF5-8BB9-4456-9D08-CC9F587C64B8}" type="pres">
      <dgm:prSet presAssocID="{EF7A0E7E-C5A8-46C6-AF56-D76E903FBAF7}" presName="diagram" presStyleCnt="0">
        <dgm:presLayoutVars>
          <dgm:dir/>
          <dgm:resizeHandles val="exact"/>
        </dgm:presLayoutVars>
      </dgm:prSet>
      <dgm:spPr/>
    </dgm:pt>
    <dgm:pt modelId="{E4E22635-939C-40CC-8417-95E050207EFD}" type="pres">
      <dgm:prSet presAssocID="{EA51EEEE-F555-4FBE-9911-5E5F68C374B1}" presName="node" presStyleLbl="node1" presStyleIdx="0" presStyleCnt="2" custScaleY="87554" custLinFactX="9836" custLinFactNeighborX="100000" custLinFactNeighborY="-14251">
        <dgm:presLayoutVars>
          <dgm:bulletEnabled val="1"/>
        </dgm:presLayoutVars>
      </dgm:prSet>
      <dgm:spPr/>
    </dgm:pt>
    <dgm:pt modelId="{7F85AE96-5B99-447F-A0E8-5629F4F5FCD3}" type="pres">
      <dgm:prSet presAssocID="{F4D3C929-8944-470F-B72E-B8389B330028}" presName="sibTrans" presStyleCnt="0"/>
      <dgm:spPr/>
    </dgm:pt>
    <dgm:pt modelId="{4BA1DA9F-D203-4A77-8FB4-50EE27C3357A}" type="pres">
      <dgm:prSet presAssocID="{92689C56-308A-4FAF-A545-305C92426EFF}" presName="node" presStyleLbl="node1" presStyleIdx="1" presStyleCnt="2" custScaleY="87554" custLinFactX="-4122" custLinFactNeighborX="-100000" custLinFactNeighborY="-14251">
        <dgm:presLayoutVars>
          <dgm:bulletEnabled val="1"/>
        </dgm:presLayoutVars>
      </dgm:prSet>
      <dgm:spPr/>
    </dgm:pt>
  </dgm:ptLst>
  <dgm:cxnLst>
    <dgm:cxn modelId="{CEF46D1D-CFA7-47CA-BB9F-FF82B2BC27FD}" type="presOf" srcId="{EF7A0E7E-C5A8-46C6-AF56-D76E903FBAF7}" destId="{08B9DDF5-8BB9-4456-9D08-CC9F587C64B8}" srcOrd="0" destOrd="0" presId="urn:microsoft.com/office/officeart/2005/8/layout/default"/>
    <dgm:cxn modelId="{8BD71039-8CD0-4FCA-8107-AEBDEEFAE2F5}" srcId="{EF7A0E7E-C5A8-46C6-AF56-D76E903FBAF7}" destId="{92689C56-308A-4FAF-A545-305C92426EFF}" srcOrd="1" destOrd="0" parTransId="{9DB44F2B-1AC1-4BDC-A6CF-84ED0E281252}" sibTransId="{69B508D8-9F06-4722-9A4B-41852ACDA751}"/>
    <dgm:cxn modelId="{DF4B9E46-762D-453D-BB14-3B5AFE0A80C1}" srcId="{EF7A0E7E-C5A8-46C6-AF56-D76E903FBAF7}" destId="{EA51EEEE-F555-4FBE-9911-5E5F68C374B1}" srcOrd="0" destOrd="0" parTransId="{0FE14628-42C1-45C0-AFE6-0A6AA21AEF54}" sibTransId="{F4D3C929-8944-470F-B72E-B8389B330028}"/>
    <dgm:cxn modelId="{4E4F9F6B-F1CF-4126-BB1C-F80F6A19069D}" type="presOf" srcId="{EA51EEEE-F555-4FBE-9911-5E5F68C374B1}" destId="{E4E22635-939C-40CC-8417-95E050207EFD}" srcOrd="0" destOrd="0" presId="urn:microsoft.com/office/officeart/2005/8/layout/default"/>
    <dgm:cxn modelId="{69F536BA-1D43-48CC-BF9C-AF118073F50A}" type="presOf" srcId="{92689C56-308A-4FAF-A545-305C92426EFF}" destId="{4BA1DA9F-D203-4A77-8FB4-50EE27C3357A}" srcOrd="0" destOrd="0" presId="urn:microsoft.com/office/officeart/2005/8/layout/default"/>
    <dgm:cxn modelId="{4BF910C6-611E-4898-8077-B4400959064A}" type="presParOf" srcId="{08B9DDF5-8BB9-4456-9D08-CC9F587C64B8}" destId="{E4E22635-939C-40CC-8417-95E050207EFD}" srcOrd="0" destOrd="0" presId="urn:microsoft.com/office/officeart/2005/8/layout/default"/>
    <dgm:cxn modelId="{0D2F47CE-0F0C-4322-97CE-1FBBDDE0FB0D}" type="presParOf" srcId="{08B9DDF5-8BB9-4456-9D08-CC9F587C64B8}" destId="{7F85AE96-5B99-447F-A0E8-5629F4F5FCD3}" srcOrd="1" destOrd="0" presId="urn:microsoft.com/office/officeart/2005/8/layout/default"/>
    <dgm:cxn modelId="{0DBC3528-D38C-4669-A413-E38AB8D26B74}" type="presParOf" srcId="{08B9DDF5-8BB9-4456-9D08-CC9F587C64B8}" destId="{4BA1DA9F-D203-4A77-8FB4-50EE27C3357A}" srcOrd="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F7A0E7E-C5A8-46C6-AF56-D76E903FBAF7}" type="doc">
      <dgm:prSet loTypeId="urn:microsoft.com/office/officeart/2005/8/layout/default" loCatId="list" qsTypeId="urn:microsoft.com/office/officeart/2005/8/quickstyle/simple1" qsCatId="simple" csTypeId="urn:microsoft.com/office/officeart/2005/8/colors/accent0_3" csCatId="mainScheme" phldr="1"/>
      <dgm:spPr/>
      <dgm:t>
        <a:bodyPr/>
        <a:lstStyle/>
        <a:p>
          <a:endParaRPr lang="en-IE"/>
        </a:p>
      </dgm:t>
    </dgm:pt>
    <dgm:pt modelId="{08B9DDF5-8BB9-4456-9D08-CC9F587C64B8}" type="pres">
      <dgm:prSet presAssocID="{EF7A0E7E-C5A8-46C6-AF56-D76E903FBAF7}" presName="diagram" presStyleCnt="0">
        <dgm:presLayoutVars>
          <dgm:dir/>
          <dgm:resizeHandles val="exact"/>
        </dgm:presLayoutVars>
      </dgm:prSet>
      <dgm:spPr/>
    </dgm:pt>
  </dgm:ptLst>
  <dgm:cxnLst>
    <dgm:cxn modelId="{CEF46D1D-CFA7-47CA-BB9F-FF82B2BC27FD}" type="presOf" srcId="{EF7A0E7E-C5A8-46C6-AF56-D76E903FBAF7}" destId="{08B9DDF5-8BB9-4456-9D08-CC9F587C64B8}" srcOrd="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00B05C5-F38C-46C7-BC86-A0FFE441768E}" type="doc">
      <dgm:prSet loTypeId="urn:microsoft.com/office/officeart/2005/8/layout/orgChart1" loCatId="hierarchy" qsTypeId="urn:microsoft.com/office/officeart/2005/8/quickstyle/simple1" qsCatId="simple" csTypeId="urn:microsoft.com/office/officeart/2005/8/colors/accent0_3" csCatId="mainScheme" phldr="1"/>
      <dgm:spPr/>
      <dgm:t>
        <a:bodyPr/>
        <a:lstStyle/>
        <a:p>
          <a:endParaRPr lang="en-IE"/>
        </a:p>
      </dgm:t>
    </dgm:pt>
    <dgm:pt modelId="{276D22F8-09F2-48E3-A4DE-74EE0A572F03}">
      <dgm:prSet phldrT="[Text]" custT="1"/>
      <dgm:spPr>
        <a:solidFill>
          <a:schemeClr val="accent3"/>
        </a:solidFill>
      </dgm:spPr>
      <dgm:t>
        <a:bodyPr/>
        <a:lstStyle/>
        <a:p>
          <a:r>
            <a:rPr lang="en-IE" sz="2400" dirty="0">
              <a:solidFill>
                <a:schemeClr val="accent1">
                  <a:lumMod val="50000"/>
                </a:schemeClr>
              </a:solidFill>
              <a:latin typeface="Arial Black" panose="020B0A04020102020204" pitchFamily="34" charset="0"/>
            </a:rPr>
            <a:t>Schedule 1</a:t>
          </a:r>
        </a:p>
        <a:p>
          <a:r>
            <a:rPr lang="en-IE" sz="2100" dirty="0">
              <a:solidFill>
                <a:schemeClr val="accent1">
                  <a:lumMod val="50000"/>
                </a:schemeClr>
              </a:solidFill>
              <a:latin typeface="Arial" panose="020B0604020202020204" pitchFamily="34" charset="0"/>
              <a:cs typeface="Arial" panose="020B0604020202020204" pitchFamily="34" charset="0"/>
            </a:rPr>
            <a:t>School is VAT registered solely for the purposes of RCT</a:t>
          </a:r>
        </a:p>
      </dgm:t>
    </dgm:pt>
    <dgm:pt modelId="{B8AF8CA3-6DB8-40F3-9B27-96184BC0F0C7}" type="parTrans" cxnId="{C04333E9-97EF-444A-B03A-7C47A292B486}">
      <dgm:prSet/>
      <dgm:spPr/>
      <dgm:t>
        <a:bodyPr/>
        <a:lstStyle/>
        <a:p>
          <a:endParaRPr lang="en-IE"/>
        </a:p>
      </dgm:t>
    </dgm:pt>
    <dgm:pt modelId="{97F67FFD-8B79-4ACB-9882-1B34019D724A}" type="sibTrans" cxnId="{C04333E9-97EF-444A-B03A-7C47A292B486}">
      <dgm:prSet/>
      <dgm:spPr/>
      <dgm:t>
        <a:bodyPr/>
        <a:lstStyle/>
        <a:p>
          <a:endParaRPr lang="en-IE"/>
        </a:p>
      </dgm:t>
    </dgm:pt>
    <dgm:pt modelId="{B63848B5-2E5F-4C87-B2A2-6281598DB0A9}">
      <dgm:prSet phldrT="[Text]" custT="1"/>
      <dgm:spPr>
        <a:solidFill>
          <a:schemeClr val="accent3"/>
        </a:solidFill>
      </dgm:spPr>
      <dgm:t>
        <a:bodyPr/>
        <a:lstStyle/>
        <a:p>
          <a:r>
            <a:rPr lang="en-IE" sz="2100" dirty="0">
              <a:solidFill>
                <a:schemeClr val="accent1">
                  <a:lumMod val="50000"/>
                </a:schemeClr>
              </a:solidFill>
              <a:latin typeface="Arial" panose="020B0604020202020204" pitchFamily="34" charset="0"/>
              <a:cs typeface="Arial" panose="020B0604020202020204" pitchFamily="34" charset="0"/>
            </a:rPr>
            <a:t>From March 2021, a school is only accountable for the Reverse Charge VAT on services supplied by a subcontractor</a:t>
          </a:r>
        </a:p>
      </dgm:t>
    </dgm:pt>
    <dgm:pt modelId="{AD4D1028-9B76-4A9A-8E71-D820ECCA0FAE}" type="parTrans" cxnId="{65949E3F-49B0-4AA7-894A-1334469A65E0}">
      <dgm:prSet/>
      <dgm:spPr>
        <a:ln w="76200">
          <a:solidFill>
            <a:srgbClr val="FF0000"/>
          </a:solidFill>
        </a:ln>
      </dgm:spPr>
      <dgm:t>
        <a:bodyPr/>
        <a:lstStyle/>
        <a:p>
          <a:endParaRPr lang="en-IE"/>
        </a:p>
      </dgm:t>
    </dgm:pt>
    <dgm:pt modelId="{FBF121A0-C1CD-444C-B157-93FFD5EC54AD}" type="sibTrans" cxnId="{65949E3F-49B0-4AA7-894A-1334469A65E0}">
      <dgm:prSet/>
      <dgm:spPr/>
      <dgm:t>
        <a:bodyPr/>
        <a:lstStyle/>
        <a:p>
          <a:endParaRPr lang="en-IE"/>
        </a:p>
      </dgm:t>
    </dgm:pt>
    <dgm:pt modelId="{4645D6D7-8487-4F7A-9C19-602FEADA441B}" type="pres">
      <dgm:prSet presAssocID="{800B05C5-F38C-46C7-BC86-A0FFE441768E}" presName="hierChild1" presStyleCnt="0">
        <dgm:presLayoutVars>
          <dgm:orgChart val="1"/>
          <dgm:chPref val="1"/>
          <dgm:dir/>
          <dgm:animOne val="branch"/>
          <dgm:animLvl val="lvl"/>
          <dgm:resizeHandles/>
        </dgm:presLayoutVars>
      </dgm:prSet>
      <dgm:spPr/>
    </dgm:pt>
    <dgm:pt modelId="{0B546FBF-4F5B-4E37-94CF-E9672C89A278}" type="pres">
      <dgm:prSet presAssocID="{276D22F8-09F2-48E3-A4DE-74EE0A572F03}" presName="hierRoot1" presStyleCnt="0">
        <dgm:presLayoutVars>
          <dgm:hierBranch val="init"/>
        </dgm:presLayoutVars>
      </dgm:prSet>
      <dgm:spPr/>
    </dgm:pt>
    <dgm:pt modelId="{926C3B1C-01D9-4582-BAA3-FE74AB74D783}" type="pres">
      <dgm:prSet presAssocID="{276D22F8-09F2-48E3-A4DE-74EE0A572F03}" presName="rootComposite1" presStyleCnt="0"/>
      <dgm:spPr/>
    </dgm:pt>
    <dgm:pt modelId="{3044A85E-4FB1-4861-ABEA-4A477BAE8AFF}" type="pres">
      <dgm:prSet presAssocID="{276D22F8-09F2-48E3-A4DE-74EE0A572F03}" presName="rootText1" presStyleLbl="node0" presStyleIdx="0" presStyleCnt="1" custScaleX="164845" custLinFactNeighborX="2208">
        <dgm:presLayoutVars>
          <dgm:chPref val="3"/>
        </dgm:presLayoutVars>
      </dgm:prSet>
      <dgm:spPr/>
    </dgm:pt>
    <dgm:pt modelId="{E21264B7-847C-4E28-B07F-7104A75A4F65}" type="pres">
      <dgm:prSet presAssocID="{276D22F8-09F2-48E3-A4DE-74EE0A572F03}" presName="rootConnector1" presStyleLbl="node1" presStyleIdx="0" presStyleCnt="0"/>
      <dgm:spPr/>
    </dgm:pt>
    <dgm:pt modelId="{C20C9EB4-56F1-4086-B277-FFC6C6001917}" type="pres">
      <dgm:prSet presAssocID="{276D22F8-09F2-48E3-A4DE-74EE0A572F03}" presName="hierChild2" presStyleCnt="0"/>
      <dgm:spPr/>
    </dgm:pt>
    <dgm:pt modelId="{8A9356B2-5054-401F-9A05-EDF3484DA84C}" type="pres">
      <dgm:prSet presAssocID="{AD4D1028-9B76-4A9A-8E71-D820ECCA0FAE}" presName="Name37" presStyleLbl="parChTrans1D2" presStyleIdx="0" presStyleCnt="1"/>
      <dgm:spPr/>
    </dgm:pt>
    <dgm:pt modelId="{F962CFA0-340A-4E8F-8A85-78E2504C3E4A}" type="pres">
      <dgm:prSet presAssocID="{B63848B5-2E5F-4C87-B2A2-6281598DB0A9}" presName="hierRoot2" presStyleCnt="0">
        <dgm:presLayoutVars>
          <dgm:hierBranch val="init"/>
        </dgm:presLayoutVars>
      </dgm:prSet>
      <dgm:spPr/>
    </dgm:pt>
    <dgm:pt modelId="{456A33DE-6B37-41E1-8091-AA594EEC0A6E}" type="pres">
      <dgm:prSet presAssocID="{B63848B5-2E5F-4C87-B2A2-6281598DB0A9}" presName="rootComposite" presStyleCnt="0"/>
      <dgm:spPr/>
    </dgm:pt>
    <dgm:pt modelId="{F94FB0F1-E1E4-4698-8A59-E46926CFA4E8}" type="pres">
      <dgm:prSet presAssocID="{B63848B5-2E5F-4C87-B2A2-6281598DB0A9}" presName="rootText" presStyleLbl="node2" presStyleIdx="0" presStyleCnt="1" custScaleX="167639" custLinFactNeighborX="2208">
        <dgm:presLayoutVars>
          <dgm:chPref val="3"/>
        </dgm:presLayoutVars>
      </dgm:prSet>
      <dgm:spPr/>
    </dgm:pt>
    <dgm:pt modelId="{D2165B14-C494-4286-BE12-BDD00DCFA4BC}" type="pres">
      <dgm:prSet presAssocID="{B63848B5-2E5F-4C87-B2A2-6281598DB0A9}" presName="rootConnector" presStyleLbl="node2" presStyleIdx="0" presStyleCnt="1"/>
      <dgm:spPr/>
    </dgm:pt>
    <dgm:pt modelId="{3D0D5CB6-FD76-40EA-9DE6-6A437DEB1D90}" type="pres">
      <dgm:prSet presAssocID="{B63848B5-2E5F-4C87-B2A2-6281598DB0A9}" presName="hierChild4" presStyleCnt="0"/>
      <dgm:spPr/>
    </dgm:pt>
    <dgm:pt modelId="{49B86755-E08C-411B-B757-15FF6ECD4FCE}" type="pres">
      <dgm:prSet presAssocID="{B63848B5-2E5F-4C87-B2A2-6281598DB0A9}" presName="hierChild5" presStyleCnt="0"/>
      <dgm:spPr/>
    </dgm:pt>
    <dgm:pt modelId="{6F08830C-A0F9-4794-A40D-7E3789CF1402}" type="pres">
      <dgm:prSet presAssocID="{276D22F8-09F2-48E3-A4DE-74EE0A572F03}" presName="hierChild3" presStyleCnt="0"/>
      <dgm:spPr/>
    </dgm:pt>
  </dgm:ptLst>
  <dgm:cxnLst>
    <dgm:cxn modelId="{01543607-DECB-4ADD-959B-6E622F041F8F}" type="presOf" srcId="{B63848B5-2E5F-4C87-B2A2-6281598DB0A9}" destId="{F94FB0F1-E1E4-4698-8A59-E46926CFA4E8}" srcOrd="0" destOrd="0" presId="urn:microsoft.com/office/officeart/2005/8/layout/orgChart1"/>
    <dgm:cxn modelId="{4933690B-E332-4AD7-8B09-7D5C6B3D4BAC}" type="presOf" srcId="{800B05C5-F38C-46C7-BC86-A0FFE441768E}" destId="{4645D6D7-8487-4F7A-9C19-602FEADA441B}" srcOrd="0" destOrd="0" presId="urn:microsoft.com/office/officeart/2005/8/layout/orgChart1"/>
    <dgm:cxn modelId="{899C5210-3077-4274-B3F3-B3B09F4E0862}" type="presOf" srcId="{B63848B5-2E5F-4C87-B2A2-6281598DB0A9}" destId="{D2165B14-C494-4286-BE12-BDD00DCFA4BC}" srcOrd="1" destOrd="0" presId="urn:microsoft.com/office/officeart/2005/8/layout/orgChart1"/>
    <dgm:cxn modelId="{73E84512-D4EA-46EC-9EEE-F46EDAB2C790}" type="presOf" srcId="{AD4D1028-9B76-4A9A-8E71-D820ECCA0FAE}" destId="{8A9356B2-5054-401F-9A05-EDF3484DA84C}" srcOrd="0" destOrd="0" presId="urn:microsoft.com/office/officeart/2005/8/layout/orgChart1"/>
    <dgm:cxn modelId="{6B702B26-22AE-45AC-BFCB-D5FA16F37965}" type="presOf" srcId="{276D22F8-09F2-48E3-A4DE-74EE0A572F03}" destId="{E21264B7-847C-4E28-B07F-7104A75A4F65}" srcOrd="1" destOrd="0" presId="urn:microsoft.com/office/officeart/2005/8/layout/orgChart1"/>
    <dgm:cxn modelId="{65949E3F-49B0-4AA7-894A-1334469A65E0}" srcId="{276D22F8-09F2-48E3-A4DE-74EE0A572F03}" destId="{B63848B5-2E5F-4C87-B2A2-6281598DB0A9}" srcOrd="0" destOrd="0" parTransId="{AD4D1028-9B76-4A9A-8E71-D820ECCA0FAE}" sibTransId="{FBF121A0-C1CD-444C-B157-93FFD5EC54AD}"/>
    <dgm:cxn modelId="{C04333E9-97EF-444A-B03A-7C47A292B486}" srcId="{800B05C5-F38C-46C7-BC86-A0FFE441768E}" destId="{276D22F8-09F2-48E3-A4DE-74EE0A572F03}" srcOrd="0" destOrd="0" parTransId="{B8AF8CA3-6DB8-40F3-9B27-96184BC0F0C7}" sibTransId="{97F67FFD-8B79-4ACB-9882-1B34019D724A}"/>
    <dgm:cxn modelId="{A985D7F7-6326-4AE8-A5D9-9B6E1ECED168}" type="presOf" srcId="{276D22F8-09F2-48E3-A4DE-74EE0A572F03}" destId="{3044A85E-4FB1-4861-ABEA-4A477BAE8AFF}" srcOrd="0" destOrd="0" presId="urn:microsoft.com/office/officeart/2005/8/layout/orgChart1"/>
    <dgm:cxn modelId="{4B1027B8-E243-419F-9594-D2BAA637FE60}" type="presParOf" srcId="{4645D6D7-8487-4F7A-9C19-602FEADA441B}" destId="{0B546FBF-4F5B-4E37-94CF-E9672C89A278}" srcOrd="0" destOrd="0" presId="urn:microsoft.com/office/officeart/2005/8/layout/orgChart1"/>
    <dgm:cxn modelId="{624F4D99-5B8F-4056-BC2F-04BC732B4E90}" type="presParOf" srcId="{0B546FBF-4F5B-4E37-94CF-E9672C89A278}" destId="{926C3B1C-01D9-4582-BAA3-FE74AB74D783}" srcOrd="0" destOrd="0" presId="urn:microsoft.com/office/officeart/2005/8/layout/orgChart1"/>
    <dgm:cxn modelId="{AF3C7ECA-3E16-4201-98BF-F190BE7EB774}" type="presParOf" srcId="{926C3B1C-01D9-4582-BAA3-FE74AB74D783}" destId="{3044A85E-4FB1-4861-ABEA-4A477BAE8AFF}" srcOrd="0" destOrd="0" presId="urn:microsoft.com/office/officeart/2005/8/layout/orgChart1"/>
    <dgm:cxn modelId="{6720F7B9-3395-4685-864D-908925CBDF42}" type="presParOf" srcId="{926C3B1C-01D9-4582-BAA3-FE74AB74D783}" destId="{E21264B7-847C-4E28-B07F-7104A75A4F65}" srcOrd="1" destOrd="0" presId="urn:microsoft.com/office/officeart/2005/8/layout/orgChart1"/>
    <dgm:cxn modelId="{A60FC47A-6BDA-4154-85D1-AD037FC7516E}" type="presParOf" srcId="{0B546FBF-4F5B-4E37-94CF-E9672C89A278}" destId="{C20C9EB4-56F1-4086-B277-FFC6C6001917}" srcOrd="1" destOrd="0" presId="urn:microsoft.com/office/officeart/2005/8/layout/orgChart1"/>
    <dgm:cxn modelId="{6C755A97-1D17-48C1-A06E-DB5C177025CE}" type="presParOf" srcId="{C20C9EB4-56F1-4086-B277-FFC6C6001917}" destId="{8A9356B2-5054-401F-9A05-EDF3484DA84C}" srcOrd="0" destOrd="0" presId="urn:microsoft.com/office/officeart/2005/8/layout/orgChart1"/>
    <dgm:cxn modelId="{D434FDCC-6CB4-4E8C-A07A-F8EB87DDAD1E}" type="presParOf" srcId="{C20C9EB4-56F1-4086-B277-FFC6C6001917}" destId="{F962CFA0-340A-4E8F-8A85-78E2504C3E4A}" srcOrd="1" destOrd="0" presId="urn:microsoft.com/office/officeart/2005/8/layout/orgChart1"/>
    <dgm:cxn modelId="{704550F6-20EA-4C54-936B-AD51AA1082C1}" type="presParOf" srcId="{F962CFA0-340A-4E8F-8A85-78E2504C3E4A}" destId="{456A33DE-6B37-41E1-8091-AA594EEC0A6E}" srcOrd="0" destOrd="0" presId="urn:microsoft.com/office/officeart/2005/8/layout/orgChart1"/>
    <dgm:cxn modelId="{387CE05A-CA9E-409A-8747-D9C3ED2A5149}" type="presParOf" srcId="{456A33DE-6B37-41E1-8091-AA594EEC0A6E}" destId="{F94FB0F1-E1E4-4698-8A59-E46926CFA4E8}" srcOrd="0" destOrd="0" presId="urn:microsoft.com/office/officeart/2005/8/layout/orgChart1"/>
    <dgm:cxn modelId="{5DE6F379-01C4-4867-B1D4-549A86FCB7B3}" type="presParOf" srcId="{456A33DE-6B37-41E1-8091-AA594EEC0A6E}" destId="{D2165B14-C494-4286-BE12-BDD00DCFA4BC}" srcOrd="1" destOrd="0" presId="urn:microsoft.com/office/officeart/2005/8/layout/orgChart1"/>
    <dgm:cxn modelId="{4C3A21D8-D0D1-4FC0-99C7-CA58661D996E}" type="presParOf" srcId="{F962CFA0-340A-4E8F-8A85-78E2504C3E4A}" destId="{3D0D5CB6-FD76-40EA-9DE6-6A437DEB1D90}" srcOrd="1" destOrd="0" presId="urn:microsoft.com/office/officeart/2005/8/layout/orgChart1"/>
    <dgm:cxn modelId="{07A99F0F-B0AB-4240-A936-AF11CE64F4A8}" type="presParOf" srcId="{F962CFA0-340A-4E8F-8A85-78E2504C3E4A}" destId="{49B86755-E08C-411B-B757-15FF6ECD4FCE}" srcOrd="2" destOrd="0" presId="urn:microsoft.com/office/officeart/2005/8/layout/orgChart1"/>
    <dgm:cxn modelId="{86DC1960-8F9B-4D1A-8A3F-BAB1BB4E847C}" type="presParOf" srcId="{0B546FBF-4F5B-4E37-94CF-E9672C89A278}" destId="{6F08830C-A0F9-4794-A40D-7E3789CF1402}" srcOrd="2" destOrd="0" presId="urn:microsoft.com/office/officeart/2005/8/layout/orgChart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EF7A0E7E-C5A8-46C6-AF56-D76E903FBAF7}" type="doc">
      <dgm:prSet loTypeId="urn:microsoft.com/office/officeart/2005/8/layout/default" loCatId="list" qsTypeId="urn:microsoft.com/office/officeart/2005/8/quickstyle/simple1" qsCatId="simple" csTypeId="urn:microsoft.com/office/officeart/2005/8/colors/accent0_3" csCatId="mainScheme" phldr="1"/>
      <dgm:spPr/>
      <dgm:t>
        <a:bodyPr/>
        <a:lstStyle/>
        <a:p>
          <a:endParaRPr lang="en-IE"/>
        </a:p>
      </dgm:t>
    </dgm:pt>
    <dgm:pt modelId="{08B9DDF5-8BB9-4456-9D08-CC9F587C64B8}" type="pres">
      <dgm:prSet presAssocID="{EF7A0E7E-C5A8-46C6-AF56-D76E903FBAF7}" presName="diagram" presStyleCnt="0">
        <dgm:presLayoutVars>
          <dgm:dir/>
          <dgm:resizeHandles val="exact"/>
        </dgm:presLayoutVars>
      </dgm:prSet>
      <dgm:spPr/>
    </dgm:pt>
  </dgm:ptLst>
  <dgm:cxnLst>
    <dgm:cxn modelId="{CEF46D1D-CFA7-47CA-BB9F-FF82B2BC27FD}" type="presOf" srcId="{EF7A0E7E-C5A8-46C6-AF56-D76E903FBAF7}" destId="{08B9DDF5-8BB9-4456-9D08-CC9F587C64B8}" srcOrd="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800B05C5-F38C-46C7-BC86-A0FFE441768E}" type="doc">
      <dgm:prSet loTypeId="urn:microsoft.com/office/officeart/2005/8/layout/orgChart1" loCatId="hierarchy" qsTypeId="urn:microsoft.com/office/officeart/2005/8/quickstyle/simple1" qsCatId="simple" csTypeId="urn:microsoft.com/office/officeart/2005/8/colors/accent0_3" csCatId="mainScheme" phldr="1"/>
      <dgm:spPr/>
      <dgm:t>
        <a:bodyPr/>
        <a:lstStyle/>
        <a:p>
          <a:endParaRPr lang="en-IE"/>
        </a:p>
      </dgm:t>
    </dgm:pt>
    <dgm:pt modelId="{4645D6D7-8487-4F7A-9C19-602FEADA441B}" type="pres">
      <dgm:prSet presAssocID="{800B05C5-F38C-46C7-BC86-A0FFE441768E}" presName="hierChild1" presStyleCnt="0">
        <dgm:presLayoutVars>
          <dgm:orgChart val="1"/>
          <dgm:chPref val="1"/>
          <dgm:dir/>
          <dgm:animOne val="branch"/>
          <dgm:animLvl val="lvl"/>
          <dgm:resizeHandles/>
        </dgm:presLayoutVars>
      </dgm:prSet>
      <dgm:spPr/>
    </dgm:pt>
  </dgm:ptLst>
  <dgm:cxnLst>
    <dgm:cxn modelId="{4933690B-E332-4AD7-8B09-7D5C6B3D4BAC}" type="presOf" srcId="{800B05C5-F38C-46C7-BC86-A0FFE441768E}" destId="{4645D6D7-8487-4F7A-9C19-602FEADA441B}" srcOrd="0" destOrd="0" presId="urn:microsoft.com/office/officeart/2005/8/layout/orgChart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545642-E437-49B6-9B4B-21B703AD07F7}">
      <dsp:nvSpPr>
        <dsp:cNvPr id="0" name=""/>
        <dsp:cNvSpPr/>
      </dsp:nvSpPr>
      <dsp:spPr>
        <a:xfrm>
          <a:off x="-5880000" y="-899863"/>
          <a:ext cx="7000093" cy="7000093"/>
        </a:xfrm>
        <a:prstGeom prst="blockArc">
          <a:avLst>
            <a:gd name="adj1" fmla="val 18900000"/>
            <a:gd name="adj2" fmla="val 2700000"/>
            <a:gd name="adj3" fmla="val 309"/>
          </a:avLst>
        </a:prstGeom>
        <a:noFill/>
        <a:ln w="12700" cap="flat" cmpd="sng" algn="ctr">
          <a:solidFill>
            <a:schemeClr val="dk2">
              <a:shade val="60000"/>
              <a:hueOff val="0"/>
              <a:satOff val="0"/>
              <a:lumOff val="0"/>
              <a:alphaOff val="0"/>
            </a:schemeClr>
          </a:solidFill>
          <a:prstDash val="solid"/>
          <a:miter lim="800000"/>
        </a:ln>
        <a:effectLst/>
        <a:sp3d z="-40000" prstMaterial="matte"/>
      </dsp:spPr>
      <dsp:style>
        <a:lnRef idx="2">
          <a:scrgbClr r="0" g="0" b="0"/>
        </a:lnRef>
        <a:fillRef idx="0">
          <a:scrgbClr r="0" g="0" b="0"/>
        </a:fillRef>
        <a:effectRef idx="0">
          <a:scrgbClr r="0" g="0" b="0"/>
        </a:effectRef>
        <a:fontRef idx="minor"/>
      </dsp:style>
    </dsp:sp>
    <dsp:sp modelId="{A025E8D4-6C08-4AB1-B5B4-F25F67A78F8F}">
      <dsp:nvSpPr>
        <dsp:cNvPr id="0" name=""/>
        <dsp:cNvSpPr/>
      </dsp:nvSpPr>
      <dsp:spPr>
        <a:xfrm>
          <a:off x="489545" y="324918"/>
          <a:ext cx="9328384" cy="650253"/>
        </a:xfrm>
        <a:prstGeom prst="rect">
          <a:avLst/>
        </a:prstGeom>
        <a:solidFill>
          <a:schemeClr val="dk2">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516139" tIns="106680" rIns="106680" bIns="106680" numCol="1" spcCol="1270" anchor="ctr" anchorCtr="0">
          <a:noAutofit/>
        </a:bodyPr>
        <a:lstStyle/>
        <a:p>
          <a:pPr marL="0" lvl="0" indent="0" algn="l" defTabSz="1866900">
            <a:lnSpc>
              <a:spcPct val="90000"/>
            </a:lnSpc>
            <a:spcBef>
              <a:spcPct val="0"/>
            </a:spcBef>
            <a:spcAft>
              <a:spcPct val="35000"/>
            </a:spcAft>
            <a:buNone/>
          </a:pPr>
          <a:r>
            <a:rPr lang="en-IE" sz="4200" kern="1200" dirty="0">
              <a:solidFill>
                <a:schemeClr val="accent1">
                  <a:lumMod val="50000"/>
                </a:schemeClr>
              </a:solidFill>
            </a:rPr>
            <a:t>Government Budget 2022</a:t>
          </a:r>
        </a:p>
      </dsp:txBody>
      <dsp:txXfrm>
        <a:off x="489545" y="324918"/>
        <a:ext cx="9328384" cy="650253"/>
      </dsp:txXfrm>
    </dsp:sp>
    <dsp:sp modelId="{571AAE47-CB96-44F8-9BE8-D656A20D2529}">
      <dsp:nvSpPr>
        <dsp:cNvPr id="0" name=""/>
        <dsp:cNvSpPr/>
      </dsp:nvSpPr>
      <dsp:spPr>
        <a:xfrm>
          <a:off x="83136" y="243637"/>
          <a:ext cx="812817" cy="812817"/>
        </a:xfrm>
        <a:prstGeom prst="ellipse">
          <a:avLst/>
        </a:prstGeom>
        <a:solidFill>
          <a:schemeClr val="lt2">
            <a:hueOff val="0"/>
            <a:satOff val="0"/>
            <a:lumOff val="0"/>
            <a:alphaOff val="0"/>
          </a:schemeClr>
        </a:solidFill>
        <a:ln w="6350" cap="flat" cmpd="sng" algn="ctr">
          <a:solidFill>
            <a:schemeClr val="dk2">
              <a:hueOff val="0"/>
              <a:satOff val="0"/>
              <a:lumOff val="0"/>
              <a:alphaOff val="0"/>
            </a:schemeClr>
          </a:solidFill>
          <a:prstDash val="solid"/>
          <a:miter lim="800000"/>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sp>
    <dsp:sp modelId="{5F1EDF01-08E3-4311-9964-871B4ECEA12D}">
      <dsp:nvSpPr>
        <dsp:cNvPr id="0" name=""/>
        <dsp:cNvSpPr/>
      </dsp:nvSpPr>
      <dsp:spPr>
        <a:xfrm>
          <a:off x="955498" y="1224519"/>
          <a:ext cx="8862431" cy="801190"/>
        </a:xfrm>
        <a:prstGeom prst="rect">
          <a:avLst/>
        </a:prstGeom>
        <a:solidFill>
          <a:schemeClr val="dk2">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516139" tIns="106680" rIns="106680" bIns="106680" numCol="1" spcCol="1270" anchor="ctr" anchorCtr="0">
          <a:noAutofit/>
        </a:bodyPr>
        <a:lstStyle/>
        <a:p>
          <a:pPr marL="0" lvl="0" indent="0" algn="l" defTabSz="1866900">
            <a:lnSpc>
              <a:spcPct val="90000"/>
            </a:lnSpc>
            <a:spcBef>
              <a:spcPct val="0"/>
            </a:spcBef>
            <a:spcAft>
              <a:spcPct val="35000"/>
            </a:spcAft>
            <a:buNone/>
          </a:pPr>
          <a:r>
            <a:rPr lang="en-IE" sz="4200" kern="1200" dirty="0">
              <a:solidFill>
                <a:schemeClr val="accent1">
                  <a:lumMod val="50000"/>
                </a:schemeClr>
              </a:solidFill>
            </a:rPr>
            <a:t>Salary increases in Oct 21 &amp; Feb 22</a:t>
          </a:r>
        </a:p>
      </dsp:txBody>
      <dsp:txXfrm>
        <a:off x="955498" y="1224519"/>
        <a:ext cx="8862431" cy="801190"/>
      </dsp:txXfrm>
    </dsp:sp>
    <dsp:sp modelId="{B15D74A9-87AF-40D8-AA24-98FB8BB9E50B}">
      <dsp:nvSpPr>
        <dsp:cNvPr id="0" name=""/>
        <dsp:cNvSpPr/>
      </dsp:nvSpPr>
      <dsp:spPr>
        <a:xfrm>
          <a:off x="549089" y="1218706"/>
          <a:ext cx="812817" cy="812817"/>
        </a:xfrm>
        <a:prstGeom prst="ellipse">
          <a:avLst/>
        </a:prstGeom>
        <a:solidFill>
          <a:schemeClr val="lt2">
            <a:hueOff val="0"/>
            <a:satOff val="0"/>
            <a:lumOff val="0"/>
            <a:alphaOff val="0"/>
          </a:schemeClr>
        </a:solidFill>
        <a:ln w="6350" cap="flat" cmpd="sng" algn="ctr">
          <a:solidFill>
            <a:schemeClr val="dk2">
              <a:hueOff val="0"/>
              <a:satOff val="0"/>
              <a:lumOff val="0"/>
              <a:alphaOff val="0"/>
            </a:schemeClr>
          </a:solidFill>
          <a:prstDash val="solid"/>
          <a:miter lim="800000"/>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sp>
    <dsp:sp modelId="{82A94F02-574C-46CD-BC95-EDDEB0653511}">
      <dsp:nvSpPr>
        <dsp:cNvPr id="0" name=""/>
        <dsp:cNvSpPr/>
      </dsp:nvSpPr>
      <dsp:spPr>
        <a:xfrm>
          <a:off x="1098508" y="2275056"/>
          <a:ext cx="8719421" cy="650253"/>
        </a:xfrm>
        <a:prstGeom prst="rect">
          <a:avLst/>
        </a:prstGeom>
        <a:solidFill>
          <a:schemeClr val="dk2">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516139" tIns="106680" rIns="106680" bIns="106680" numCol="1" spcCol="1270" anchor="ctr" anchorCtr="0">
          <a:noAutofit/>
        </a:bodyPr>
        <a:lstStyle/>
        <a:p>
          <a:pPr marL="0" lvl="0" indent="0" algn="l" defTabSz="1866900">
            <a:lnSpc>
              <a:spcPct val="90000"/>
            </a:lnSpc>
            <a:spcBef>
              <a:spcPct val="0"/>
            </a:spcBef>
            <a:spcAft>
              <a:spcPct val="35000"/>
            </a:spcAft>
            <a:buNone/>
          </a:pPr>
          <a:r>
            <a:rPr lang="en-IE" sz="4200" kern="1200" dirty="0">
              <a:solidFill>
                <a:schemeClr val="accent1">
                  <a:lumMod val="50000"/>
                </a:schemeClr>
              </a:solidFill>
            </a:rPr>
            <a:t>Charities Regulator</a:t>
          </a:r>
        </a:p>
      </dsp:txBody>
      <dsp:txXfrm>
        <a:off x="1098508" y="2275056"/>
        <a:ext cx="8719421" cy="650253"/>
      </dsp:txXfrm>
    </dsp:sp>
    <dsp:sp modelId="{0E9F2287-505E-4F66-9103-FDAEC15D9FB3}">
      <dsp:nvSpPr>
        <dsp:cNvPr id="0" name=""/>
        <dsp:cNvSpPr/>
      </dsp:nvSpPr>
      <dsp:spPr>
        <a:xfrm>
          <a:off x="692099" y="2193774"/>
          <a:ext cx="812817" cy="812817"/>
        </a:xfrm>
        <a:prstGeom prst="ellipse">
          <a:avLst/>
        </a:prstGeom>
        <a:solidFill>
          <a:schemeClr val="lt2">
            <a:hueOff val="0"/>
            <a:satOff val="0"/>
            <a:lumOff val="0"/>
            <a:alphaOff val="0"/>
          </a:schemeClr>
        </a:solidFill>
        <a:ln w="6350" cap="flat" cmpd="sng" algn="ctr">
          <a:solidFill>
            <a:schemeClr val="dk2">
              <a:hueOff val="0"/>
              <a:satOff val="0"/>
              <a:lumOff val="0"/>
              <a:alphaOff val="0"/>
            </a:schemeClr>
          </a:solidFill>
          <a:prstDash val="solid"/>
          <a:miter lim="800000"/>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sp>
    <dsp:sp modelId="{953BF58E-F469-4703-834B-AF7130AEA358}">
      <dsp:nvSpPr>
        <dsp:cNvPr id="0" name=""/>
        <dsp:cNvSpPr/>
      </dsp:nvSpPr>
      <dsp:spPr>
        <a:xfrm>
          <a:off x="955498" y="3250125"/>
          <a:ext cx="8862431" cy="650253"/>
        </a:xfrm>
        <a:prstGeom prst="rect">
          <a:avLst/>
        </a:prstGeom>
        <a:solidFill>
          <a:schemeClr val="dk2">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516139" tIns="106680" rIns="106680" bIns="106680" numCol="1" spcCol="1270" anchor="ctr" anchorCtr="0">
          <a:noAutofit/>
        </a:bodyPr>
        <a:lstStyle/>
        <a:p>
          <a:pPr marL="0" lvl="0" indent="0" algn="l" defTabSz="1866900">
            <a:lnSpc>
              <a:spcPct val="90000"/>
            </a:lnSpc>
            <a:spcBef>
              <a:spcPct val="0"/>
            </a:spcBef>
            <a:spcAft>
              <a:spcPct val="35000"/>
            </a:spcAft>
            <a:buNone/>
          </a:pPr>
          <a:r>
            <a:rPr lang="en-IE" sz="4200" kern="1200" dirty="0">
              <a:solidFill>
                <a:schemeClr val="accent1">
                  <a:lumMod val="50000"/>
                </a:schemeClr>
              </a:solidFill>
            </a:rPr>
            <a:t>Updated Chart of Accounts</a:t>
          </a:r>
        </a:p>
      </dsp:txBody>
      <dsp:txXfrm>
        <a:off x="955498" y="3250125"/>
        <a:ext cx="8862431" cy="650253"/>
      </dsp:txXfrm>
    </dsp:sp>
    <dsp:sp modelId="{28A986A1-8C19-4136-843E-64A37678BCF6}">
      <dsp:nvSpPr>
        <dsp:cNvPr id="0" name=""/>
        <dsp:cNvSpPr/>
      </dsp:nvSpPr>
      <dsp:spPr>
        <a:xfrm>
          <a:off x="549089" y="3168843"/>
          <a:ext cx="812817" cy="812817"/>
        </a:xfrm>
        <a:prstGeom prst="ellipse">
          <a:avLst/>
        </a:prstGeom>
        <a:solidFill>
          <a:schemeClr val="lt2">
            <a:hueOff val="0"/>
            <a:satOff val="0"/>
            <a:lumOff val="0"/>
            <a:alphaOff val="0"/>
          </a:schemeClr>
        </a:solidFill>
        <a:ln w="6350" cap="flat" cmpd="sng" algn="ctr">
          <a:solidFill>
            <a:schemeClr val="dk2">
              <a:hueOff val="0"/>
              <a:satOff val="0"/>
              <a:lumOff val="0"/>
              <a:alphaOff val="0"/>
            </a:schemeClr>
          </a:solidFill>
          <a:prstDash val="solid"/>
          <a:miter lim="800000"/>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sp>
    <dsp:sp modelId="{E3163C34-572F-41C6-87F7-C5A881A9576F}">
      <dsp:nvSpPr>
        <dsp:cNvPr id="0" name=""/>
        <dsp:cNvSpPr/>
      </dsp:nvSpPr>
      <dsp:spPr>
        <a:xfrm>
          <a:off x="489545" y="4225194"/>
          <a:ext cx="9328384" cy="650253"/>
        </a:xfrm>
        <a:prstGeom prst="rect">
          <a:avLst/>
        </a:prstGeom>
        <a:solidFill>
          <a:schemeClr val="dk2">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516139" tIns="106680" rIns="106680" bIns="106680" numCol="1" spcCol="1270" anchor="ctr" anchorCtr="0">
          <a:noAutofit/>
        </a:bodyPr>
        <a:lstStyle/>
        <a:p>
          <a:pPr marL="0" lvl="0" indent="0" algn="l" defTabSz="1866900">
            <a:lnSpc>
              <a:spcPct val="90000"/>
            </a:lnSpc>
            <a:spcBef>
              <a:spcPct val="0"/>
            </a:spcBef>
            <a:spcAft>
              <a:spcPct val="35000"/>
            </a:spcAft>
            <a:buNone/>
          </a:pPr>
          <a:r>
            <a:rPr lang="en-IE" sz="4200" kern="1200" dirty="0">
              <a:solidFill>
                <a:schemeClr val="accent1">
                  <a:lumMod val="50000"/>
                </a:schemeClr>
              </a:solidFill>
            </a:rPr>
            <a:t>Accounting for COVID 19 Grants</a:t>
          </a:r>
        </a:p>
      </dsp:txBody>
      <dsp:txXfrm>
        <a:off x="489545" y="4225194"/>
        <a:ext cx="9328384" cy="650253"/>
      </dsp:txXfrm>
    </dsp:sp>
    <dsp:sp modelId="{2318DB78-C641-4806-8924-8CC5B57AB1A2}">
      <dsp:nvSpPr>
        <dsp:cNvPr id="0" name=""/>
        <dsp:cNvSpPr/>
      </dsp:nvSpPr>
      <dsp:spPr>
        <a:xfrm>
          <a:off x="83136" y="4143912"/>
          <a:ext cx="812817" cy="812817"/>
        </a:xfrm>
        <a:prstGeom prst="ellipse">
          <a:avLst/>
        </a:prstGeom>
        <a:solidFill>
          <a:schemeClr val="lt2">
            <a:hueOff val="0"/>
            <a:satOff val="0"/>
            <a:lumOff val="0"/>
            <a:alphaOff val="0"/>
          </a:schemeClr>
        </a:solidFill>
        <a:ln w="6350" cap="flat" cmpd="sng" algn="ctr">
          <a:solidFill>
            <a:schemeClr val="dk2">
              <a:hueOff val="0"/>
              <a:satOff val="0"/>
              <a:lumOff val="0"/>
              <a:alphaOff val="0"/>
            </a:schemeClr>
          </a:solidFill>
          <a:prstDash val="solid"/>
          <a:miter lim="800000"/>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AA4A67-252A-4F52-BF8A-A01C79F672E7}">
      <dsp:nvSpPr>
        <dsp:cNvPr id="0" name=""/>
        <dsp:cNvSpPr/>
      </dsp:nvSpPr>
      <dsp:spPr>
        <a:xfrm>
          <a:off x="6903365" y="3439185"/>
          <a:ext cx="353117" cy="1082894"/>
        </a:xfrm>
        <a:custGeom>
          <a:avLst/>
          <a:gdLst/>
          <a:ahLst/>
          <a:cxnLst/>
          <a:rect l="0" t="0" r="0" b="0"/>
          <a:pathLst>
            <a:path>
              <a:moveTo>
                <a:pt x="0" y="0"/>
              </a:moveTo>
              <a:lnTo>
                <a:pt x="0" y="1082894"/>
              </a:lnTo>
              <a:lnTo>
                <a:pt x="353117" y="1082894"/>
              </a:lnTo>
            </a:path>
          </a:pathLst>
        </a:custGeom>
        <a:noFill/>
        <a:ln w="12700" cap="flat" cmpd="sng" algn="ctr">
          <a:solidFill>
            <a:srgbClr val="FF0000"/>
          </a:solidFill>
          <a:prstDash val="solid"/>
          <a:miter lim="800000"/>
        </a:ln>
        <a:effectLst/>
      </dsp:spPr>
      <dsp:style>
        <a:lnRef idx="2">
          <a:scrgbClr r="0" g="0" b="0"/>
        </a:lnRef>
        <a:fillRef idx="0">
          <a:scrgbClr r="0" g="0" b="0"/>
        </a:fillRef>
        <a:effectRef idx="0">
          <a:scrgbClr r="0" g="0" b="0"/>
        </a:effectRef>
        <a:fontRef idx="minor"/>
      </dsp:style>
    </dsp:sp>
    <dsp:sp modelId="{C7969AA6-8098-468E-BF99-1DC6B0BE2962}">
      <dsp:nvSpPr>
        <dsp:cNvPr id="0" name=""/>
        <dsp:cNvSpPr/>
      </dsp:nvSpPr>
      <dsp:spPr>
        <a:xfrm>
          <a:off x="4996529" y="1767761"/>
          <a:ext cx="2848484" cy="494365"/>
        </a:xfrm>
        <a:custGeom>
          <a:avLst/>
          <a:gdLst/>
          <a:ahLst/>
          <a:cxnLst/>
          <a:rect l="0" t="0" r="0" b="0"/>
          <a:pathLst>
            <a:path>
              <a:moveTo>
                <a:pt x="0" y="0"/>
              </a:moveTo>
              <a:lnTo>
                <a:pt x="0" y="247182"/>
              </a:lnTo>
              <a:lnTo>
                <a:pt x="2848484" y="247182"/>
              </a:lnTo>
              <a:lnTo>
                <a:pt x="2848484" y="494365"/>
              </a:lnTo>
            </a:path>
          </a:pathLst>
        </a:custGeom>
        <a:noFill/>
        <a:ln w="12700" cap="flat" cmpd="sng" algn="ctr">
          <a:solidFill>
            <a:srgbClr val="FF0000"/>
          </a:solidFill>
          <a:prstDash val="solid"/>
          <a:miter lim="800000"/>
        </a:ln>
        <a:effectLst/>
      </dsp:spPr>
      <dsp:style>
        <a:lnRef idx="2">
          <a:scrgbClr r="0" g="0" b="0"/>
        </a:lnRef>
        <a:fillRef idx="0">
          <a:scrgbClr r="0" g="0" b="0"/>
        </a:fillRef>
        <a:effectRef idx="0">
          <a:scrgbClr r="0" g="0" b="0"/>
        </a:effectRef>
        <a:fontRef idx="minor"/>
      </dsp:style>
    </dsp:sp>
    <dsp:sp modelId="{2BDE1E1D-E95B-4E3B-9359-347C83327F50}">
      <dsp:nvSpPr>
        <dsp:cNvPr id="0" name=""/>
        <dsp:cNvSpPr/>
      </dsp:nvSpPr>
      <dsp:spPr>
        <a:xfrm>
          <a:off x="4054881" y="3439185"/>
          <a:ext cx="353117" cy="1082894"/>
        </a:xfrm>
        <a:custGeom>
          <a:avLst/>
          <a:gdLst/>
          <a:ahLst/>
          <a:cxnLst/>
          <a:rect l="0" t="0" r="0" b="0"/>
          <a:pathLst>
            <a:path>
              <a:moveTo>
                <a:pt x="0" y="0"/>
              </a:moveTo>
              <a:lnTo>
                <a:pt x="0" y="1082894"/>
              </a:lnTo>
              <a:lnTo>
                <a:pt x="353117" y="1082894"/>
              </a:lnTo>
            </a:path>
          </a:pathLst>
        </a:custGeom>
        <a:noFill/>
        <a:ln w="12700" cap="flat" cmpd="sng" algn="ctr">
          <a:solidFill>
            <a:srgbClr val="FF0000"/>
          </a:solidFill>
          <a:prstDash val="solid"/>
          <a:miter lim="800000"/>
        </a:ln>
        <a:effectLst/>
      </dsp:spPr>
      <dsp:style>
        <a:lnRef idx="2">
          <a:scrgbClr r="0" g="0" b="0"/>
        </a:lnRef>
        <a:fillRef idx="0">
          <a:scrgbClr r="0" g="0" b="0"/>
        </a:fillRef>
        <a:effectRef idx="0">
          <a:scrgbClr r="0" g="0" b="0"/>
        </a:effectRef>
        <a:fontRef idx="minor"/>
      </dsp:style>
    </dsp:sp>
    <dsp:sp modelId="{3A31E047-DAF4-4486-A2FC-7E650CA06792}">
      <dsp:nvSpPr>
        <dsp:cNvPr id="0" name=""/>
        <dsp:cNvSpPr/>
      </dsp:nvSpPr>
      <dsp:spPr>
        <a:xfrm>
          <a:off x="4950809" y="1767761"/>
          <a:ext cx="91440" cy="494365"/>
        </a:xfrm>
        <a:custGeom>
          <a:avLst/>
          <a:gdLst/>
          <a:ahLst/>
          <a:cxnLst/>
          <a:rect l="0" t="0" r="0" b="0"/>
          <a:pathLst>
            <a:path>
              <a:moveTo>
                <a:pt x="45720" y="0"/>
              </a:moveTo>
              <a:lnTo>
                <a:pt x="45720" y="494365"/>
              </a:lnTo>
            </a:path>
          </a:pathLst>
        </a:custGeom>
        <a:noFill/>
        <a:ln w="12700" cap="flat" cmpd="sng" algn="ctr">
          <a:solidFill>
            <a:srgbClr val="FF0000"/>
          </a:solidFill>
          <a:prstDash val="solid"/>
          <a:miter lim="800000"/>
        </a:ln>
        <a:effectLst/>
      </dsp:spPr>
      <dsp:style>
        <a:lnRef idx="2">
          <a:scrgbClr r="0" g="0" b="0"/>
        </a:lnRef>
        <a:fillRef idx="0">
          <a:scrgbClr r="0" g="0" b="0"/>
        </a:fillRef>
        <a:effectRef idx="0">
          <a:scrgbClr r="0" g="0" b="0"/>
        </a:effectRef>
        <a:fontRef idx="minor"/>
      </dsp:style>
    </dsp:sp>
    <dsp:sp modelId="{A7BAD4A5-9854-452D-966A-C83581FA7F44}">
      <dsp:nvSpPr>
        <dsp:cNvPr id="0" name=""/>
        <dsp:cNvSpPr/>
      </dsp:nvSpPr>
      <dsp:spPr>
        <a:xfrm>
          <a:off x="1206397" y="3439185"/>
          <a:ext cx="353117" cy="1082894"/>
        </a:xfrm>
        <a:custGeom>
          <a:avLst/>
          <a:gdLst/>
          <a:ahLst/>
          <a:cxnLst/>
          <a:rect l="0" t="0" r="0" b="0"/>
          <a:pathLst>
            <a:path>
              <a:moveTo>
                <a:pt x="0" y="0"/>
              </a:moveTo>
              <a:lnTo>
                <a:pt x="0" y="1082894"/>
              </a:lnTo>
              <a:lnTo>
                <a:pt x="353117" y="1082894"/>
              </a:lnTo>
            </a:path>
          </a:pathLst>
        </a:custGeom>
        <a:noFill/>
        <a:ln w="12700" cap="flat" cmpd="sng" algn="ctr">
          <a:solidFill>
            <a:srgbClr val="FF0000"/>
          </a:solidFill>
          <a:prstDash val="solid"/>
          <a:miter lim="800000"/>
        </a:ln>
        <a:effectLst/>
      </dsp:spPr>
      <dsp:style>
        <a:lnRef idx="2">
          <a:scrgbClr r="0" g="0" b="0"/>
        </a:lnRef>
        <a:fillRef idx="0">
          <a:scrgbClr r="0" g="0" b="0"/>
        </a:fillRef>
        <a:effectRef idx="0">
          <a:scrgbClr r="0" g="0" b="0"/>
        </a:effectRef>
        <a:fontRef idx="minor"/>
      </dsp:style>
    </dsp:sp>
    <dsp:sp modelId="{790D775E-C650-46E9-90E9-ABD9AA6B919A}">
      <dsp:nvSpPr>
        <dsp:cNvPr id="0" name=""/>
        <dsp:cNvSpPr/>
      </dsp:nvSpPr>
      <dsp:spPr>
        <a:xfrm>
          <a:off x="2148044" y="1767761"/>
          <a:ext cx="2848484" cy="494365"/>
        </a:xfrm>
        <a:custGeom>
          <a:avLst/>
          <a:gdLst/>
          <a:ahLst/>
          <a:cxnLst/>
          <a:rect l="0" t="0" r="0" b="0"/>
          <a:pathLst>
            <a:path>
              <a:moveTo>
                <a:pt x="2848484" y="0"/>
              </a:moveTo>
              <a:lnTo>
                <a:pt x="2848484" y="247182"/>
              </a:lnTo>
              <a:lnTo>
                <a:pt x="0" y="247182"/>
              </a:lnTo>
              <a:lnTo>
                <a:pt x="0" y="494365"/>
              </a:lnTo>
            </a:path>
          </a:pathLst>
        </a:custGeom>
        <a:noFill/>
        <a:ln w="12700" cap="flat" cmpd="sng" algn="ctr">
          <a:solidFill>
            <a:srgbClr val="FF0000"/>
          </a:solidFill>
          <a:prstDash val="solid"/>
          <a:miter lim="800000"/>
        </a:ln>
        <a:effectLst/>
      </dsp:spPr>
      <dsp:style>
        <a:lnRef idx="2">
          <a:scrgbClr r="0" g="0" b="0"/>
        </a:lnRef>
        <a:fillRef idx="0">
          <a:scrgbClr r="0" g="0" b="0"/>
        </a:fillRef>
        <a:effectRef idx="0">
          <a:scrgbClr r="0" g="0" b="0"/>
        </a:effectRef>
        <a:fontRef idx="minor"/>
      </dsp:style>
    </dsp:sp>
    <dsp:sp modelId="{0E5F177A-6FF3-467A-9376-81A00935AD72}">
      <dsp:nvSpPr>
        <dsp:cNvPr id="0" name=""/>
        <dsp:cNvSpPr/>
      </dsp:nvSpPr>
      <dsp:spPr>
        <a:xfrm>
          <a:off x="1983951" y="1194"/>
          <a:ext cx="6025156" cy="1766566"/>
        </a:xfrm>
        <a:prstGeom prst="rect">
          <a:avLst/>
        </a:prstGeom>
        <a:solidFill>
          <a:schemeClr val="accent3"/>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IE" sz="2400" kern="1200" dirty="0">
              <a:solidFill>
                <a:schemeClr val="accent1">
                  <a:lumMod val="50000"/>
                </a:schemeClr>
              </a:solidFill>
              <a:latin typeface="Arial Black" panose="020B0A04020102020204" pitchFamily="34" charset="0"/>
            </a:rPr>
            <a:t>Schedule 2</a:t>
          </a:r>
        </a:p>
        <a:p>
          <a:pPr marL="0" lvl="0" indent="0" algn="ctr" defTabSz="1066800">
            <a:lnSpc>
              <a:spcPct val="90000"/>
            </a:lnSpc>
            <a:spcBef>
              <a:spcPct val="0"/>
            </a:spcBef>
            <a:spcAft>
              <a:spcPct val="35000"/>
            </a:spcAft>
            <a:buNone/>
          </a:pPr>
          <a:r>
            <a:rPr lang="en-IE" sz="1800" kern="1200" dirty="0">
              <a:solidFill>
                <a:schemeClr val="accent1">
                  <a:lumMod val="50000"/>
                </a:schemeClr>
              </a:solidFill>
              <a:latin typeface="Arial" panose="020B0604020202020204" pitchFamily="34" charset="0"/>
              <a:cs typeface="Arial" panose="020B0604020202020204" pitchFamily="34" charset="0"/>
            </a:rPr>
            <a:t>School is VAT registered in respect of its taxable     supplies of goods or services or purchases of goods     from other EU Member States</a:t>
          </a:r>
        </a:p>
      </dsp:txBody>
      <dsp:txXfrm>
        <a:off x="1983951" y="1194"/>
        <a:ext cx="6025156" cy="1766566"/>
      </dsp:txXfrm>
    </dsp:sp>
    <dsp:sp modelId="{FE7B433F-FBEC-47B6-B24B-12A0B230DF6B}">
      <dsp:nvSpPr>
        <dsp:cNvPr id="0" name=""/>
        <dsp:cNvSpPr/>
      </dsp:nvSpPr>
      <dsp:spPr>
        <a:xfrm>
          <a:off x="970985" y="2262126"/>
          <a:ext cx="2354119" cy="1177059"/>
        </a:xfrm>
        <a:prstGeom prst="rect">
          <a:avLst/>
        </a:prstGeom>
        <a:solidFill>
          <a:schemeClr val="accent3"/>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endParaRPr lang="en-IE" sz="1600" kern="1200" dirty="0">
            <a:solidFill>
              <a:schemeClr val="accent1">
                <a:lumMod val="50000"/>
              </a:schemeClr>
            </a:solidFill>
            <a:latin typeface="Arial" panose="020B0604020202020204" pitchFamily="34" charset="0"/>
            <a:cs typeface="Arial" panose="020B0604020202020204" pitchFamily="34" charset="0"/>
          </a:endParaRPr>
        </a:p>
        <a:p>
          <a:pPr marL="0" lvl="0" indent="0" algn="ctr" defTabSz="711200">
            <a:lnSpc>
              <a:spcPct val="90000"/>
            </a:lnSpc>
            <a:spcBef>
              <a:spcPct val="0"/>
            </a:spcBef>
            <a:spcAft>
              <a:spcPct val="35000"/>
            </a:spcAft>
            <a:buNone/>
          </a:pPr>
          <a:r>
            <a:rPr lang="en-IE" sz="1600" kern="1200" dirty="0">
              <a:solidFill>
                <a:schemeClr val="accent1">
                  <a:lumMod val="50000"/>
                </a:schemeClr>
              </a:solidFill>
              <a:latin typeface="Arial" panose="020B0604020202020204" pitchFamily="34" charset="0"/>
              <a:cs typeface="Arial" panose="020B0604020202020204" pitchFamily="34" charset="0"/>
            </a:rPr>
            <a:t>Taxable supplies of goods over €75,000 in a 12 month period </a:t>
          </a:r>
        </a:p>
        <a:p>
          <a:pPr marL="0" lvl="0" indent="0" algn="ctr" defTabSz="711200">
            <a:lnSpc>
              <a:spcPct val="90000"/>
            </a:lnSpc>
            <a:spcBef>
              <a:spcPct val="0"/>
            </a:spcBef>
            <a:spcAft>
              <a:spcPct val="35000"/>
            </a:spcAft>
            <a:buNone/>
          </a:pPr>
          <a:endParaRPr lang="en-IE" sz="1600" kern="1200" dirty="0">
            <a:solidFill>
              <a:schemeClr val="accent1">
                <a:lumMod val="50000"/>
              </a:schemeClr>
            </a:solidFill>
            <a:latin typeface="Arial" panose="020B0604020202020204" pitchFamily="34" charset="0"/>
            <a:cs typeface="Arial" panose="020B0604020202020204" pitchFamily="34" charset="0"/>
          </a:endParaRPr>
        </a:p>
      </dsp:txBody>
      <dsp:txXfrm>
        <a:off x="970985" y="2262126"/>
        <a:ext cx="2354119" cy="1177059"/>
      </dsp:txXfrm>
    </dsp:sp>
    <dsp:sp modelId="{4037F89D-7913-43DC-B2DC-0F1276BF2622}">
      <dsp:nvSpPr>
        <dsp:cNvPr id="0" name=""/>
        <dsp:cNvSpPr/>
      </dsp:nvSpPr>
      <dsp:spPr>
        <a:xfrm>
          <a:off x="1559515" y="3933550"/>
          <a:ext cx="2354119" cy="1177059"/>
        </a:xfrm>
        <a:prstGeom prst="rect">
          <a:avLst/>
        </a:prstGeom>
        <a:solidFill>
          <a:schemeClr val="accent3"/>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IE" sz="1400" kern="1200" dirty="0">
              <a:solidFill>
                <a:schemeClr val="accent1">
                  <a:lumMod val="50000"/>
                </a:schemeClr>
              </a:solidFill>
              <a:latin typeface="Arial" panose="020B0604020202020204" pitchFamily="34" charset="0"/>
              <a:cs typeface="Arial" panose="020B0604020202020204" pitchFamily="34" charset="0"/>
            </a:rPr>
            <a:t>Example a school tuck shop with a turnover of €75,000</a:t>
          </a:r>
        </a:p>
      </dsp:txBody>
      <dsp:txXfrm>
        <a:off x="1559515" y="3933550"/>
        <a:ext cx="2354119" cy="1177059"/>
      </dsp:txXfrm>
    </dsp:sp>
    <dsp:sp modelId="{508BF63C-3CE6-428D-9DCB-960F411689B1}">
      <dsp:nvSpPr>
        <dsp:cNvPr id="0" name=""/>
        <dsp:cNvSpPr/>
      </dsp:nvSpPr>
      <dsp:spPr>
        <a:xfrm>
          <a:off x="3819469" y="2262126"/>
          <a:ext cx="2354119" cy="1177059"/>
        </a:xfrm>
        <a:prstGeom prst="rect">
          <a:avLst/>
        </a:prstGeom>
        <a:solidFill>
          <a:schemeClr val="accent3"/>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IE" sz="1600" kern="1200" dirty="0">
              <a:solidFill>
                <a:schemeClr val="accent1">
                  <a:lumMod val="50000"/>
                </a:schemeClr>
              </a:solidFill>
              <a:latin typeface="Arial" panose="020B0604020202020204" pitchFamily="34" charset="0"/>
              <a:cs typeface="Arial" panose="020B0604020202020204" pitchFamily="34" charset="0"/>
            </a:rPr>
            <a:t>Taxable suppliers of services over €37,500 in a 12 month period</a:t>
          </a:r>
        </a:p>
      </dsp:txBody>
      <dsp:txXfrm>
        <a:off x="3819469" y="2262126"/>
        <a:ext cx="2354119" cy="1177059"/>
      </dsp:txXfrm>
    </dsp:sp>
    <dsp:sp modelId="{1BC061AA-0BC1-435B-8D54-4FBE0D677333}">
      <dsp:nvSpPr>
        <dsp:cNvPr id="0" name=""/>
        <dsp:cNvSpPr/>
      </dsp:nvSpPr>
      <dsp:spPr>
        <a:xfrm>
          <a:off x="4407999" y="3933550"/>
          <a:ext cx="2354119" cy="1177059"/>
        </a:xfrm>
        <a:prstGeom prst="rect">
          <a:avLst/>
        </a:prstGeom>
        <a:solidFill>
          <a:schemeClr val="accent3"/>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IE" sz="1400" kern="1200" dirty="0">
              <a:solidFill>
                <a:schemeClr val="accent1">
                  <a:lumMod val="50000"/>
                </a:schemeClr>
              </a:solidFill>
              <a:latin typeface="Arial" panose="020B0604020202020204" pitchFamily="34" charset="0"/>
              <a:cs typeface="Arial" panose="020B0604020202020204" pitchFamily="34" charset="0"/>
            </a:rPr>
            <a:t>Financial Guideline 2013/2014 – 09 ‘VAT on Rental Income from Sports Facilities &amp; Car Parks’</a:t>
          </a:r>
        </a:p>
      </dsp:txBody>
      <dsp:txXfrm>
        <a:off x="4407999" y="3933550"/>
        <a:ext cx="2354119" cy="1177059"/>
      </dsp:txXfrm>
    </dsp:sp>
    <dsp:sp modelId="{C6C6C8EC-8246-415D-88BF-D01AEECEE4B2}">
      <dsp:nvSpPr>
        <dsp:cNvPr id="0" name=""/>
        <dsp:cNvSpPr/>
      </dsp:nvSpPr>
      <dsp:spPr>
        <a:xfrm>
          <a:off x="6667953" y="2262126"/>
          <a:ext cx="2354119" cy="1177059"/>
        </a:xfrm>
        <a:prstGeom prst="rect">
          <a:avLst/>
        </a:prstGeom>
        <a:solidFill>
          <a:schemeClr val="accent3"/>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IE" sz="1600" kern="1200" dirty="0">
              <a:solidFill>
                <a:schemeClr val="accent1">
                  <a:lumMod val="50000"/>
                </a:schemeClr>
              </a:solidFill>
              <a:latin typeface="Arial" panose="020B0604020202020204" pitchFamily="34" charset="0"/>
              <a:cs typeface="Arial" panose="020B0604020202020204" pitchFamily="34" charset="0"/>
            </a:rPr>
            <a:t>Value of goods acquired from other EU Member States over €41,000 in a 12 month period</a:t>
          </a:r>
        </a:p>
      </dsp:txBody>
      <dsp:txXfrm>
        <a:off x="6667953" y="2262126"/>
        <a:ext cx="2354119" cy="1177059"/>
      </dsp:txXfrm>
    </dsp:sp>
    <dsp:sp modelId="{475696F5-621A-4AD9-BA03-48B00B019AC9}">
      <dsp:nvSpPr>
        <dsp:cNvPr id="0" name=""/>
        <dsp:cNvSpPr/>
      </dsp:nvSpPr>
      <dsp:spPr>
        <a:xfrm>
          <a:off x="7256483" y="3933550"/>
          <a:ext cx="2354119" cy="1177059"/>
        </a:xfrm>
        <a:prstGeom prst="rect">
          <a:avLst/>
        </a:prstGeom>
        <a:solidFill>
          <a:schemeClr val="accent3"/>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IE" sz="1400" kern="1200" dirty="0">
              <a:solidFill>
                <a:schemeClr val="accent1">
                  <a:lumMod val="50000"/>
                </a:schemeClr>
              </a:solidFill>
              <a:latin typeface="Arial" panose="020B0604020202020204" pitchFamily="34" charset="0"/>
              <a:cs typeface="Arial" panose="020B0604020202020204" pitchFamily="34" charset="0"/>
            </a:rPr>
            <a:t>Example a school purchases laptops from a German supplier for €41,000</a:t>
          </a:r>
        </a:p>
      </dsp:txBody>
      <dsp:txXfrm>
        <a:off x="7256483" y="3933550"/>
        <a:ext cx="2354119" cy="1177059"/>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C2455D-BCBB-47EA-B963-85088663CAA4}">
      <dsp:nvSpPr>
        <dsp:cNvPr id="0" name=""/>
        <dsp:cNvSpPr/>
      </dsp:nvSpPr>
      <dsp:spPr>
        <a:xfrm rot="5400000">
          <a:off x="-261568" y="264536"/>
          <a:ext cx="1743792" cy="1220654"/>
        </a:xfrm>
        <a:prstGeom prst="chevron">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1511300">
            <a:lnSpc>
              <a:spcPct val="90000"/>
            </a:lnSpc>
            <a:spcBef>
              <a:spcPct val="0"/>
            </a:spcBef>
            <a:spcAft>
              <a:spcPct val="35000"/>
            </a:spcAft>
            <a:buNone/>
          </a:pPr>
          <a:r>
            <a:rPr lang="en-IE" sz="3400" kern="1200">
              <a:solidFill>
                <a:schemeClr val="accent1">
                  <a:lumMod val="50000"/>
                </a:schemeClr>
              </a:solidFill>
            </a:rPr>
            <a:t>1</a:t>
          </a:r>
          <a:endParaRPr lang="en-IE" sz="3400" kern="1200" dirty="0">
            <a:solidFill>
              <a:schemeClr val="accent1">
                <a:lumMod val="50000"/>
              </a:schemeClr>
            </a:solidFill>
          </a:endParaRPr>
        </a:p>
      </dsp:txBody>
      <dsp:txXfrm rot="-5400000">
        <a:off x="1" y="613294"/>
        <a:ext cx="1220654" cy="523138"/>
      </dsp:txXfrm>
    </dsp:sp>
    <dsp:sp modelId="{27057F67-4FCE-4546-BEEC-F85B7E84E9E1}">
      <dsp:nvSpPr>
        <dsp:cNvPr id="0" name=""/>
        <dsp:cNvSpPr/>
      </dsp:nvSpPr>
      <dsp:spPr>
        <a:xfrm rot="5400000">
          <a:off x="3872351" y="-2648729"/>
          <a:ext cx="1133465" cy="6436859"/>
        </a:xfrm>
        <a:prstGeom prst="round2SameRect">
          <a:avLst/>
        </a:prstGeom>
        <a:solidFill>
          <a:schemeClr val="tx2">
            <a:lumMod val="60000"/>
            <a:lumOff val="40000"/>
            <a:alpha val="9000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3576" tIns="14605" rIns="14605" bIns="14605" numCol="1" spcCol="1270" anchor="ctr" anchorCtr="0">
          <a:noAutofit/>
        </a:bodyPr>
        <a:lstStyle/>
        <a:p>
          <a:pPr marL="228600" lvl="1" indent="-228600" algn="l" defTabSz="1022350">
            <a:lnSpc>
              <a:spcPct val="90000"/>
            </a:lnSpc>
            <a:spcBef>
              <a:spcPct val="0"/>
            </a:spcBef>
            <a:spcAft>
              <a:spcPct val="15000"/>
            </a:spcAft>
            <a:buChar char="•"/>
          </a:pPr>
          <a:r>
            <a:rPr lang="en-IE" sz="2300" kern="1200" dirty="0">
              <a:solidFill>
                <a:schemeClr val="accent1">
                  <a:lumMod val="50000"/>
                </a:schemeClr>
              </a:solidFill>
            </a:rPr>
            <a:t>A school should not give their VAT number to a UK supplier</a:t>
          </a:r>
        </a:p>
      </dsp:txBody>
      <dsp:txXfrm rot="-5400000">
        <a:off x="1220655" y="58298"/>
        <a:ext cx="6381528" cy="1022803"/>
      </dsp:txXfrm>
    </dsp:sp>
    <dsp:sp modelId="{9504DBA3-3C07-441B-B96F-5D7FE983334E}">
      <dsp:nvSpPr>
        <dsp:cNvPr id="0" name=""/>
        <dsp:cNvSpPr/>
      </dsp:nvSpPr>
      <dsp:spPr>
        <a:xfrm rot="5400000">
          <a:off x="-261568" y="1815819"/>
          <a:ext cx="1743792" cy="1220654"/>
        </a:xfrm>
        <a:prstGeom prst="chevron">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1511300">
            <a:lnSpc>
              <a:spcPct val="90000"/>
            </a:lnSpc>
            <a:spcBef>
              <a:spcPct val="0"/>
            </a:spcBef>
            <a:spcAft>
              <a:spcPct val="35000"/>
            </a:spcAft>
            <a:buNone/>
          </a:pPr>
          <a:r>
            <a:rPr lang="en-IE" sz="3400" kern="1200">
              <a:solidFill>
                <a:schemeClr val="accent1">
                  <a:lumMod val="50000"/>
                </a:schemeClr>
              </a:solidFill>
            </a:rPr>
            <a:t>2</a:t>
          </a:r>
          <a:endParaRPr lang="en-IE" sz="3400" kern="1200" dirty="0">
            <a:solidFill>
              <a:schemeClr val="accent1">
                <a:lumMod val="50000"/>
              </a:schemeClr>
            </a:solidFill>
          </a:endParaRPr>
        </a:p>
      </dsp:txBody>
      <dsp:txXfrm rot="-5400000">
        <a:off x="1" y="2164577"/>
        <a:ext cx="1220654" cy="523138"/>
      </dsp:txXfrm>
    </dsp:sp>
    <dsp:sp modelId="{C926A020-FB57-4DA2-AADA-00314F0ABCC8}">
      <dsp:nvSpPr>
        <dsp:cNvPr id="0" name=""/>
        <dsp:cNvSpPr/>
      </dsp:nvSpPr>
      <dsp:spPr>
        <a:xfrm rot="5400000">
          <a:off x="3872351" y="-1097446"/>
          <a:ext cx="1133465" cy="6436859"/>
        </a:xfrm>
        <a:prstGeom prst="round2SameRect">
          <a:avLst/>
        </a:prstGeom>
        <a:solidFill>
          <a:schemeClr val="tx2">
            <a:lumMod val="60000"/>
            <a:lumOff val="40000"/>
            <a:alpha val="9000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3576" tIns="14605" rIns="14605" bIns="14605" numCol="1" spcCol="1270" anchor="ctr" anchorCtr="0">
          <a:noAutofit/>
        </a:bodyPr>
        <a:lstStyle/>
        <a:p>
          <a:pPr marL="228600" lvl="1" indent="-228600" algn="l" defTabSz="1022350">
            <a:lnSpc>
              <a:spcPct val="90000"/>
            </a:lnSpc>
            <a:spcBef>
              <a:spcPct val="0"/>
            </a:spcBef>
            <a:spcAft>
              <a:spcPct val="15000"/>
            </a:spcAft>
            <a:buChar char="•"/>
          </a:pPr>
          <a:r>
            <a:rPr lang="en-IE" sz="2300" kern="1200" dirty="0">
              <a:solidFill>
                <a:schemeClr val="accent1">
                  <a:lumMod val="50000"/>
                </a:schemeClr>
              </a:solidFill>
            </a:rPr>
            <a:t>A school does not need to register for an EORI number</a:t>
          </a:r>
        </a:p>
      </dsp:txBody>
      <dsp:txXfrm rot="-5400000">
        <a:off x="1220655" y="1609581"/>
        <a:ext cx="6381528" cy="1022803"/>
      </dsp:txXfrm>
    </dsp:sp>
    <dsp:sp modelId="{5D891954-78B6-4B82-A666-0E2A6634B6F1}">
      <dsp:nvSpPr>
        <dsp:cNvPr id="0" name=""/>
        <dsp:cNvSpPr/>
      </dsp:nvSpPr>
      <dsp:spPr>
        <a:xfrm rot="5400000">
          <a:off x="-261568" y="3367101"/>
          <a:ext cx="1743792" cy="1220654"/>
        </a:xfrm>
        <a:prstGeom prst="chevron">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1511300">
            <a:lnSpc>
              <a:spcPct val="90000"/>
            </a:lnSpc>
            <a:spcBef>
              <a:spcPct val="0"/>
            </a:spcBef>
            <a:spcAft>
              <a:spcPct val="35000"/>
            </a:spcAft>
            <a:buNone/>
          </a:pPr>
          <a:r>
            <a:rPr lang="en-IE" sz="3400" kern="1200">
              <a:solidFill>
                <a:schemeClr val="accent1">
                  <a:lumMod val="50000"/>
                </a:schemeClr>
              </a:solidFill>
            </a:rPr>
            <a:t>3</a:t>
          </a:r>
          <a:endParaRPr lang="en-IE" sz="3400" kern="1200" dirty="0">
            <a:solidFill>
              <a:schemeClr val="accent1">
                <a:lumMod val="50000"/>
              </a:schemeClr>
            </a:solidFill>
          </a:endParaRPr>
        </a:p>
      </dsp:txBody>
      <dsp:txXfrm rot="-5400000">
        <a:off x="1" y="3715859"/>
        <a:ext cx="1220654" cy="523138"/>
      </dsp:txXfrm>
    </dsp:sp>
    <dsp:sp modelId="{3EDB9DF0-3966-459C-B073-3A749C5024BC}">
      <dsp:nvSpPr>
        <dsp:cNvPr id="0" name=""/>
        <dsp:cNvSpPr/>
      </dsp:nvSpPr>
      <dsp:spPr>
        <a:xfrm rot="5400000">
          <a:off x="3872351" y="453836"/>
          <a:ext cx="1133465" cy="6436859"/>
        </a:xfrm>
        <a:prstGeom prst="round2SameRect">
          <a:avLst/>
        </a:prstGeom>
        <a:solidFill>
          <a:schemeClr val="tx2">
            <a:lumMod val="60000"/>
            <a:lumOff val="40000"/>
            <a:alpha val="9000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3576" tIns="14605" rIns="14605" bIns="14605" numCol="1" spcCol="1270" anchor="ctr" anchorCtr="0">
          <a:noAutofit/>
        </a:bodyPr>
        <a:lstStyle/>
        <a:p>
          <a:pPr marL="228600" lvl="1" indent="-228600" algn="l" defTabSz="1022350">
            <a:lnSpc>
              <a:spcPct val="90000"/>
            </a:lnSpc>
            <a:spcBef>
              <a:spcPct val="0"/>
            </a:spcBef>
            <a:spcAft>
              <a:spcPct val="15000"/>
            </a:spcAft>
            <a:buChar char="•"/>
          </a:pPr>
          <a:r>
            <a:rPr lang="en-IE" sz="2300" kern="1200" dirty="0">
              <a:solidFill>
                <a:schemeClr val="accent1">
                  <a:lumMod val="50000"/>
                </a:schemeClr>
              </a:solidFill>
            </a:rPr>
            <a:t>School do not need to account for VAT on purchase of goods from the UK on the VAT 3 return</a:t>
          </a:r>
        </a:p>
      </dsp:txBody>
      <dsp:txXfrm rot="-5400000">
        <a:off x="1220655" y="3160864"/>
        <a:ext cx="6381528" cy="1022803"/>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17806D-0B72-47B2-BEBD-69FC1EE8C080}">
      <dsp:nvSpPr>
        <dsp:cNvPr id="0" name=""/>
        <dsp:cNvSpPr/>
      </dsp:nvSpPr>
      <dsp:spPr>
        <a:xfrm rot="5400000">
          <a:off x="-262118" y="263345"/>
          <a:ext cx="1747459" cy="1223221"/>
        </a:xfrm>
        <a:prstGeom prst="chevron">
          <a:avLst/>
        </a:prstGeom>
        <a:solidFill>
          <a:schemeClr val="accent3">
            <a:lumMod val="40000"/>
            <a:lumOff val="60000"/>
          </a:schemeClr>
        </a:solidFill>
        <a:ln w="12700" cap="flat" cmpd="sng" algn="ctr">
          <a:solidFill>
            <a:schemeClr val="accent3"/>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1511300">
            <a:lnSpc>
              <a:spcPct val="90000"/>
            </a:lnSpc>
            <a:spcBef>
              <a:spcPct val="0"/>
            </a:spcBef>
            <a:spcAft>
              <a:spcPct val="35000"/>
            </a:spcAft>
            <a:buNone/>
          </a:pPr>
          <a:r>
            <a:rPr lang="en-IE" sz="3400" kern="1200" dirty="0">
              <a:solidFill>
                <a:schemeClr val="accent1">
                  <a:lumMod val="50000"/>
                </a:schemeClr>
              </a:solidFill>
            </a:rPr>
            <a:t>1</a:t>
          </a:r>
        </a:p>
      </dsp:txBody>
      <dsp:txXfrm rot="-5400000">
        <a:off x="2" y="612837"/>
        <a:ext cx="1223221" cy="524238"/>
      </dsp:txXfrm>
    </dsp:sp>
    <dsp:sp modelId="{8B7AC9C5-5725-48A9-97E1-EA618C78F734}">
      <dsp:nvSpPr>
        <dsp:cNvPr id="0" name=""/>
        <dsp:cNvSpPr/>
      </dsp:nvSpPr>
      <dsp:spPr>
        <a:xfrm rot="5400000">
          <a:off x="5227562" y="-4003114"/>
          <a:ext cx="1135848" cy="9144531"/>
        </a:xfrm>
        <a:prstGeom prst="round2SameRect">
          <a:avLst/>
        </a:prstGeom>
        <a:solidFill>
          <a:schemeClr val="lt1">
            <a:alpha val="90000"/>
            <a:hueOff val="0"/>
            <a:satOff val="0"/>
            <a:lumOff val="0"/>
            <a:alphaOff val="0"/>
          </a:schemeClr>
        </a:solidFill>
        <a:ln w="12700" cap="flat" cmpd="sng" algn="ctr">
          <a:solidFill>
            <a:schemeClr val="accent3"/>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IE" sz="2400" kern="1200" dirty="0">
              <a:solidFill>
                <a:schemeClr val="accent1">
                  <a:lumMod val="50000"/>
                </a:schemeClr>
              </a:solidFill>
            </a:rPr>
            <a:t>Notify Revenue of all contracts online (</a:t>
          </a:r>
          <a:r>
            <a:rPr lang="en-IE" sz="2400" b="1" kern="1200" dirty="0">
              <a:solidFill>
                <a:schemeClr val="accent1">
                  <a:lumMod val="50000"/>
                </a:schemeClr>
              </a:solidFill>
            </a:rPr>
            <a:t>Contract Notification)</a:t>
          </a:r>
        </a:p>
      </dsp:txBody>
      <dsp:txXfrm rot="-5400000">
        <a:off x="1223221" y="56675"/>
        <a:ext cx="9089083" cy="1024952"/>
      </dsp:txXfrm>
    </dsp:sp>
    <dsp:sp modelId="{3EC7BE12-2688-420B-99A4-98BA7ADF658D}">
      <dsp:nvSpPr>
        <dsp:cNvPr id="0" name=""/>
        <dsp:cNvSpPr/>
      </dsp:nvSpPr>
      <dsp:spPr>
        <a:xfrm rot="5400000">
          <a:off x="-244370" y="1850662"/>
          <a:ext cx="1747459" cy="1223221"/>
        </a:xfrm>
        <a:prstGeom prst="chevron">
          <a:avLst/>
        </a:prstGeom>
        <a:solidFill>
          <a:schemeClr val="accent3">
            <a:lumMod val="40000"/>
            <a:lumOff val="60000"/>
          </a:schemeClr>
        </a:solidFill>
        <a:ln w="12700" cap="flat" cmpd="sng" algn="ctr">
          <a:solidFill>
            <a:schemeClr val="accent3"/>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1511300">
            <a:lnSpc>
              <a:spcPct val="90000"/>
            </a:lnSpc>
            <a:spcBef>
              <a:spcPct val="0"/>
            </a:spcBef>
            <a:spcAft>
              <a:spcPct val="35000"/>
            </a:spcAft>
            <a:buNone/>
          </a:pPr>
          <a:r>
            <a:rPr lang="en-IE" sz="3400" kern="1200" dirty="0">
              <a:solidFill>
                <a:schemeClr val="accent1">
                  <a:lumMod val="50000"/>
                </a:schemeClr>
              </a:solidFill>
            </a:rPr>
            <a:t>2</a:t>
          </a:r>
        </a:p>
      </dsp:txBody>
      <dsp:txXfrm rot="-5400000">
        <a:off x="17750" y="2200154"/>
        <a:ext cx="1223221" cy="524238"/>
      </dsp:txXfrm>
    </dsp:sp>
    <dsp:sp modelId="{665E24C1-27BA-465A-B3CF-35DA30A2D72C}">
      <dsp:nvSpPr>
        <dsp:cNvPr id="0" name=""/>
        <dsp:cNvSpPr/>
      </dsp:nvSpPr>
      <dsp:spPr>
        <a:xfrm rot="5400000">
          <a:off x="5060417" y="-2274218"/>
          <a:ext cx="1470140" cy="9144531"/>
        </a:xfrm>
        <a:prstGeom prst="round2SameRect">
          <a:avLst/>
        </a:prstGeom>
        <a:solidFill>
          <a:schemeClr val="lt1">
            <a:alpha val="90000"/>
            <a:hueOff val="0"/>
            <a:satOff val="0"/>
            <a:lumOff val="0"/>
            <a:alphaOff val="0"/>
          </a:schemeClr>
        </a:solidFill>
        <a:ln w="12700" cap="flat" cmpd="sng" algn="ctr">
          <a:solidFill>
            <a:schemeClr val="accent3"/>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IE" sz="2400" kern="1200" dirty="0">
              <a:solidFill>
                <a:schemeClr val="accent1">
                  <a:lumMod val="50000"/>
                </a:schemeClr>
              </a:solidFill>
            </a:rPr>
            <a:t>Notify payment online (</a:t>
          </a:r>
          <a:r>
            <a:rPr lang="en-IE" sz="2400" b="1" kern="1200" dirty="0">
              <a:solidFill>
                <a:schemeClr val="accent1">
                  <a:lumMod val="50000"/>
                </a:schemeClr>
              </a:solidFill>
            </a:rPr>
            <a:t>Payment Notification</a:t>
          </a:r>
          <a:r>
            <a:rPr lang="en-IE" sz="2400" kern="1200" dirty="0">
              <a:solidFill>
                <a:schemeClr val="accent1">
                  <a:lumMod val="50000"/>
                </a:schemeClr>
              </a:solidFill>
            </a:rPr>
            <a:t>) – Penalties apply where prior notification to the Revenue is not obtained</a:t>
          </a:r>
        </a:p>
      </dsp:txBody>
      <dsp:txXfrm rot="-5400000">
        <a:off x="1223222" y="1634743"/>
        <a:ext cx="9072765" cy="1326608"/>
      </dsp:txXfrm>
    </dsp:sp>
    <dsp:sp modelId="{0488FCFE-3C49-4225-80BC-35EC9AC0A76C}">
      <dsp:nvSpPr>
        <dsp:cNvPr id="0" name=""/>
        <dsp:cNvSpPr/>
      </dsp:nvSpPr>
      <dsp:spPr>
        <a:xfrm rot="5400000">
          <a:off x="-262118" y="3553992"/>
          <a:ext cx="1747459" cy="1223221"/>
        </a:xfrm>
        <a:prstGeom prst="chevron">
          <a:avLst/>
        </a:prstGeom>
        <a:solidFill>
          <a:schemeClr val="accent3">
            <a:lumMod val="40000"/>
            <a:lumOff val="60000"/>
          </a:schemeClr>
        </a:solidFill>
        <a:ln w="12700" cap="flat" cmpd="sng" algn="ctr">
          <a:solidFill>
            <a:schemeClr val="accent3"/>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1511300">
            <a:lnSpc>
              <a:spcPct val="90000"/>
            </a:lnSpc>
            <a:spcBef>
              <a:spcPct val="0"/>
            </a:spcBef>
            <a:spcAft>
              <a:spcPct val="35000"/>
            </a:spcAft>
            <a:buNone/>
          </a:pPr>
          <a:r>
            <a:rPr lang="en-IE" sz="3400" kern="1200" dirty="0">
              <a:solidFill>
                <a:schemeClr val="accent1">
                  <a:lumMod val="50000"/>
                </a:schemeClr>
              </a:solidFill>
            </a:rPr>
            <a:t>3</a:t>
          </a:r>
        </a:p>
      </dsp:txBody>
      <dsp:txXfrm rot="-5400000">
        <a:off x="2" y="3903484"/>
        <a:ext cx="1223221" cy="524238"/>
      </dsp:txXfrm>
    </dsp:sp>
    <dsp:sp modelId="{4FE26688-1142-47AB-8923-DEE5A5BB2F52}">
      <dsp:nvSpPr>
        <dsp:cNvPr id="0" name=""/>
        <dsp:cNvSpPr/>
      </dsp:nvSpPr>
      <dsp:spPr>
        <a:xfrm rot="5400000">
          <a:off x="5227562" y="-712467"/>
          <a:ext cx="1135848" cy="9144531"/>
        </a:xfrm>
        <a:prstGeom prst="round2SameRect">
          <a:avLst/>
        </a:prstGeom>
        <a:solidFill>
          <a:schemeClr val="lt1">
            <a:alpha val="90000"/>
            <a:hueOff val="0"/>
            <a:satOff val="0"/>
            <a:lumOff val="0"/>
            <a:alphaOff val="0"/>
          </a:schemeClr>
        </a:solidFill>
        <a:ln w="12700" cap="flat" cmpd="sng" algn="ctr">
          <a:solidFill>
            <a:schemeClr val="accent3">
              <a:lumMod val="60000"/>
              <a:lumOff val="4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IE" sz="2400" kern="1200" dirty="0">
              <a:solidFill>
                <a:schemeClr val="accent1">
                  <a:lumMod val="50000"/>
                </a:schemeClr>
              </a:solidFill>
            </a:rPr>
            <a:t>Provide a copy or details of the Deduction Authorisation to the subcontractor when paying the subcontractor</a:t>
          </a:r>
        </a:p>
      </dsp:txBody>
      <dsp:txXfrm rot="-5400000">
        <a:off x="1223221" y="3347322"/>
        <a:ext cx="9089083" cy="1024952"/>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472EB1-E777-4E24-B145-8613701591D9}">
      <dsp:nvSpPr>
        <dsp:cNvPr id="0" name=""/>
        <dsp:cNvSpPr/>
      </dsp:nvSpPr>
      <dsp:spPr>
        <a:xfrm rot="10800000">
          <a:off x="2047599" y="2005"/>
          <a:ext cx="6792638" cy="1346687"/>
        </a:xfrm>
        <a:prstGeom prst="homePlate">
          <a:avLst/>
        </a:prstGeom>
        <a:solidFill>
          <a:schemeClr val="accent3">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93852" tIns="91440" rIns="170688" bIns="91440" numCol="1" spcCol="1270" anchor="ctr" anchorCtr="0">
          <a:noAutofit/>
        </a:bodyPr>
        <a:lstStyle/>
        <a:p>
          <a:pPr marL="0" lvl="0" indent="0" algn="l" defTabSz="1066800">
            <a:lnSpc>
              <a:spcPct val="90000"/>
            </a:lnSpc>
            <a:spcBef>
              <a:spcPct val="0"/>
            </a:spcBef>
            <a:spcAft>
              <a:spcPct val="35000"/>
            </a:spcAft>
            <a:buNone/>
          </a:pPr>
          <a:r>
            <a:rPr lang="en-IE" sz="2400" kern="1200" dirty="0">
              <a:solidFill>
                <a:schemeClr val="accent1">
                  <a:lumMod val="50000"/>
                </a:schemeClr>
              </a:solidFill>
            </a:rPr>
            <a:t>If RCT applies VAT applies</a:t>
          </a:r>
        </a:p>
      </dsp:txBody>
      <dsp:txXfrm rot="10800000">
        <a:off x="2384271" y="2005"/>
        <a:ext cx="6455966" cy="1346687"/>
      </dsp:txXfrm>
    </dsp:sp>
    <dsp:sp modelId="{80C1E42A-96E8-4E8F-8188-ECF228E75DE4}">
      <dsp:nvSpPr>
        <dsp:cNvPr id="0" name=""/>
        <dsp:cNvSpPr/>
      </dsp:nvSpPr>
      <dsp:spPr>
        <a:xfrm>
          <a:off x="734296" y="0"/>
          <a:ext cx="1346687" cy="1346687"/>
        </a:xfrm>
        <a:prstGeom prst="ellipse">
          <a:avLst/>
        </a:prstGeom>
        <a:solidFill>
          <a:schemeClr val="bg1"/>
        </a:solidFill>
        <a:ln w="12700" cap="flat" cmpd="sng" algn="ctr">
          <a:solidFill>
            <a:schemeClr val="accent1">
              <a:lumMod val="50000"/>
            </a:schemeClr>
          </a:solidFill>
          <a:prstDash val="solid"/>
          <a:miter lim="800000"/>
        </a:ln>
        <a:effectLst>
          <a:outerShdw blurRad="50800" dist="50800" dir="5400000" algn="ctr" rotWithShape="0">
            <a:schemeClr val="accent1"/>
          </a:outerShdw>
        </a:effectLst>
      </dsp:spPr>
      <dsp:style>
        <a:lnRef idx="2">
          <a:scrgbClr r="0" g="0" b="0"/>
        </a:lnRef>
        <a:fillRef idx="1">
          <a:scrgbClr r="0" g="0" b="0"/>
        </a:fillRef>
        <a:effectRef idx="0">
          <a:scrgbClr r="0" g="0" b="0"/>
        </a:effectRef>
        <a:fontRef idx="minor"/>
      </dsp:style>
    </dsp:sp>
    <dsp:sp modelId="{87FE782A-1555-449E-959D-7D0BBB802B5F}">
      <dsp:nvSpPr>
        <dsp:cNvPr id="0" name=""/>
        <dsp:cNvSpPr/>
      </dsp:nvSpPr>
      <dsp:spPr>
        <a:xfrm rot="10800000">
          <a:off x="1978314" y="1727094"/>
          <a:ext cx="6930393" cy="1346687"/>
        </a:xfrm>
        <a:prstGeom prst="homePlate">
          <a:avLst/>
        </a:prstGeom>
        <a:solidFill>
          <a:schemeClr val="accent3">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93852" tIns="91440" rIns="170688" bIns="91440" numCol="1" spcCol="1270" anchor="ctr" anchorCtr="0">
          <a:noAutofit/>
        </a:bodyPr>
        <a:lstStyle/>
        <a:p>
          <a:pPr marL="0" lvl="0" indent="0" algn="l" defTabSz="1066800">
            <a:lnSpc>
              <a:spcPct val="90000"/>
            </a:lnSpc>
            <a:spcBef>
              <a:spcPct val="0"/>
            </a:spcBef>
            <a:spcAft>
              <a:spcPct val="35000"/>
            </a:spcAft>
            <a:buNone/>
          </a:pPr>
          <a:r>
            <a:rPr lang="en-IE" sz="2400" kern="1200" dirty="0">
              <a:solidFill>
                <a:schemeClr val="accent1">
                  <a:lumMod val="50000"/>
                </a:schemeClr>
              </a:solidFill>
            </a:rPr>
            <a:t>VAT to be accounted for by the Principal Contractor</a:t>
          </a:r>
        </a:p>
      </dsp:txBody>
      <dsp:txXfrm rot="10800000">
        <a:off x="2314986" y="1727094"/>
        <a:ext cx="6593721" cy="1346687"/>
      </dsp:txXfrm>
    </dsp:sp>
    <dsp:sp modelId="{923EC3C1-A40D-46F2-A9FC-DA92819F7D1C}">
      <dsp:nvSpPr>
        <dsp:cNvPr id="0" name=""/>
        <dsp:cNvSpPr/>
      </dsp:nvSpPr>
      <dsp:spPr>
        <a:xfrm>
          <a:off x="603744" y="1796247"/>
          <a:ext cx="1346687" cy="1346687"/>
        </a:xfrm>
        <a:prstGeom prst="ellipse">
          <a:avLst/>
        </a:prstGeom>
        <a:solidFill>
          <a:schemeClr val="bg1"/>
        </a:solidFill>
        <a:ln w="12700" cap="flat" cmpd="sng" algn="ctr">
          <a:solidFill>
            <a:schemeClr val="accent1">
              <a:lumMod val="50000"/>
            </a:schemeClr>
          </a:solidFill>
          <a:prstDash val="solid"/>
          <a:miter lim="800000"/>
        </a:ln>
        <a:effectLst/>
      </dsp:spPr>
      <dsp:style>
        <a:lnRef idx="2">
          <a:scrgbClr r="0" g="0" b="0"/>
        </a:lnRef>
        <a:fillRef idx="1">
          <a:scrgbClr r="0" g="0" b="0"/>
        </a:fillRef>
        <a:effectRef idx="0">
          <a:scrgbClr r="0" g="0" b="0"/>
        </a:effectRef>
        <a:fontRef idx="minor"/>
      </dsp:style>
    </dsp:sp>
    <dsp:sp modelId="{636A5055-C7FC-4DBD-B6CC-B0EC3BFBBCD9}">
      <dsp:nvSpPr>
        <dsp:cNvPr id="0" name=""/>
        <dsp:cNvSpPr/>
      </dsp:nvSpPr>
      <dsp:spPr>
        <a:xfrm rot="10800000">
          <a:off x="2047599" y="3499372"/>
          <a:ext cx="6792638" cy="1346687"/>
        </a:xfrm>
        <a:prstGeom prst="homePlate">
          <a:avLst/>
        </a:prstGeom>
        <a:solidFill>
          <a:schemeClr val="accent3">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93852" tIns="91440" rIns="170688" bIns="91440" numCol="1" spcCol="1270" anchor="ctr" anchorCtr="0">
          <a:noAutofit/>
        </a:bodyPr>
        <a:lstStyle/>
        <a:p>
          <a:pPr marL="0" lvl="0" indent="0" algn="l" defTabSz="1066800">
            <a:lnSpc>
              <a:spcPct val="90000"/>
            </a:lnSpc>
            <a:spcBef>
              <a:spcPct val="0"/>
            </a:spcBef>
            <a:spcAft>
              <a:spcPct val="35000"/>
            </a:spcAft>
            <a:buNone/>
          </a:pPr>
          <a:r>
            <a:rPr lang="en-IE" sz="2400" kern="1200" dirty="0">
              <a:solidFill>
                <a:schemeClr val="accent1">
                  <a:lumMod val="50000"/>
                </a:schemeClr>
              </a:solidFill>
            </a:rPr>
            <a:t>School’s must account for VAT at 13.5%</a:t>
          </a:r>
        </a:p>
      </dsp:txBody>
      <dsp:txXfrm rot="10800000">
        <a:off x="2384271" y="3499372"/>
        <a:ext cx="6455966" cy="1346687"/>
      </dsp:txXfrm>
    </dsp:sp>
    <dsp:sp modelId="{6EC5FA5D-3F72-4360-82E3-2BBEC92B9E85}">
      <dsp:nvSpPr>
        <dsp:cNvPr id="0" name=""/>
        <dsp:cNvSpPr/>
      </dsp:nvSpPr>
      <dsp:spPr>
        <a:xfrm>
          <a:off x="638183" y="3430139"/>
          <a:ext cx="1346687" cy="1346687"/>
        </a:xfrm>
        <a:prstGeom prst="ellipse">
          <a:avLst/>
        </a:prstGeom>
        <a:solidFill>
          <a:schemeClr val="bg1"/>
        </a:solidFill>
        <a:ln w="12700" cap="flat" cmpd="sng" algn="ctr">
          <a:solidFill>
            <a:schemeClr val="accent1">
              <a:lumMod val="5000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4923A8-7C3E-4F0B-B2F2-0A7BE90791CB}">
      <dsp:nvSpPr>
        <dsp:cNvPr id="0" name=""/>
        <dsp:cNvSpPr/>
      </dsp:nvSpPr>
      <dsp:spPr>
        <a:xfrm>
          <a:off x="3756904" y="1746666"/>
          <a:ext cx="2540279" cy="1892146"/>
        </a:xfrm>
        <a:prstGeom prst="hexagon">
          <a:avLst>
            <a:gd name="adj" fmla="val 2857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830" tIns="36830" rIns="36830" bIns="36830" numCol="1" spcCol="1270" anchor="ctr" anchorCtr="0">
          <a:noAutofit/>
        </a:bodyPr>
        <a:lstStyle/>
        <a:p>
          <a:pPr marL="0" lvl="0" indent="0" algn="ctr" defTabSz="1289050">
            <a:lnSpc>
              <a:spcPct val="90000"/>
            </a:lnSpc>
            <a:spcBef>
              <a:spcPct val="0"/>
            </a:spcBef>
            <a:spcAft>
              <a:spcPct val="35000"/>
            </a:spcAft>
            <a:buNone/>
          </a:pPr>
          <a:r>
            <a:rPr lang="en-IE" sz="2900" kern="1200" dirty="0">
              <a:solidFill>
                <a:schemeClr val="accent1">
                  <a:lumMod val="50000"/>
                </a:schemeClr>
              </a:solidFill>
            </a:rPr>
            <a:t>Objectives of budgeting</a:t>
          </a:r>
        </a:p>
      </dsp:txBody>
      <dsp:txXfrm>
        <a:off x="4148789" y="2038565"/>
        <a:ext cx="1756509" cy="1308348"/>
      </dsp:txXfrm>
    </dsp:sp>
    <dsp:sp modelId="{4A41C4EA-DA56-4912-8DC2-7CBC2DB60B57}">
      <dsp:nvSpPr>
        <dsp:cNvPr id="0" name=""/>
        <dsp:cNvSpPr/>
      </dsp:nvSpPr>
      <dsp:spPr>
        <a:xfrm>
          <a:off x="5303070" y="841402"/>
          <a:ext cx="825280" cy="711088"/>
        </a:xfrm>
        <a:prstGeom prst="hexagon">
          <a:avLst>
            <a:gd name="adj" fmla="val 28900"/>
            <a:gd name="vf" fmla="val 11547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BAC2209-4123-4337-AD93-F72D441FB19A}">
      <dsp:nvSpPr>
        <dsp:cNvPr id="0" name=""/>
        <dsp:cNvSpPr/>
      </dsp:nvSpPr>
      <dsp:spPr>
        <a:xfrm>
          <a:off x="3954008" y="-25757"/>
          <a:ext cx="2154212" cy="1653769"/>
        </a:xfrm>
        <a:prstGeom prst="hexagon">
          <a:avLst>
            <a:gd name="adj" fmla="val 28570"/>
            <a:gd name="vf" fmla="val 11547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IE" sz="1800" kern="1200" dirty="0">
              <a:solidFill>
                <a:schemeClr val="accent1">
                  <a:lumMod val="50000"/>
                </a:schemeClr>
              </a:solidFill>
            </a:rPr>
            <a:t>Meet statutory requirements</a:t>
          </a:r>
        </a:p>
      </dsp:txBody>
      <dsp:txXfrm>
        <a:off x="4291020" y="232964"/>
        <a:ext cx="1480188" cy="1136327"/>
      </dsp:txXfrm>
    </dsp:sp>
    <dsp:sp modelId="{C766AAD5-0201-4AC9-9B72-BE6D6AD5A689}">
      <dsp:nvSpPr>
        <dsp:cNvPr id="0" name=""/>
        <dsp:cNvSpPr/>
      </dsp:nvSpPr>
      <dsp:spPr>
        <a:xfrm>
          <a:off x="6266236" y="2170759"/>
          <a:ext cx="825280" cy="711088"/>
        </a:xfrm>
        <a:prstGeom prst="hexagon">
          <a:avLst>
            <a:gd name="adj" fmla="val 28900"/>
            <a:gd name="vf" fmla="val 11547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E0866D7-1D9D-41C0-89CD-C0FF40C197EC}">
      <dsp:nvSpPr>
        <dsp:cNvPr id="0" name=""/>
        <dsp:cNvSpPr/>
      </dsp:nvSpPr>
      <dsp:spPr>
        <a:xfrm>
          <a:off x="5901894" y="932919"/>
          <a:ext cx="2218133" cy="1550738"/>
        </a:xfrm>
        <a:prstGeom prst="hexagon">
          <a:avLst>
            <a:gd name="adj" fmla="val 28570"/>
            <a:gd name="vf" fmla="val 11547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IE" sz="1800" kern="1200" dirty="0">
              <a:solidFill>
                <a:schemeClr val="accent1">
                  <a:lumMod val="50000"/>
                </a:schemeClr>
              </a:solidFill>
            </a:rPr>
            <a:t>Control financial resources</a:t>
          </a:r>
        </a:p>
      </dsp:txBody>
      <dsp:txXfrm>
        <a:off x="6234420" y="1165394"/>
        <a:ext cx="1553081" cy="1085788"/>
      </dsp:txXfrm>
    </dsp:sp>
    <dsp:sp modelId="{325123FC-822B-4C36-AFFD-D2DC21C66988}">
      <dsp:nvSpPr>
        <dsp:cNvPr id="0" name=""/>
        <dsp:cNvSpPr/>
      </dsp:nvSpPr>
      <dsp:spPr>
        <a:xfrm>
          <a:off x="5597159" y="3671353"/>
          <a:ext cx="825280" cy="711088"/>
        </a:xfrm>
        <a:prstGeom prst="hexagon">
          <a:avLst>
            <a:gd name="adj" fmla="val 28900"/>
            <a:gd name="vf" fmla="val 11547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815180E-6FCC-41DD-B55D-688C6408EB42}">
      <dsp:nvSpPr>
        <dsp:cNvPr id="0" name=""/>
        <dsp:cNvSpPr/>
      </dsp:nvSpPr>
      <dsp:spPr>
        <a:xfrm>
          <a:off x="5967527" y="2835986"/>
          <a:ext cx="2284116" cy="1550738"/>
        </a:xfrm>
        <a:prstGeom prst="hexagon">
          <a:avLst>
            <a:gd name="adj" fmla="val 28570"/>
            <a:gd name="vf" fmla="val 11547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IE" sz="1800" kern="1200" dirty="0">
              <a:solidFill>
                <a:schemeClr val="accent1">
                  <a:lumMod val="50000"/>
                </a:schemeClr>
              </a:solidFill>
            </a:rPr>
            <a:t>Effective decision making</a:t>
          </a:r>
        </a:p>
      </dsp:txBody>
      <dsp:txXfrm>
        <a:off x="6305552" y="3065479"/>
        <a:ext cx="1608066" cy="1091752"/>
      </dsp:txXfrm>
    </dsp:sp>
    <dsp:sp modelId="{E582F403-82AF-4378-B16B-331AC9A9932D}">
      <dsp:nvSpPr>
        <dsp:cNvPr id="0" name=""/>
        <dsp:cNvSpPr/>
      </dsp:nvSpPr>
      <dsp:spPr>
        <a:xfrm>
          <a:off x="3937439" y="3827121"/>
          <a:ext cx="825280" cy="711088"/>
        </a:xfrm>
        <a:prstGeom prst="hexagon">
          <a:avLst>
            <a:gd name="adj" fmla="val 28900"/>
            <a:gd name="vf" fmla="val 11547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2D6C179-FB2A-4545-8BEB-6A0DB413E7ED}">
      <dsp:nvSpPr>
        <dsp:cNvPr id="0" name=""/>
        <dsp:cNvSpPr/>
      </dsp:nvSpPr>
      <dsp:spPr>
        <a:xfrm>
          <a:off x="3842047" y="3809517"/>
          <a:ext cx="2378133" cy="1550738"/>
        </a:xfrm>
        <a:prstGeom prst="hexagon">
          <a:avLst>
            <a:gd name="adj" fmla="val 28570"/>
            <a:gd name="vf" fmla="val 115470"/>
          </a:avLst>
        </a:prstGeom>
        <a:solidFill>
          <a:srgbClr val="E6594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IE" sz="1800" kern="1200" dirty="0">
              <a:solidFill>
                <a:schemeClr val="accent1">
                  <a:lumMod val="50000"/>
                </a:schemeClr>
              </a:solidFill>
            </a:rPr>
            <a:t>Achieve schools educational &amp; administrative objectives</a:t>
          </a:r>
        </a:p>
      </dsp:txBody>
      <dsp:txXfrm>
        <a:off x="4187907" y="4035046"/>
        <a:ext cx="1686413" cy="1099680"/>
      </dsp:txXfrm>
    </dsp:sp>
    <dsp:sp modelId="{DD84E74A-F07B-467A-B182-0AFC1037F540}">
      <dsp:nvSpPr>
        <dsp:cNvPr id="0" name=""/>
        <dsp:cNvSpPr/>
      </dsp:nvSpPr>
      <dsp:spPr>
        <a:xfrm>
          <a:off x="2958499" y="2498297"/>
          <a:ext cx="825280" cy="711088"/>
        </a:xfrm>
        <a:prstGeom prst="hexagon">
          <a:avLst>
            <a:gd name="adj" fmla="val 28900"/>
            <a:gd name="vf" fmla="val 11547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089B2B5-DBDB-47EF-9A7E-E1117C87DDD2}">
      <dsp:nvSpPr>
        <dsp:cNvPr id="0" name=""/>
        <dsp:cNvSpPr/>
      </dsp:nvSpPr>
      <dsp:spPr>
        <a:xfrm>
          <a:off x="1666174" y="3023653"/>
          <a:ext cx="2344362" cy="1550738"/>
        </a:xfrm>
        <a:prstGeom prst="hexagon">
          <a:avLst>
            <a:gd name="adj" fmla="val 28570"/>
            <a:gd name="vf" fmla="val 11547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IE" sz="1800" kern="1200" dirty="0">
              <a:solidFill>
                <a:schemeClr val="accent1">
                  <a:lumMod val="50000"/>
                </a:schemeClr>
              </a:solidFill>
            </a:rPr>
            <a:t>Maximise use of available resources</a:t>
          </a:r>
        </a:p>
      </dsp:txBody>
      <dsp:txXfrm>
        <a:off x="2009219" y="3250569"/>
        <a:ext cx="1658272" cy="1096906"/>
      </dsp:txXfrm>
    </dsp:sp>
    <dsp:sp modelId="{0C4BF256-5EA2-494B-B9B3-9835EF79F48E}">
      <dsp:nvSpPr>
        <dsp:cNvPr id="0" name=""/>
        <dsp:cNvSpPr/>
      </dsp:nvSpPr>
      <dsp:spPr>
        <a:xfrm>
          <a:off x="1728841" y="798159"/>
          <a:ext cx="2405666" cy="1909284"/>
        </a:xfrm>
        <a:prstGeom prst="hexagon">
          <a:avLst>
            <a:gd name="adj" fmla="val 28570"/>
            <a:gd name="vf" fmla="val 115470"/>
          </a:avLst>
        </a:prstGeom>
        <a:solidFill>
          <a:srgbClr val="6A557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IE" sz="1800" b="0" kern="1200" dirty="0">
              <a:solidFill>
                <a:schemeClr val="accent1">
                  <a:lumMod val="50000"/>
                </a:schemeClr>
              </a:solidFill>
            </a:rPr>
            <a:t>Assist the Principal to manage the finance on a day to day basis</a:t>
          </a:r>
        </a:p>
      </dsp:txBody>
      <dsp:txXfrm>
        <a:off x="2111141" y="1101575"/>
        <a:ext cx="1641066" cy="130245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545642-E437-49B6-9B4B-21B703AD07F7}">
      <dsp:nvSpPr>
        <dsp:cNvPr id="0" name=""/>
        <dsp:cNvSpPr/>
      </dsp:nvSpPr>
      <dsp:spPr>
        <a:xfrm>
          <a:off x="-5880001" y="-899863"/>
          <a:ext cx="7000094" cy="7000094"/>
        </a:xfrm>
        <a:prstGeom prst="blockArc">
          <a:avLst>
            <a:gd name="adj1" fmla="val 18900000"/>
            <a:gd name="adj2" fmla="val 2700000"/>
            <a:gd name="adj3" fmla="val 309"/>
          </a:avLst>
        </a:prstGeom>
        <a:noFill/>
        <a:ln w="12700" cap="flat" cmpd="sng" algn="ctr">
          <a:solidFill>
            <a:schemeClr val="dk2">
              <a:shade val="60000"/>
              <a:hueOff val="0"/>
              <a:satOff val="0"/>
              <a:lumOff val="0"/>
              <a:alphaOff val="0"/>
            </a:schemeClr>
          </a:solidFill>
          <a:prstDash val="solid"/>
          <a:miter lim="800000"/>
        </a:ln>
        <a:effectLst/>
        <a:sp3d z="-40000" prstMaterial="matte"/>
      </dsp:spPr>
      <dsp:style>
        <a:lnRef idx="2">
          <a:scrgbClr r="0" g="0" b="0"/>
        </a:lnRef>
        <a:fillRef idx="0">
          <a:scrgbClr r="0" g="0" b="0"/>
        </a:fillRef>
        <a:effectRef idx="0">
          <a:scrgbClr r="0" g="0" b="0"/>
        </a:effectRef>
        <a:fontRef idx="minor"/>
      </dsp:style>
    </dsp:sp>
    <dsp:sp modelId="{BCD0AC7B-FA8D-404E-B150-B1E188D919A9}">
      <dsp:nvSpPr>
        <dsp:cNvPr id="0" name=""/>
        <dsp:cNvSpPr/>
      </dsp:nvSpPr>
      <dsp:spPr>
        <a:xfrm>
          <a:off x="557542" y="413868"/>
          <a:ext cx="7980587" cy="800024"/>
        </a:xfrm>
        <a:prstGeom prst="rect">
          <a:avLst/>
        </a:prstGeom>
        <a:solidFill>
          <a:schemeClr val="dk2">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35020" tIns="106680" rIns="106680" bIns="106680" numCol="1" spcCol="1270" anchor="ctr" anchorCtr="0">
          <a:noAutofit/>
        </a:bodyPr>
        <a:lstStyle/>
        <a:p>
          <a:pPr marL="0" lvl="0" indent="0" algn="l" defTabSz="1866900">
            <a:lnSpc>
              <a:spcPct val="90000"/>
            </a:lnSpc>
            <a:spcBef>
              <a:spcPct val="0"/>
            </a:spcBef>
            <a:spcAft>
              <a:spcPct val="35000"/>
            </a:spcAft>
            <a:buNone/>
          </a:pPr>
          <a:r>
            <a:rPr lang="en-IE" sz="4200" kern="1200" dirty="0">
              <a:solidFill>
                <a:schemeClr val="accent1">
                  <a:lumMod val="50000"/>
                </a:schemeClr>
              </a:solidFill>
            </a:rPr>
            <a:t>Travel and Subsistence</a:t>
          </a:r>
        </a:p>
      </dsp:txBody>
      <dsp:txXfrm>
        <a:off x="557542" y="413868"/>
        <a:ext cx="7980587" cy="800024"/>
      </dsp:txXfrm>
    </dsp:sp>
    <dsp:sp modelId="{BCF2F254-D685-4DD4-92EF-EBE6D780BDFB}">
      <dsp:nvSpPr>
        <dsp:cNvPr id="0" name=""/>
        <dsp:cNvSpPr/>
      </dsp:nvSpPr>
      <dsp:spPr>
        <a:xfrm>
          <a:off x="86256" y="299801"/>
          <a:ext cx="1000030" cy="1000030"/>
        </a:xfrm>
        <a:prstGeom prst="ellipse">
          <a:avLst/>
        </a:prstGeom>
        <a:solidFill>
          <a:schemeClr val="lt2">
            <a:hueOff val="0"/>
            <a:satOff val="0"/>
            <a:lumOff val="0"/>
            <a:alphaOff val="0"/>
          </a:schemeClr>
        </a:solidFill>
        <a:ln w="6350" cap="flat" cmpd="sng" algn="ctr">
          <a:solidFill>
            <a:schemeClr val="dk2">
              <a:hueOff val="0"/>
              <a:satOff val="0"/>
              <a:lumOff val="0"/>
              <a:alphaOff val="0"/>
            </a:schemeClr>
          </a:solidFill>
          <a:prstDash val="solid"/>
          <a:miter lim="800000"/>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sp>
    <dsp:sp modelId="{508280A3-B936-423B-A365-0AFF2084509F}">
      <dsp:nvSpPr>
        <dsp:cNvPr id="0" name=""/>
        <dsp:cNvSpPr/>
      </dsp:nvSpPr>
      <dsp:spPr>
        <a:xfrm>
          <a:off x="1044944" y="1600049"/>
          <a:ext cx="7521914" cy="800024"/>
        </a:xfrm>
        <a:prstGeom prst="rect">
          <a:avLst/>
        </a:prstGeom>
        <a:solidFill>
          <a:schemeClr val="dk2">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35020" tIns="106680" rIns="106680" bIns="106680" numCol="1" spcCol="1270" anchor="ctr" anchorCtr="0">
          <a:noAutofit/>
        </a:bodyPr>
        <a:lstStyle/>
        <a:p>
          <a:pPr marL="0" lvl="0" indent="0" algn="l" defTabSz="1866900">
            <a:lnSpc>
              <a:spcPct val="90000"/>
            </a:lnSpc>
            <a:spcBef>
              <a:spcPct val="0"/>
            </a:spcBef>
            <a:spcAft>
              <a:spcPct val="35000"/>
            </a:spcAft>
            <a:buNone/>
          </a:pPr>
          <a:r>
            <a:rPr lang="en-IE" sz="4200" kern="1200" dirty="0">
              <a:solidFill>
                <a:schemeClr val="accent1">
                  <a:lumMod val="50000"/>
                </a:schemeClr>
              </a:solidFill>
            </a:rPr>
            <a:t>VAT Update</a:t>
          </a:r>
        </a:p>
      </dsp:txBody>
      <dsp:txXfrm>
        <a:off x="1044944" y="1600049"/>
        <a:ext cx="7521914" cy="800024"/>
      </dsp:txXfrm>
    </dsp:sp>
    <dsp:sp modelId="{356B775B-6CA5-4D4B-BA17-0AE986981448}">
      <dsp:nvSpPr>
        <dsp:cNvPr id="0" name=""/>
        <dsp:cNvSpPr/>
      </dsp:nvSpPr>
      <dsp:spPr>
        <a:xfrm>
          <a:off x="544929" y="1500046"/>
          <a:ext cx="1000030" cy="1000030"/>
        </a:xfrm>
        <a:prstGeom prst="ellipse">
          <a:avLst/>
        </a:prstGeom>
        <a:solidFill>
          <a:schemeClr val="lt2">
            <a:hueOff val="0"/>
            <a:satOff val="0"/>
            <a:lumOff val="0"/>
            <a:alphaOff val="0"/>
          </a:schemeClr>
        </a:solidFill>
        <a:ln w="6350" cap="flat" cmpd="sng" algn="ctr">
          <a:solidFill>
            <a:schemeClr val="dk2">
              <a:hueOff val="0"/>
              <a:satOff val="0"/>
              <a:lumOff val="0"/>
              <a:alphaOff val="0"/>
            </a:schemeClr>
          </a:solidFill>
          <a:prstDash val="solid"/>
          <a:miter lim="800000"/>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sp>
    <dsp:sp modelId="{FF8DE5DD-C803-4086-9B04-6F37E27B2764}">
      <dsp:nvSpPr>
        <dsp:cNvPr id="0" name=""/>
        <dsp:cNvSpPr/>
      </dsp:nvSpPr>
      <dsp:spPr>
        <a:xfrm>
          <a:off x="1044944" y="2800294"/>
          <a:ext cx="7521914" cy="800024"/>
        </a:xfrm>
        <a:prstGeom prst="rect">
          <a:avLst/>
        </a:prstGeom>
        <a:solidFill>
          <a:schemeClr val="dk2">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35020" tIns="106680" rIns="106680" bIns="106680" numCol="1" spcCol="1270" anchor="ctr" anchorCtr="0">
          <a:noAutofit/>
        </a:bodyPr>
        <a:lstStyle/>
        <a:p>
          <a:pPr marL="0" lvl="0" indent="0" algn="l" defTabSz="1866900">
            <a:lnSpc>
              <a:spcPct val="90000"/>
            </a:lnSpc>
            <a:spcBef>
              <a:spcPct val="0"/>
            </a:spcBef>
            <a:spcAft>
              <a:spcPct val="35000"/>
            </a:spcAft>
            <a:buNone/>
          </a:pPr>
          <a:r>
            <a:rPr lang="en-IE" sz="4200" kern="1200" dirty="0">
              <a:solidFill>
                <a:schemeClr val="accent1">
                  <a:lumMod val="50000"/>
                </a:schemeClr>
              </a:solidFill>
            </a:rPr>
            <a:t>Impact of Brexit</a:t>
          </a:r>
        </a:p>
      </dsp:txBody>
      <dsp:txXfrm>
        <a:off x="1044944" y="2800294"/>
        <a:ext cx="7521914" cy="800024"/>
      </dsp:txXfrm>
    </dsp:sp>
    <dsp:sp modelId="{13320F9C-E00F-419F-B580-08FB61DA0E40}">
      <dsp:nvSpPr>
        <dsp:cNvPr id="0" name=""/>
        <dsp:cNvSpPr/>
      </dsp:nvSpPr>
      <dsp:spPr>
        <a:xfrm>
          <a:off x="544929" y="2700291"/>
          <a:ext cx="1000030" cy="1000030"/>
        </a:xfrm>
        <a:prstGeom prst="ellipse">
          <a:avLst/>
        </a:prstGeom>
        <a:solidFill>
          <a:schemeClr val="lt2">
            <a:hueOff val="0"/>
            <a:satOff val="0"/>
            <a:lumOff val="0"/>
            <a:alphaOff val="0"/>
          </a:schemeClr>
        </a:solidFill>
        <a:ln w="6350" cap="flat" cmpd="sng" algn="ctr">
          <a:solidFill>
            <a:schemeClr val="dk2">
              <a:hueOff val="0"/>
              <a:satOff val="0"/>
              <a:lumOff val="0"/>
              <a:alphaOff val="0"/>
            </a:schemeClr>
          </a:solidFill>
          <a:prstDash val="solid"/>
          <a:miter lim="800000"/>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sp>
    <dsp:sp modelId="{9899602C-BC5F-49F6-B81A-29568852D32A}">
      <dsp:nvSpPr>
        <dsp:cNvPr id="0" name=""/>
        <dsp:cNvSpPr/>
      </dsp:nvSpPr>
      <dsp:spPr>
        <a:xfrm>
          <a:off x="586272" y="4000539"/>
          <a:ext cx="7980587" cy="800024"/>
        </a:xfrm>
        <a:prstGeom prst="rect">
          <a:avLst/>
        </a:prstGeom>
        <a:solidFill>
          <a:schemeClr val="dk2">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35020" tIns="106680" rIns="106680" bIns="106680" numCol="1" spcCol="1270" anchor="ctr" anchorCtr="0">
          <a:noAutofit/>
        </a:bodyPr>
        <a:lstStyle/>
        <a:p>
          <a:pPr marL="0" lvl="0" indent="0" algn="l" defTabSz="1866900">
            <a:lnSpc>
              <a:spcPct val="90000"/>
            </a:lnSpc>
            <a:spcBef>
              <a:spcPct val="0"/>
            </a:spcBef>
            <a:spcAft>
              <a:spcPct val="35000"/>
            </a:spcAft>
            <a:buNone/>
          </a:pPr>
          <a:r>
            <a:rPr lang="en-IE" sz="4200" kern="1200" dirty="0">
              <a:solidFill>
                <a:schemeClr val="accent1">
                  <a:lumMod val="50000"/>
                </a:schemeClr>
              </a:solidFill>
            </a:rPr>
            <a:t>RCT</a:t>
          </a:r>
        </a:p>
      </dsp:txBody>
      <dsp:txXfrm>
        <a:off x="586272" y="4000539"/>
        <a:ext cx="7980587" cy="800024"/>
      </dsp:txXfrm>
    </dsp:sp>
    <dsp:sp modelId="{96A93BDA-14F0-4032-88BE-C2EAA357D6AF}">
      <dsp:nvSpPr>
        <dsp:cNvPr id="0" name=""/>
        <dsp:cNvSpPr/>
      </dsp:nvSpPr>
      <dsp:spPr>
        <a:xfrm>
          <a:off x="86256" y="3900536"/>
          <a:ext cx="1000030" cy="1000030"/>
        </a:xfrm>
        <a:prstGeom prst="ellipse">
          <a:avLst/>
        </a:prstGeom>
        <a:solidFill>
          <a:schemeClr val="lt2">
            <a:hueOff val="0"/>
            <a:satOff val="0"/>
            <a:lumOff val="0"/>
            <a:alphaOff val="0"/>
          </a:schemeClr>
        </a:solidFill>
        <a:ln w="6350" cap="flat" cmpd="sng" algn="ctr">
          <a:solidFill>
            <a:schemeClr val="dk2">
              <a:hueOff val="0"/>
              <a:satOff val="0"/>
              <a:lumOff val="0"/>
              <a:alphaOff val="0"/>
            </a:schemeClr>
          </a:solidFill>
          <a:prstDash val="solid"/>
          <a:miter lim="800000"/>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A41D7E-13E7-476D-AC17-968C2390F62B}">
      <dsp:nvSpPr>
        <dsp:cNvPr id="0" name=""/>
        <dsp:cNvSpPr/>
      </dsp:nvSpPr>
      <dsp:spPr>
        <a:xfrm>
          <a:off x="520134" y="743"/>
          <a:ext cx="3660756" cy="2196454"/>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IE" sz="2400" b="1" kern="1200" dirty="0">
              <a:solidFill>
                <a:schemeClr val="accent1">
                  <a:lumMod val="50000"/>
                </a:schemeClr>
              </a:solidFill>
            </a:rPr>
            <a:t>Update members details</a:t>
          </a:r>
        </a:p>
      </dsp:txBody>
      <dsp:txXfrm>
        <a:off x="520134" y="743"/>
        <a:ext cx="3660756" cy="2196454"/>
      </dsp:txXfrm>
    </dsp:sp>
    <dsp:sp modelId="{F32531C2-D9A9-485A-A2F7-8EF6EFBF7FC2}">
      <dsp:nvSpPr>
        <dsp:cNvPr id="0" name=""/>
        <dsp:cNvSpPr/>
      </dsp:nvSpPr>
      <dsp:spPr>
        <a:xfrm>
          <a:off x="4546966" y="743"/>
          <a:ext cx="3660756" cy="2196454"/>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IE" sz="2400" b="1" kern="1200" dirty="0">
              <a:solidFill>
                <a:schemeClr val="accent1">
                  <a:lumMod val="50000"/>
                </a:schemeClr>
              </a:solidFill>
            </a:rPr>
            <a:t>RCN number</a:t>
          </a:r>
        </a:p>
        <a:p>
          <a:pPr marL="0" lvl="0" indent="0" algn="l" defTabSz="1066800">
            <a:lnSpc>
              <a:spcPct val="90000"/>
            </a:lnSpc>
            <a:spcBef>
              <a:spcPct val="0"/>
            </a:spcBef>
            <a:spcAft>
              <a:spcPct val="35000"/>
            </a:spcAft>
            <a:buNone/>
          </a:pPr>
          <a:r>
            <a:rPr lang="en-IE" sz="2400" b="1" kern="1200" dirty="0">
              <a:solidFill>
                <a:schemeClr val="accent1">
                  <a:lumMod val="50000"/>
                </a:schemeClr>
              </a:solidFill>
            </a:rPr>
            <a:t>-on school headed paper </a:t>
          </a:r>
        </a:p>
        <a:p>
          <a:pPr marL="0" lvl="0" indent="0" algn="l" defTabSz="1066800">
            <a:lnSpc>
              <a:spcPct val="90000"/>
            </a:lnSpc>
            <a:spcBef>
              <a:spcPct val="0"/>
            </a:spcBef>
            <a:spcAft>
              <a:spcPct val="35000"/>
            </a:spcAft>
            <a:buNone/>
          </a:pPr>
          <a:r>
            <a:rPr lang="en-IE" sz="2400" b="1" kern="1200" dirty="0">
              <a:solidFill>
                <a:schemeClr val="accent1">
                  <a:lumMod val="50000"/>
                </a:schemeClr>
              </a:solidFill>
            </a:rPr>
            <a:t>-website</a:t>
          </a:r>
        </a:p>
        <a:p>
          <a:pPr marL="0" lvl="0" indent="0" algn="l" defTabSz="1066800">
            <a:lnSpc>
              <a:spcPct val="90000"/>
            </a:lnSpc>
            <a:spcBef>
              <a:spcPct val="0"/>
            </a:spcBef>
            <a:spcAft>
              <a:spcPct val="35000"/>
            </a:spcAft>
            <a:buNone/>
          </a:pPr>
          <a:r>
            <a:rPr lang="en-IE" sz="2400" b="1" kern="1200" dirty="0">
              <a:solidFill>
                <a:schemeClr val="accent1">
                  <a:lumMod val="50000"/>
                </a:schemeClr>
              </a:solidFill>
            </a:rPr>
            <a:t>-fundraising material</a:t>
          </a:r>
        </a:p>
      </dsp:txBody>
      <dsp:txXfrm>
        <a:off x="4546966" y="743"/>
        <a:ext cx="3660756" cy="2196454"/>
      </dsp:txXfrm>
    </dsp:sp>
    <dsp:sp modelId="{CBDA0929-D59F-4F73-8BC2-558B3AB78E1A}">
      <dsp:nvSpPr>
        <dsp:cNvPr id="0" name=""/>
        <dsp:cNvSpPr/>
      </dsp:nvSpPr>
      <dsp:spPr>
        <a:xfrm>
          <a:off x="2533550" y="2563272"/>
          <a:ext cx="3660756" cy="2196454"/>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IE" sz="2400" b="1" kern="1200" dirty="0">
              <a:solidFill>
                <a:schemeClr val="accent1">
                  <a:lumMod val="50000"/>
                </a:schemeClr>
              </a:solidFill>
            </a:rPr>
            <a:t>Check correspondence </a:t>
          </a:r>
          <a:r>
            <a:rPr lang="en-IE" sz="2400" b="1" kern="1200">
              <a:solidFill>
                <a:schemeClr val="accent1">
                  <a:lumMod val="50000"/>
                </a:schemeClr>
              </a:solidFill>
            </a:rPr>
            <a:t>on the CRA ‘My Account’</a:t>
          </a:r>
          <a:endParaRPr lang="en-IE" sz="2400" b="1" kern="1200" dirty="0">
            <a:solidFill>
              <a:schemeClr val="accent1">
                <a:lumMod val="50000"/>
              </a:schemeClr>
            </a:solidFill>
          </a:endParaRPr>
        </a:p>
      </dsp:txBody>
      <dsp:txXfrm>
        <a:off x="2533550" y="2563272"/>
        <a:ext cx="3660756" cy="219645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0F51EB-97E8-47C1-A301-31DF5FA40A21}">
      <dsp:nvSpPr>
        <dsp:cNvPr id="0" name=""/>
        <dsp:cNvSpPr/>
      </dsp:nvSpPr>
      <dsp:spPr>
        <a:xfrm>
          <a:off x="2038456" y="341"/>
          <a:ext cx="1549446" cy="1007140"/>
        </a:xfrm>
        <a:prstGeom prst="roundRect">
          <a:avLst/>
        </a:prstGeom>
        <a:solidFill>
          <a:schemeClr val="bg2">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IE" sz="1600" kern="1200" dirty="0">
              <a:solidFill>
                <a:schemeClr val="accent1">
                  <a:lumMod val="50000"/>
                </a:schemeClr>
              </a:solidFill>
            </a:rPr>
            <a:t>Identify grant</a:t>
          </a:r>
        </a:p>
      </dsp:txBody>
      <dsp:txXfrm>
        <a:off x="2087621" y="49506"/>
        <a:ext cx="1451116" cy="908810"/>
      </dsp:txXfrm>
    </dsp:sp>
    <dsp:sp modelId="{0ED3CB41-D322-4532-B37D-EFB18F5F7009}">
      <dsp:nvSpPr>
        <dsp:cNvPr id="0" name=""/>
        <dsp:cNvSpPr/>
      </dsp:nvSpPr>
      <dsp:spPr>
        <a:xfrm>
          <a:off x="799603" y="503911"/>
          <a:ext cx="4027152" cy="4027152"/>
        </a:xfrm>
        <a:custGeom>
          <a:avLst/>
          <a:gdLst/>
          <a:ahLst/>
          <a:cxnLst/>
          <a:rect l="0" t="0" r="0" b="0"/>
          <a:pathLst>
            <a:path>
              <a:moveTo>
                <a:pt x="2996219" y="256049"/>
              </a:moveTo>
              <a:arcTo wR="2013576" hR="2013576" stAng="17952588" swAng="1212884"/>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67EC7A6F-8E2C-4CD6-BED9-748C999639F5}">
      <dsp:nvSpPr>
        <dsp:cNvPr id="0" name=""/>
        <dsp:cNvSpPr/>
      </dsp:nvSpPr>
      <dsp:spPr>
        <a:xfrm>
          <a:off x="3953481" y="1391688"/>
          <a:ext cx="1549446" cy="1007140"/>
        </a:xfrm>
        <a:prstGeom prst="roundRect">
          <a:avLst/>
        </a:prstGeom>
        <a:solidFill>
          <a:schemeClr val="bg2">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IE" sz="1600" kern="1200" dirty="0">
              <a:solidFill>
                <a:schemeClr val="accent1">
                  <a:lumMod val="50000"/>
                </a:schemeClr>
              </a:solidFill>
            </a:rPr>
            <a:t>Identify expense</a:t>
          </a:r>
        </a:p>
      </dsp:txBody>
      <dsp:txXfrm>
        <a:off x="4002646" y="1440853"/>
        <a:ext cx="1451116" cy="908810"/>
      </dsp:txXfrm>
    </dsp:sp>
    <dsp:sp modelId="{6AB9502C-DB4D-4449-8FA4-18DD37CC5AE8}">
      <dsp:nvSpPr>
        <dsp:cNvPr id="0" name=""/>
        <dsp:cNvSpPr/>
      </dsp:nvSpPr>
      <dsp:spPr>
        <a:xfrm>
          <a:off x="799603" y="503911"/>
          <a:ext cx="4027152" cy="4027152"/>
        </a:xfrm>
        <a:custGeom>
          <a:avLst/>
          <a:gdLst/>
          <a:ahLst/>
          <a:cxnLst/>
          <a:rect l="0" t="0" r="0" b="0"/>
          <a:pathLst>
            <a:path>
              <a:moveTo>
                <a:pt x="4022340" y="2152703"/>
              </a:moveTo>
              <a:arcTo wR="2013576" hR="2013576" stAng="21837719" swAng="1360767"/>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66437A9E-E0BF-464C-AB0B-9ED3E71FB10F}">
      <dsp:nvSpPr>
        <dsp:cNvPr id="0" name=""/>
        <dsp:cNvSpPr/>
      </dsp:nvSpPr>
      <dsp:spPr>
        <a:xfrm>
          <a:off x="3222006" y="3642935"/>
          <a:ext cx="1549446" cy="1007140"/>
        </a:xfrm>
        <a:prstGeom prst="roundRect">
          <a:avLst/>
        </a:prstGeom>
        <a:solidFill>
          <a:schemeClr val="bg2">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IE" sz="1600" kern="1200" dirty="0">
              <a:solidFill>
                <a:schemeClr val="accent1">
                  <a:lumMod val="50000"/>
                </a:schemeClr>
              </a:solidFill>
            </a:rPr>
            <a:t>Reconciliation</a:t>
          </a:r>
        </a:p>
      </dsp:txBody>
      <dsp:txXfrm>
        <a:off x="3271171" y="3692100"/>
        <a:ext cx="1451116" cy="908810"/>
      </dsp:txXfrm>
    </dsp:sp>
    <dsp:sp modelId="{0AC625C8-C890-4A52-85DC-3B39C02ADB62}">
      <dsp:nvSpPr>
        <dsp:cNvPr id="0" name=""/>
        <dsp:cNvSpPr/>
      </dsp:nvSpPr>
      <dsp:spPr>
        <a:xfrm>
          <a:off x="799603" y="503911"/>
          <a:ext cx="4027152" cy="4027152"/>
        </a:xfrm>
        <a:custGeom>
          <a:avLst/>
          <a:gdLst/>
          <a:ahLst/>
          <a:cxnLst/>
          <a:rect l="0" t="0" r="0" b="0"/>
          <a:pathLst>
            <a:path>
              <a:moveTo>
                <a:pt x="2261107" y="4011880"/>
              </a:moveTo>
              <a:arcTo wR="2013576" hR="2013576" stAng="4976323" swAng="847355"/>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2F3C4B0A-6FEB-4FC0-9736-864DA60DD45C}">
      <dsp:nvSpPr>
        <dsp:cNvPr id="0" name=""/>
        <dsp:cNvSpPr/>
      </dsp:nvSpPr>
      <dsp:spPr>
        <a:xfrm>
          <a:off x="854905" y="3642935"/>
          <a:ext cx="1549446" cy="1007140"/>
        </a:xfrm>
        <a:prstGeom prst="roundRect">
          <a:avLst/>
        </a:prstGeom>
        <a:solidFill>
          <a:schemeClr val="bg2">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IE" sz="1600" kern="1200" dirty="0">
              <a:solidFill>
                <a:schemeClr val="accent1">
                  <a:lumMod val="50000"/>
                </a:schemeClr>
              </a:solidFill>
            </a:rPr>
            <a:t>Unspent grant</a:t>
          </a:r>
        </a:p>
      </dsp:txBody>
      <dsp:txXfrm>
        <a:off x="904070" y="3692100"/>
        <a:ext cx="1451116" cy="908810"/>
      </dsp:txXfrm>
    </dsp:sp>
    <dsp:sp modelId="{7C8075CB-B9B7-4129-8F2B-DAD51D568A5D}">
      <dsp:nvSpPr>
        <dsp:cNvPr id="0" name=""/>
        <dsp:cNvSpPr/>
      </dsp:nvSpPr>
      <dsp:spPr>
        <a:xfrm>
          <a:off x="799603" y="503911"/>
          <a:ext cx="4027152" cy="4027152"/>
        </a:xfrm>
        <a:custGeom>
          <a:avLst/>
          <a:gdLst/>
          <a:ahLst/>
          <a:cxnLst/>
          <a:rect l="0" t="0" r="0" b="0"/>
          <a:pathLst>
            <a:path>
              <a:moveTo>
                <a:pt x="213781" y="2916475"/>
              </a:moveTo>
              <a:arcTo wR="2013576" hR="2013576" stAng="9201514" swAng="1360767"/>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729D63B9-A23B-4A7F-8079-B810238B0A92}">
      <dsp:nvSpPr>
        <dsp:cNvPr id="0" name=""/>
        <dsp:cNvSpPr/>
      </dsp:nvSpPr>
      <dsp:spPr>
        <a:xfrm>
          <a:off x="123431" y="1391688"/>
          <a:ext cx="1549446" cy="1007140"/>
        </a:xfrm>
        <a:prstGeom prst="roundRect">
          <a:avLst/>
        </a:prstGeom>
        <a:solidFill>
          <a:schemeClr val="bg2">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IE" sz="1600" kern="1200" dirty="0">
              <a:solidFill>
                <a:schemeClr val="accent1">
                  <a:lumMod val="50000"/>
                </a:schemeClr>
              </a:solidFill>
            </a:rPr>
            <a:t>Backup documentation</a:t>
          </a:r>
        </a:p>
      </dsp:txBody>
      <dsp:txXfrm>
        <a:off x="172596" y="1440853"/>
        <a:ext cx="1451116" cy="908810"/>
      </dsp:txXfrm>
    </dsp:sp>
    <dsp:sp modelId="{2846E30B-7484-491A-B607-B6F393E483B6}">
      <dsp:nvSpPr>
        <dsp:cNvPr id="0" name=""/>
        <dsp:cNvSpPr/>
      </dsp:nvSpPr>
      <dsp:spPr>
        <a:xfrm>
          <a:off x="799603" y="503911"/>
          <a:ext cx="4027152" cy="4027152"/>
        </a:xfrm>
        <a:custGeom>
          <a:avLst/>
          <a:gdLst/>
          <a:ahLst/>
          <a:cxnLst/>
          <a:rect l="0" t="0" r="0" b="0"/>
          <a:pathLst>
            <a:path>
              <a:moveTo>
                <a:pt x="484164" y="703847"/>
              </a:moveTo>
              <a:arcTo wR="2013576" hR="2013576" stAng="13234528" swAng="1212884"/>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E22635-939C-40CC-8417-95E050207EFD}">
      <dsp:nvSpPr>
        <dsp:cNvPr id="0" name=""/>
        <dsp:cNvSpPr/>
      </dsp:nvSpPr>
      <dsp:spPr>
        <a:xfrm>
          <a:off x="5886939" y="524035"/>
          <a:ext cx="5358502" cy="2814950"/>
        </a:xfrm>
        <a:prstGeom prst="rect">
          <a:avLst/>
        </a:prstGeom>
        <a:solidFill>
          <a:schemeClr val="accent3"/>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IE" sz="2900" kern="1200" dirty="0">
              <a:solidFill>
                <a:schemeClr val="accent1">
                  <a:lumMod val="50000"/>
                </a:schemeClr>
              </a:solidFill>
              <a:latin typeface="Arial Black" panose="020B0A04020102020204" pitchFamily="34" charset="0"/>
              <a:cs typeface="Arial" panose="020B0604020202020204" pitchFamily="34" charset="0"/>
            </a:rPr>
            <a:t>Schedule 2</a:t>
          </a:r>
        </a:p>
        <a:p>
          <a:pPr marL="0" lvl="0" indent="0" algn="ctr" defTabSz="1289050">
            <a:lnSpc>
              <a:spcPct val="90000"/>
            </a:lnSpc>
            <a:spcBef>
              <a:spcPct val="0"/>
            </a:spcBef>
            <a:spcAft>
              <a:spcPct val="35000"/>
            </a:spcAft>
            <a:buNone/>
          </a:pPr>
          <a:r>
            <a:rPr lang="en-IE" sz="2400" kern="1200" dirty="0">
              <a:solidFill>
                <a:schemeClr val="accent1">
                  <a:lumMod val="50000"/>
                </a:schemeClr>
              </a:solidFill>
              <a:latin typeface="Arial" panose="020B0604020202020204" pitchFamily="34" charset="0"/>
              <a:cs typeface="Arial" panose="020B0604020202020204" pitchFamily="34" charset="0"/>
            </a:rPr>
            <a:t>Minority of Schools – </a:t>
          </a:r>
        </a:p>
        <a:p>
          <a:pPr marL="0" lvl="0" indent="0" algn="ctr" defTabSz="1289050">
            <a:lnSpc>
              <a:spcPct val="90000"/>
            </a:lnSpc>
            <a:spcBef>
              <a:spcPct val="0"/>
            </a:spcBef>
            <a:spcAft>
              <a:spcPct val="35000"/>
            </a:spcAft>
            <a:buNone/>
          </a:pPr>
          <a:r>
            <a:rPr lang="en-IE" sz="2000" kern="1200" dirty="0">
              <a:solidFill>
                <a:schemeClr val="accent1">
                  <a:lumMod val="50000"/>
                </a:schemeClr>
              </a:solidFill>
              <a:latin typeface="Arial" panose="020B0604020202020204" pitchFamily="34" charset="0"/>
              <a:cs typeface="Arial" panose="020B0604020202020204" pitchFamily="34" charset="0"/>
            </a:rPr>
            <a:t>School is VAT registered in respect of its taxable supplies of goods or services or purchases of goods from other EU member states</a:t>
          </a:r>
        </a:p>
      </dsp:txBody>
      <dsp:txXfrm>
        <a:off x="5886939" y="524035"/>
        <a:ext cx="5358502" cy="2814950"/>
      </dsp:txXfrm>
    </dsp:sp>
    <dsp:sp modelId="{4BA1DA9F-D203-4A77-8FB4-50EE27C3357A}">
      <dsp:nvSpPr>
        <dsp:cNvPr id="0" name=""/>
        <dsp:cNvSpPr/>
      </dsp:nvSpPr>
      <dsp:spPr>
        <a:xfrm>
          <a:off x="316346" y="524035"/>
          <a:ext cx="5358502" cy="2814950"/>
        </a:xfrm>
        <a:prstGeom prst="rect">
          <a:avLst/>
        </a:prstGeom>
        <a:solidFill>
          <a:schemeClr val="accent3"/>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IE" sz="2900" kern="1200" dirty="0">
              <a:solidFill>
                <a:schemeClr val="accent1">
                  <a:lumMod val="50000"/>
                </a:schemeClr>
              </a:solidFill>
              <a:latin typeface="Arial Black" panose="020B0A04020102020204" pitchFamily="34" charset="0"/>
              <a:cs typeface="Arial" panose="020B0604020202020204" pitchFamily="34" charset="0"/>
            </a:rPr>
            <a:t>Schedule 1</a:t>
          </a:r>
        </a:p>
        <a:p>
          <a:pPr marL="0" lvl="0" indent="0" algn="ctr" defTabSz="1289050">
            <a:lnSpc>
              <a:spcPct val="90000"/>
            </a:lnSpc>
            <a:spcBef>
              <a:spcPct val="0"/>
            </a:spcBef>
            <a:spcAft>
              <a:spcPct val="35000"/>
            </a:spcAft>
            <a:buNone/>
          </a:pPr>
          <a:r>
            <a:rPr lang="en-IE" sz="2400" kern="1200" dirty="0">
              <a:solidFill>
                <a:schemeClr val="accent1">
                  <a:lumMod val="50000"/>
                </a:schemeClr>
              </a:solidFill>
              <a:latin typeface="Arial" panose="020B0604020202020204" pitchFamily="34" charset="0"/>
              <a:cs typeface="Arial" panose="020B0604020202020204" pitchFamily="34" charset="0"/>
            </a:rPr>
            <a:t>Majority of Schools -  </a:t>
          </a:r>
        </a:p>
        <a:p>
          <a:pPr marL="0" lvl="0" indent="0" algn="ctr" defTabSz="1289050">
            <a:lnSpc>
              <a:spcPct val="90000"/>
            </a:lnSpc>
            <a:spcBef>
              <a:spcPct val="0"/>
            </a:spcBef>
            <a:spcAft>
              <a:spcPct val="35000"/>
            </a:spcAft>
            <a:buNone/>
          </a:pPr>
          <a:r>
            <a:rPr lang="en-IE" sz="2000" kern="1200" dirty="0">
              <a:solidFill>
                <a:schemeClr val="accent1">
                  <a:lumMod val="50000"/>
                </a:schemeClr>
              </a:solidFill>
              <a:latin typeface="Arial" panose="020B0604020202020204" pitchFamily="34" charset="0"/>
              <a:cs typeface="Arial" panose="020B0604020202020204" pitchFamily="34" charset="0"/>
            </a:rPr>
            <a:t>School registered solely for the purpose of RCT on Construction Services</a:t>
          </a:r>
        </a:p>
        <a:p>
          <a:pPr marL="0" lvl="0" indent="0" algn="ctr" defTabSz="1289050">
            <a:lnSpc>
              <a:spcPct val="90000"/>
            </a:lnSpc>
            <a:spcBef>
              <a:spcPct val="0"/>
            </a:spcBef>
            <a:spcAft>
              <a:spcPct val="35000"/>
            </a:spcAft>
            <a:buNone/>
          </a:pPr>
          <a:endParaRPr lang="en-IE" sz="2900" kern="1200" dirty="0">
            <a:solidFill>
              <a:schemeClr val="accent1">
                <a:lumMod val="50000"/>
              </a:schemeClr>
            </a:solidFill>
          </a:endParaRPr>
        </a:p>
      </dsp:txBody>
      <dsp:txXfrm>
        <a:off x="316346" y="524035"/>
        <a:ext cx="5358502" cy="281495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9356B2-5054-401F-9A05-EDF3484DA84C}">
      <dsp:nvSpPr>
        <dsp:cNvPr id="0" name=""/>
        <dsp:cNvSpPr/>
      </dsp:nvSpPr>
      <dsp:spPr>
        <a:xfrm>
          <a:off x="5182470" y="1838792"/>
          <a:ext cx="91440" cy="771866"/>
        </a:xfrm>
        <a:custGeom>
          <a:avLst/>
          <a:gdLst/>
          <a:ahLst/>
          <a:cxnLst/>
          <a:rect l="0" t="0" r="0" b="0"/>
          <a:pathLst>
            <a:path>
              <a:moveTo>
                <a:pt x="45720" y="0"/>
              </a:moveTo>
              <a:lnTo>
                <a:pt x="45720" y="771866"/>
              </a:lnTo>
            </a:path>
          </a:pathLst>
        </a:custGeom>
        <a:noFill/>
        <a:ln w="76200" cap="flat" cmpd="sng" algn="ctr">
          <a:solidFill>
            <a:srgbClr val="FF0000"/>
          </a:solidFill>
          <a:prstDash val="solid"/>
          <a:miter lim="800000"/>
        </a:ln>
        <a:effectLst/>
      </dsp:spPr>
      <dsp:style>
        <a:lnRef idx="2">
          <a:scrgbClr r="0" g="0" b="0"/>
        </a:lnRef>
        <a:fillRef idx="0">
          <a:scrgbClr r="0" g="0" b="0"/>
        </a:fillRef>
        <a:effectRef idx="0">
          <a:scrgbClr r="0" g="0" b="0"/>
        </a:effectRef>
        <a:fontRef idx="minor"/>
      </dsp:style>
    </dsp:sp>
    <dsp:sp modelId="{3044A85E-4FB1-4861-ABEA-4A477BAE8AFF}">
      <dsp:nvSpPr>
        <dsp:cNvPr id="0" name=""/>
        <dsp:cNvSpPr/>
      </dsp:nvSpPr>
      <dsp:spPr>
        <a:xfrm>
          <a:off x="2198705" y="1014"/>
          <a:ext cx="6058969" cy="1837777"/>
        </a:xfrm>
        <a:prstGeom prst="rect">
          <a:avLst/>
        </a:prstGeom>
        <a:solidFill>
          <a:schemeClr val="accent3"/>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IE" sz="2400" kern="1200" dirty="0">
              <a:solidFill>
                <a:schemeClr val="accent1">
                  <a:lumMod val="50000"/>
                </a:schemeClr>
              </a:solidFill>
              <a:latin typeface="Arial Black" panose="020B0A04020102020204" pitchFamily="34" charset="0"/>
            </a:rPr>
            <a:t>Schedule 1</a:t>
          </a:r>
        </a:p>
        <a:p>
          <a:pPr marL="0" lvl="0" indent="0" algn="ctr" defTabSz="1066800">
            <a:lnSpc>
              <a:spcPct val="90000"/>
            </a:lnSpc>
            <a:spcBef>
              <a:spcPct val="0"/>
            </a:spcBef>
            <a:spcAft>
              <a:spcPct val="35000"/>
            </a:spcAft>
            <a:buNone/>
          </a:pPr>
          <a:r>
            <a:rPr lang="en-IE" sz="2100" kern="1200" dirty="0">
              <a:solidFill>
                <a:schemeClr val="accent1">
                  <a:lumMod val="50000"/>
                </a:schemeClr>
              </a:solidFill>
              <a:latin typeface="Arial" panose="020B0604020202020204" pitchFamily="34" charset="0"/>
              <a:cs typeface="Arial" panose="020B0604020202020204" pitchFamily="34" charset="0"/>
            </a:rPr>
            <a:t>School is VAT registered solely for the purposes of RCT</a:t>
          </a:r>
        </a:p>
      </dsp:txBody>
      <dsp:txXfrm>
        <a:off x="2198705" y="1014"/>
        <a:ext cx="6058969" cy="1837777"/>
      </dsp:txXfrm>
    </dsp:sp>
    <dsp:sp modelId="{F94FB0F1-E1E4-4698-8A59-E46926CFA4E8}">
      <dsp:nvSpPr>
        <dsp:cNvPr id="0" name=""/>
        <dsp:cNvSpPr/>
      </dsp:nvSpPr>
      <dsp:spPr>
        <a:xfrm>
          <a:off x="2147358" y="2610659"/>
          <a:ext cx="6161664" cy="1837777"/>
        </a:xfrm>
        <a:prstGeom prst="rect">
          <a:avLst/>
        </a:prstGeom>
        <a:solidFill>
          <a:schemeClr val="accent3"/>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n-IE" sz="2100" kern="1200" dirty="0">
              <a:solidFill>
                <a:schemeClr val="accent1">
                  <a:lumMod val="50000"/>
                </a:schemeClr>
              </a:solidFill>
              <a:latin typeface="Arial" panose="020B0604020202020204" pitchFamily="34" charset="0"/>
              <a:cs typeface="Arial" panose="020B0604020202020204" pitchFamily="34" charset="0"/>
            </a:rPr>
            <a:t>From March 2021, a school is only accountable for the Reverse Charge VAT on services supplied by a subcontractor</a:t>
          </a:r>
        </a:p>
      </dsp:txBody>
      <dsp:txXfrm>
        <a:off x="2147358" y="2610659"/>
        <a:ext cx="6161664" cy="183777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0.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IE" dirty="0"/>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DDB08C9C-9CB8-4FF4-9C11-A48C212AED8A}" type="datetimeFigureOut">
              <a:rPr lang="en-IE" smtClean="0"/>
              <a:t>23/03/2022</a:t>
            </a:fld>
            <a:endParaRPr lang="en-IE" dirty="0"/>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IE" dirty="0"/>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IE" dirty="0"/>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B3E63C7A-B40B-4A80-8077-3319D0CE4FB9}" type="slidenum">
              <a:rPr lang="en-IE" smtClean="0"/>
              <a:t>‹#›</a:t>
            </a:fld>
            <a:endParaRPr lang="en-IE" dirty="0"/>
          </a:p>
        </p:txBody>
      </p:sp>
    </p:spTree>
    <p:extLst>
      <p:ext uri="{BB962C8B-B14F-4D97-AF65-F5344CB8AC3E}">
        <p14:creationId xmlns:p14="http://schemas.microsoft.com/office/powerpoint/2010/main" val="9596697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sz="1600" dirty="0">
                <a:latin typeface="Calibri" panose="020F0502020204030204" pitchFamily="34" charset="0"/>
                <a:ea typeface="Calibri" panose="020F0502020204030204" pitchFamily="34" charset="0"/>
                <a:cs typeface="Times New Roman" panose="02020603050405020304" pitchFamily="18" charset="0"/>
              </a:rPr>
              <a:t>Welcome to Financial update and School budget webinar for Community &amp; Comprehensive schools. My name is Lorraine Guinan. I am also joined this morning by my colleague</a:t>
            </a:r>
            <a:r>
              <a:rPr lang="en-IE" sz="1600"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s</a:t>
            </a:r>
            <a:r>
              <a:rPr lang="en-IE" sz="1600" dirty="0">
                <a:latin typeface="Calibri" panose="020F0502020204030204" pitchFamily="34" charset="0"/>
                <a:ea typeface="Calibri" panose="020F0502020204030204" pitchFamily="34" charset="0"/>
                <a:cs typeface="Times New Roman" panose="02020603050405020304" pitchFamily="18" charset="0"/>
              </a:rPr>
              <a:t> Eileen Ahern, and Liz Lambert.</a:t>
            </a:r>
            <a:endParaRPr lang="en-IE" sz="1600" dirty="0"/>
          </a:p>
        </p:txBody>
      </p:sp>
      <p:sp>
        <p:nvSpPr>
          <p:cNvPr id="4" name="Slide Number Placeholder 3"/>
          <p:cNvSpPr>
            <a:spLocks noGrp="1"/>
          </p:cNvSpPr>
          <p:nvPr>
            <p:ph type="sldNum" sz="quarter" idx="5"/>
          </p:nvPr>
        </p:nvSpPr>
        <p:spPr/>
        <p:txBody>
          <a:bodyPr/>
          <a:lstStyle/>
          <a:p>
            <a:fld id="{B3E63C7A-B40B-4A80-8077-3319D0CE4FB9}" type="slidenum">
              <a:rPr lang="en-IE" smtClean="0"/>
              <a:t>1</a:t>
            </a:fld>
            <a:endParaRPr lang="en-IE" dirty="0"/>
          </a:p>
        </p:txBody>
      </p:sp>
    </p:spTree>
    <p:extLst>
      <p:ext uri="{BB962C8B-B14F-4D97-AF65-F5344CB8AC3E}">
        <p14:creationId xmlns:p14="http://schemas.microsoft.com/office/powerpoint/2010/main" val="37272617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IE" dirty="0"/>
              <a:t>If we look at an example of a retired clerical officer that is been paid a pension on the school payroll. In box 1, the blue box on your screen we have the information on retirement, the clerical officer retired on the Grade III clerical officer scale and point LSI. The pension decimal used to calculate her annual pension was 0.0587 as per the letter received from the Department of Education at the date of retirement.</a:t>
            </a:r>
          </a:p>
          <a:p>
            <a:pPr defTabSz="966612">
              <a:defRPr/>
            </a:pPr>
            <a:r>
              <a:rPr lang="en-IE" dirty="0"/>
              <a:t>In box 2, the green box, the clerical officers annual pension at the 30/09/2021 was €2,382.62 and this is taken from the school payroll record. </a:t>
            </a:r>
          </a:p>
          <a:p>
            <a:pPr defTabSz="966612">
              <a:defRPr/>
            </a:pPr>
            <a:r>
              <a:rPr lang="en-IE" dirty="0"/>
              <a:t>In order to find out if the increase applies and if it does how much it is we need to find the salary for a Clerical officer on Grade III point LSI from the 01/10/2021 in the Circular 0054/2021 (flick to next slide). In box 3 the orange box, is the calculation on the </a:t>
            </a:r>
          </a:p>
          <a:p>
            <a:pPr defTabSz="966612">
              <a:defRPr/>
            </a:pPr>
            <a:r>
              <a:rPr lang="en-IE" dirty="0"/>
              <a:t>1</a:t>
            </a:r>
            <a:r>
              <a:rPr lang="en-IE" baseline="30000" dirty="0"/>
              <a:t>st</a:t>
            </a:r>
            <a:r>
              <a:rPr lang="en-IE" dirty="0"/>
              <a:t> October. We know that the LSI salary from the 01/10/2021  is €41,090</a:t>
            </a:r>
          </a:p>
          <a:p>
            <a:pPr defTabSz="966612">
              <a:defRPr/>
            </a:pPr>
            <a:r>
              <a:rPr lang="en-IE" dirty="0"/>
              <a:t>We multiple this by 0.0587 to give us the revised  annual pension of €2,411.98</a:t>
            </a:r>
          </a:p>
          <a:p>
            <a:pPr defTabSz="966612">
              <a:defRPr/>
            </a:pPr>
            <a:r>
              <a:rPr lang="en-IE" dirty="0"/>
              <a:t>This is an annual increase of €29.35 in the pension or if they are paid weekly it is €29.35 divide by 52.1</a:t>
            </a:r>
            <a:r>
              <a:rPr lang="en-IE" b="1" i="1" dirty="0"/>
              <a:t>8</a:t>
            </a:r>
            <a:r>
              <a:rPr lang="en-IE" dirty="0"/>
              <a:t>  to get a 56c increase</a:t>
            </a:r>
          </a:p>
          <a:p>
            <a:pPr defTabSz="966612">
              <a:defRPr/>
            </a:pPr>
            <a:endParaRPr lang="en-IE" dirty="0"/>
          </a:p>
        </p:txBody>
      </p:sp>
      <p:sp>
        <p:nvSpPr>
          <p:cNvPr id="4" name="Slide Number Placeholder 3"/>
          <p:cNvSpPr>
            <a:spLocks noGrp="1"/>
          </p:cNvSpPr>
          <p:nvPr>
            <p:ph type="sldNum" sz="quarter" idx="5"/>
          </p:nvPr>
        </p:nvSpPr>
        <p:spPr/>
        <p:txBody>
          <a:bodyPr/>
          <a:lstStyle/>
          <a:p>
            <a:fld id="{B3E63C7A-B40B-4A80-8077-3319D0CE4FB9}" type="slidenum">
              <a:rPr lang="en-IE" smtClean="0"/>
              <a:t>10</a:t>
            </a:fld>
            <a:endParaRPr lang="en-IE" dirty="0"/>
          </a:p>
        </p:txBody>
      </p:sp>
    </p:spTree>
    <p:extLst>
      <p:ext uri="{BB962C8B-B14F-4D97-AF65-F5344CB8AC3E}">
        <p14:creationId xmlns:p14="http://schemas.microsoft.com/office/powerpoint/2010/main" val="32000213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IE" dirty="0"/>
              <a:t>In circular 0054/2021 appendix 1  sets out the salary scales for clerical officer and we can see that the LSI salary is €41,090 (flick back to previous slide)</a:t>
            </a:r>
          </a:p>
        </p:txBody>
      </p:sp>
      <p:sp>
        <p:nvSpPr>
          <p:cNvPr id="4" name="Slide Number Placeholder 3"/>
          <p:cNvSpPr>
            <a:spLocks noGrp="1"/>
          </p:cNvSpPr>
          <p:nvPr>
            <p:ph type="sldNum" sz="quarter" idx="5"/>
          </p:nvPr>
        </p:nvSpPr>
        <p:spPr/>
        <p:txBody>
          <a:bodyPr/>
          <a:lstStyle/>
          <a:p>
            <a:fld id="{B3E63C7A-B40B-4A80-8077-3319D0CE4FB9}" type="slidenum">
              <a:rPr lang="en-IE" smtClean="0"/>
              <a:t>11</a:t>
            </a:fld>
            <a:endParaRPr lang="en-IE" dirty="0"/>
          </a:p>
        </p:txBody>
      </p:sp>
    </p:spTree>
    <p:extLst>
      <p:ext uri="{BB962C8B-B14F-4D97-AF65-F5344CB8AC3E}">
        <p14:creationId xmlns:p14="http://schemas.microsoft.com/office/powerpoint/2010/main" val="19612962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66612" rtl="0" eaLnBrk="1" fontAlgn="auto" latinLnBrk="0" hangingPunct="1">
              <a:lnSpc>
                <a:spcPct val="100000"/>
              </a:lnSpc>
              <a:spcBef>
                <a:spcPts val="0"/>
              </a:spcBef>
              <a:spcAft>
                <a:spcPts val="0"/>
              </a:spcAft>
              <a:buClrTx/>
              <a:buSzTx/>
              <a:buFontTx/>
              <a:buNone/>
              <a:tabLst/>
              <a:defRPr/>
            </a:pPr>
            <a:r>
              <a:rPr lang="en-IE" dirty="0"/>
              <a:t>From the 01</a:t>
            </a:r>
            <a:r>
              <a:rPr lang="en-IE" baseline="30000" dirty="0"/>
              <a:t>st</a:t>
            </a:r>
            <a:r>
              <a:rPr lang="en-IE" dirty="0"/>
              <a:t> February 2022, whole-time annual basic scale salaries were increased by 1%. Revised salary scales for school secretaries, caretakers and cleaning staff, which are inclusive of the 1% increase, are detailed in Circular 0007/2022. Again this circular only applies to sanctioned Department staff paid from the NTP grant. This increase does not apply to secretaries, caretakers, cleaners, etc who are paid directly by the board and funded from the SSSF grant or general school funds.</a:t>
            </a:r>
          </a:p>
        </p:txBody>
      </p:sp>
      <p:sp>
        <p:nvSpPr>
          <p:cNvPr id="4" name="Slide Number Placeholder 3"/>
          <p:cNvSpPr>
            <a:spLocks noGrp="1"/>
          </p:cNvSpPr>
          <p:nvPr>
            <p:ph type="sldNum" sz="quarter" idx="5"/>
          </p:nvPr>
        </p:nvSpPr>
        <p:spPr/>
        <p:txBody>
          <a:bodyPr/>
          <a:lstStyle/>
          <a:p>
            <a:fld id="{B3E63C7A-B40B-4A80-8077-3319D0CE4FB9}" type="slidenum">
              <a:rPr lang="en-IE" smtClean="0"/>
              <a:t>12</a:t>
            </a:fld>
            <a:endParaRPr lang="en-IE" dirty="0"/>
          </a:p>
        </p:txBody>
      </p:sp>
    </p:spTree>
    <p:extLst>
      <p:ext uri="{BB962C8B-B14F-4D97-AF65-F5344CB8AC3E}">
        <p14:creationId xmlns:p14="http://schemas.microsoft.com/office/powerpoint/2010/main" val="26431941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IE" dirty="0"/>
              <a:t>I am going to take you through another example of how this applies to the retired pensioner on the payroll. </a:t>
            </a:r>
          </a:p>
          <a:p>
            <a:pPr defTabSz="966612">
              <a:defRPr/>
            </a:pPr>
            <a:r>
              <a:rPr lang="en-IE" dirty="0"/>
              <a:t>If we take our retired clerical officer again as an example. </a:t>
            </a:r>
          </a:p>
          <a:p>
            <a:pPr defTabSz="966612">
              <a:defRPr/>
            </a:pPr>
            <a:r>
              <a:rPr lang="en-IE" dirty="0"/>
              <a:t>In box 1, the blue box, we have the retired clerical officers scale at retirement, the point on the scale at retirement and the pension decimal. Remember this information will not change. </a:t>
            </a:r>
          </a:p>
          <a:p>
            <a:pPr defTabSz="966612">
              <a:defRPr/>
            </a:pPr>
            <a:r>
              <a:rPr lang="en-IE" dirty="0"/>
              <a:t>Based on our calculations at the 01/10/2021 the annual pension was €2,411.98  as per box 2</a:t>
            </a:r>
          </a:p>
          <a:p>
            <a:pPr defTabSz="966612">
              <a:defRPr/>
            </a:pPr>
            <a:r>
              <a:rPr lang="en-IE" dirty="0"/>
              <a:t>So now we need to find out what the increase in the pension is from the 1</a:t>
            </a:r>
            <a:r>
              <a:rPr lang="en-IE" baseline="30000" dirty="0"/>
              <a:t>st</a:t>
            </a:r>
            <a:r>
              <a:rPr lang="en-IE" dirty="0"/>
              <a:t> Feb 2022. We need to find the new LSI salary for a Clerical officer on Grade III (flick to next slide). </a:t>
            </a:r>
          </a:p>
          <a:p>
            <a:pPr defTabSz="966612">
              <a:defRPr/>
            </a:pPr>
            <a:r>
              <a:rPr lang="en-IE" dirty="0"/>
              <a:t>In box 3 the orange box, we know that the LSI salary from the 01/02/2022  is €41,501</a:t>
            </a:r>
          </a:p>
          <a:p>
            <a:pPr defTabSz="966612">
              <a:defRPr/>
            </a:pPr>
            <a:r>
              <a:rPr lang="en-IE" dirty="0"/>
              <a:t>We multiple this by 0.0587 to give us the revised  annual pension of €2,436.11</a:t>
            </a:r>
          </a:p>
          <a:p>
            <a:pPr defTabSz="966612">
              <a:defRPr/>
            </a:pPr>
            <a:r>
              <a:rPr lang="en-IE" dirty="0"/>
              <a:t>This is an annual increase of €24.13 in the pension or if they are paid weekly it is €24.13 divide by 52.1</a:t>
            </a:r>
            <a:r>
              <a:rPr lang="en-IE" b="1" i="1" dirty="0"/>
              <a:t>8</a:t>
            </a:r>
            <a:r>
              <a:rPr lang="en-IE" dirty="0"/>
              <a:t> to get a 46c increase</a:t>
            </a:r>
          </a:p>
          <a:p>
            <a:pPr defTabSz="966612">
              <a:defRPr/>
            </a:pPr>
            <a:endParaRPr lang="en-IE" dirty="0"/>
          </a:p>
        </p:txBody>
      </p:sp>
      <p:sp>
        <p:nvSpPr>
          <p:cNvPr id="4" name="Slide Number Placeholder 3"/>
          <p:cNvSpPr>
            <a:spLocks noGrp="1"/>
          </p:cNvSpPr>
          <p:nvPr>
            <p:ph type="sldNum" sz="quarter" idx="5"/>
          </p:nvPr>
        </p:nvSpPr>
        <p:spPr/>
        <p:txBody>
          <a:bodyPr/>
          <a:lstStyle/>
          <a:p>
            <a:fld id="{B3E63C7A-B40B-4A80-8077-3319D0CE4FB9}" type="slidenum">
              <a:rPr lang="en-IE" smtClean="0"/>
              <a:t>13</a:t>
            </a:fld>
            <a:endParaRPr lang="en-IE" dirty="0"/>
          </a:p>
        </p:txBody>
      </p:sp>
    </p:spTree>
    <p:extLst>
      <p:ext uri="{BB962C8B-B14F-4D97-AF65-F5344CB8AC3E}">
        <p14:creationId xmlns:p14="http://schemas.microsoft.com/office/powerpoint/2010/main" val="14507104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66612" rtl="0" eaLnBrk="1" fontAlgn="auto" latinLnBrk="0" hangingPunct="1">
              <a:lnSpc>
                <a:spcPct val="100000"/>
              </a:lnSpc>
              <a:spcBef>
                <a:spcPts val="0"/>
              </a:spcBef>
              <a:spcAft>
                <a:spcPts val="0"/>
              </a:spcAft>
              <a:buClrTx/>
              <a:buSzTx/>
              <a:buFontTx/>
              <a:buNone/>
              <a:tabLst/>
              <a:defRPr/>
            </a:pPr>
            <a:r>
              <a:rPr lang="en-IE" dirty="0"/>
              <a:t>In circular 0007/2022 appendix 1 it sets out the salary scales for clerical officer and we can see that the LSI salary is now €41,501 (flick back to previous slide)</a:t>
            </a:r>
          </a:p>
          <a:p>
            <a:pPr defTabSz="966612">
              <a:defRPr/>
            </a:pPr>
            <a:endParaRPr lang="en-IE" dirty="0"/>
          </a:p>
        </p:txBody>
      </p:sp>
      <p:sp>
        <p:nvSpPr>
          <p:cNvPr id="4" name="Slide Number Placeholder 3"/>
          <p:cNvSpPr>
            <a:spLocks noGrp="1"/>
          </p:cNvSpPr>
          <p:nvPr>
            <p:ph type="sldNum" sz="quarter" idx="5"/>
          </p:nvPr>
        </p:nvSpPr>
        <p:spPr/>
        <p:txBody>
          <a:bodyPr/>
          <a:lstStyle/>
          <a:p>
            <a:fld id="{B3E63C7A-B40B-4A80-8077-3319D0CE4FB9}" type="slidenum">
              <a:rPr lang="en-IE" smtClean="0"/>
              <a:t>14</a:t>
            </a:fld>
            <a:endParaRPr lang="en-IE" dirty="0"/>
          </a:p>
        </p:txBody>
      </p:sp>
    </p:spTree>
    <p:extLst>
      <p:ext uri="{BB962C8B-B14F-4D97-AF65-F5344CB8AC3E}">
        <p14:creationId xmlns:p14="http://schemas.microsoft.com/office/powerpoint/2010/main" val="24313997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IE" sz="1600" dirty="0">
                <a:latin typeface="+mn-lt"/>
              </a:rPr>
              <a:t>The Charities Act 2009 requires all boards of management to register their schools with the Charities Regulator. The schools current requirements to the Charities regulator are;</a:t>
            </a:r>
          </a:p>
          <a:p>
            <a:r>
              <a:rPr lang="en-IE" sz="1600" dirty="0">
                <a:latin typeface="+mn-lt"/>
              </a:rPr>
              <a:t>Board of Management Members details need to be kept up to date with the CRA. When a new board of management commences their term of office or there have been changes to the board membership, these changes must be reflected in the school’s account with the Charities Regulator.</a:t>
            </a:r>
          </a:p>
          <a:p>
            <a:r>
              <a:rPr lang="en-IE" sz="1600" dirty="0">
                <a:latin typeface="+mn-lt"/>
              </a:rPr>
              <a:t>On receipt of the Registered Charity Number (RCN), the board should ensure that this number is shown on the school website, any fundraising material and is also included on the headed paper of the school. </a:t>
            </a:r>
          </a:p>
          <a:p>
            <a:r>
              <a:rPr lang="en-IE" sz="1600" dirty="0">
                <a:latin typeface="+mn-lt"/>
              </a:rPr>
              <a:t>Please note that all correspondence to and from the Charities Regulator in relation to the school must be conducted through the “Messages” option in MyAccount on the CRA website. Therefore, schools are required to log in regularly to check for messages and updates.</a:t>
            </a:r>
          </a:p>
          <a:p>
            <a:r>
              <a:rPr lang="en-IE" sz="1600" dirty="0">
                <a:latin typeface="+mn-lt"/>
              </a:rPr>
              <a:t>Guideline 18 of 2021/2022 contains more details on how to update members details</a:t>
            </a:r>
          </a:p>
          <a:p>
            <a:endParaRPr lang="en-IE" dirty="0"/>
          </a:p>
        </p:txBody>
      </p:sp>
      <p:sp>
        <p:nvSpPr>
          <p:cNvPr id="4" name="Slide Number Placeholder 3"/>
          <p:cNvSpPr>
            <a:spLocks noGrp="1"/>
          </p:cNvSpPr>
          <p:nvPr>
            <p:ph type="sldNum" sz="quarter" idx="5"/>
          </p:nvPr>
        </p:nvSpPr>
        <p:spPr/>
        <p:txBody>
          <a:bodyPr/>
          <a:lstStyle/>
          <a:p>
            <a:fld id="{B3E63C7A-B40B-4A80-8077-3319D0CE4FB9}" type="slidenum">
              <a:rPr lang="en-IE" smtClean="0"/>
              <a:t>15</a:t>
            </a:fld>
            <a:endParaRPr lang="en-IE" dirty="0"/>
          </a:p>
        </p:txBody>
      </p:sp>
    </p:spTree>
    <p:extLst>
      <p:ext uri="{BB962C8B-B14F-4D97-AF65-F5344CB8AC3E}">
        <p14:creationId xmlns:p14="http://schemas.microsoft.com/office/powerpoint/2010/main" val="28988909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sz="1600" dirty="0"/>
              <a:t>The chart of accounts was updated in September last. The chart of accounts is available on the FSSU website. Our guideline number 02 of 2021/2022 sets out the changes to the chart of accounts</a:t>
            </a:r>
          </a:p>
          <a:p>
            <a:r>
              <a:rPr lang="en-IE" sz="1600" dirty="0"/>
              <a:t>➢ Table A of the guideline lists the New nominal accounts added to the chart of accounts. </a:t>
            </a:r>
          </a:p>
          <a:p>
            <a:r>
              <a:rPr lang="en-IE" sz="1600" dirty="0"/>
              <a:t>➢ Table B of the guideline lists the  Nominal accounts that are removed from the chart of accounts. </a:t>
            </a:r>
          </a:p>
          <a:p>
            <a:r>
              <a:rPr lang="en-IE" sz="1600" dirty="0"/>
              <a:t>➢ Table C of the guideline lists the Change of description to the nominal accounts. </a:t>
            </a:r>
          </a:p>
          <a:p>
            <a:r>
              <a:rPr lang="en-IE" sz="1600" dirty="0"/>
              <a:t>It is important that the school’s chart of accounts is aligned to the FSSU Chart of Accounts. </a:t>
            </a:r>
          </a:p>
          <a:p>
            <a:r>
              <a:rPr lang="en-IE" sz="1600" dirty="0"/>
              <a:t>The school’s external accountant/auditor will use the revised chart of accounts when preparing the school’s annual accounts. </a:t>
            </a:r>
          </a:p>
          <a:p>
            <a:r>
              <a:rPr lang="en-IE" sz="1600" dirty="0"/>
              <a:t>Therefore, it is advised to compare the current list of nominal codes in your school’s accounts package with this revised chart of accounts to ensure that both are in alignment. Please contact the FSSU if you require further guidance and support on the alignment of the chart of accounts.</a:t>
            </a:r>
          </a:p>
          <a:p>
            <a:r>
              <a:rPr lang="en-IE" sz="1600" dirty="0"/>
              <a:t>The Chart of accounts that you are working from should be dated September 2021 as shown on your screen. </a:t>
            </a:r>
          </a:p>
        </p:txBody>
      </p:sp>
      <p:sp>
        <p:nvSpPr>
          <p:cNvPr id="4" name="Slide Number Placeholder 3"/>
          <p:cNvSpPr>
            <a:spLocks noGrp="1"/>
          </p:cNvSpPr>
          <p:nvPr>
            <p:ph type="sldNum" sz="quarter" idx="5"/>
          </p:nvPr>
        </p:nvSpPr>
        <p:spPr/>
        <p:txBody>
          <a:bodyPr/>
          <a:lstStyle/>
          <a:p>
            <a:fld id="{B3E63C7A-B40B-4A80-8077-3319D0CE4FB9}" type="slidenum">
              <a:rPr lang="en-IE" smtClean="0"/>
              <a:t>16</a:t>
            </a:fld>
            <a:endParaRPr lang="en-IE" dirty="0"/>
          </a:p>
        </p:txBody>
      </p:sp>
    </p:spTree>
    <p:extLst>
      <p:ext uri="{BB962C8B-B14F-4D97-AF65-F5344CB8AC3E}">
        <p14:creationId xmlns:p14="http://schemas.microsoft.com/office/powerpoint/2010/main" val="24133508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sz="1600" dirty="0">
                <a:latin typeface="Calibri" panose="020F0502020204030204" pitchFamily="34" charset="0"/>
                <a:ea typeface="Calibri" panose="020F0502020204030204" pitchFamily="34" charset="0"/>
                <a:cs typeface="Calibri" panose="020F0502020204030204" pitchFamily="34" charset="0"/>
              </a:rPr>
              <a:t>Moving on to looking at accounting for COVID 19 grants. </a:t>
            </a:r>
            <a:endParaRPr lang="en-IE"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46"/>
              </a:spcAft>
            </a:pPr>
            <a:r>
              <a:rPr lang="en-IE" sz="1600" dirty="0">
                <a:latin typeface="Calibri" panose="020F0502020204030204" pitchFamily="34" charset="0"/>
                <a:ea typeface="Calibri" panose="020F0502020204030204" pitchFamily="34" charset="0"/>
                <a:cs typeface="Calibri" panose="020F0502020204030204" pitchFamily="34" charset="0"/>
              </a:rPr>
              <a:t>During this pandemic a number of financial supports in the form of COVID-grants were made available to schools to allow for the full and safe reopening of the schools.  </a:t>
            </a:r>
            <a:r>
              <a:rPr lang="en-IE" sz="1600" dirty="0">
                <a:latin typeface="Calibri" panose="020F0502020204030204" pitchFamily="34" charset="0"/>
                <a:ea typeface="Times New Roman" panose="02020603050405020304" pitchFamily="18" charset="0"/>
                <a:cs typeface="Calibri" panose="020F0502020204030204" pitchFamily="34" charset="0"/>
              </a:rPr>
              <a:t>These supports are made available to all primary and post-primary schools in the free education scheme. </a:t>
            </a:r>
            <a:endParaRPr lang="en-IE" sz="1600" dirty="0">
              <a:latin typeface="Calibri" panose="020F0502020204030204" pitchFamily="34" charset="0"/>
              <a:ea typeface="Calibri" panose="020F0502020204030204" pitchFamily="34" charset="0"/>
              <a:cs typeface="Times New Roman" panose="02020603050405020304" pitchFamily="18" charset="0"/>
            </a:endParaRPr>
          </a:p>
          <a:p>
            <a:r>
              <a:rPr lang="en-IE" sz="1600" dirty="0">
                <a:latin typeface="Calibri" panose="020F0502020204030204" pitchFamily="34" charset="0"/>
                <a:ea typeface="Calibri" panose="020F0502020204030204" pitchFamily="34" charset="0"/>
                <a:cs typeface="Calibri" panose="020F0502020204030204" pitchFamily="34" charset="0"/>
              </a:rPr>
              <a:t> Schools were required to identify and record all expenses paid from out of the COVID grants. The chart of accounts has been updated to incorporate COVID grant income and expenditures codes. Schools </a:t>
            </a:r>
            <a:r>
              <a:rPr lang="en-IE" sz="1600" dirty="0">
                <a:latin typeface="Calibri" panose="020F0502020204030204" pitchFamily="34" charset="0"/>
                <a:ea typeface="Times New Roman" panose="02020603050405020304" pitchFamily="18" charset="0"/>
                <a:cs typeface="Calibri" panose="020F0502020204030204" pitchFamily="34" charset="0"/>
              </a:rPr>
              <a:t>were also advised to set up a department called COVID in the accounts package</a:t>
            </a:r>
            <a:r>
              <a:rPr lang="en-IE" sz="1600" b="1" dirty="0">
                <a:latin typeface="Calibri" panose="020F0502020204030204" pitchFamily="34" charset="0"/>
                <a:ea typeface="Times New Roman" panose="02020603050405020304" pitchFamily="18" charset="0"/>
                <a:cs typeface="Calibri" panose="020F0502020204030204" pitchFamily="34" charset="0"/>
              </a:rPr>
              <a:t> </a:t>
            </a:r>
            <a:r>
              <a:rPr lang="en-IE" sz="1600" b="0" dirty="0">
                <a:latin typeface="Calibri" panose="020F0502020204030204" pitchFamily="34" charset="0"/>
                <a:ea typeface="Times New Roman" panose="02020603050405020304" pitchFamily="18" charset="0"/>
                <a:cs typeface="Calibri" panose="020F0502020204030204" pitchFamily="34" charset="0"/>
              </a:rPr>
              <a:t>to assist with reporting on the covid grants. </a:t>
            </a:r>
            <a:endParaRPr lang="en-IE" sz="1600" b="0" dirty="0">
              <a:latin typeface="Calibri" panose="020F0502020204030204" pitchFamily="34" charset="0"/>
              <a:ea typeface="Calibri" panose="020F0502020204030204" pitchFamily="34" charset="0"/>
              <a:cs typeface="Times New Roman" panose="02020603050405020304" pitchFamily="18" charset="0"/>
            </a:endParaRPr>
          </a:p>
          <a:p>
            <a:r>
              <a:rPr lang="en-IE" sz="1600" dirty="0">
                <a:latin typeface="Calibri" panose="020F0502020204030204" pitchFamily="34" charset="0"/>
                <a:ea typeface="Calibri" panose="020F0502020204030204" pitchFamily="34" charset="0"/>
                <a:cs typeface="Calibri" panose="020F0502020204030204" pitchFamily="34" charset="0"/>
              </a:rPr>
              <a:t> It is important that the purpose for which the grant is received is identified and accounted for under the correct grant code. </a:t>
            </a:r>
            <a:endParaRPr lang="en-IE" sz="1600" dirty="0">
              <a:latin typeface="Calibri" panose="020F0502020204030204" pitchFamily="34" charset="0"/>
              <a:ea typeface="Calibri" panose="020F0502020204030204" pitchFamily="34" charset="0"/>
              <a:cs typeface="Times New Roman" panose="02020603050405020304" pitchFamily="18" charset="0"/>
            </a:endParaRPr>
          </a:p>
          <a:p>
            <a:r>
              <a:rPr lang="en-IE" sz="1600" dirty="0">
                <a:latin typeface="Calibri" panose="020F0502020204030204" pitchFamily="34" charset="0"/>
                <a:ea typeface="Calibri" panose="020F0502020204030204" pitchFamily="34" charset="0"/>
                <a:cs typeface="Calibri" panose="020F0502020204030204" pitchFamily="34" charset="0"/>
              </a:rPr>
              <a:t>The corresponding expenditure of that grant must be correctly identified &amp; accounted for under the correct expenditure code.</a:t>
            </a:r>
            <a:endParaRPr lang="en-IE" sz="1600" dirty="0">
              <a:latin typeface="Calibri" panose="020F0502020204030204" pitchFamily="34" charset="0"/>
              <a:ea typeface="Calibri" panose="020F0502020204030204" pitchFamily="34" charset="0"/>
              <a:cs typeface="Times New Roman" panose="02020603050405020304" pitchFamily="18" charset="0"/>
            </a:endParaRPr>
          </a:p>
          <a:p>
            <a:r>
              <a:rPr lang="en-IE" sz="1600" dirty="0">
                <a:latin typeface="Calibri" panose="020F0502020204030204" pitchFamily="34" charset="0"/>
                <a:ea typeface="Calibri" panose="020F0502020204030204" pitchFamily="34" charset="0"/>
                <a:cs typeface="Calibri" panose="020F0502020204030204" pitchFamily="34" charset="0"/>
              </a:rPr>
              <a:t>The school must be able to provide a reconciliation of the grant income received, the grant expenditure and the amount of the unspent grant remaining if any.</a:t>
            </a:r>
            <a:endParaRPr lang="en-IE" sz="1600" dirty="0">
              <a:latin typeface="Calibri" panose="020F0502020204030204" pitchFamily="34" charset="0"/>
              <a:ea typeface="Calibri" panose="020F0502020204030204" pitchFamily="34" charset="0"/>
              <a:cs typeface="Times New Roman" panose="02020603050405020304" pitchFamily="18" charset="0"/>
            </a:endParaRPr>
          </a:p>
          <a:p>
            <a:r>
              <a:rPr lang="en-IE" sz="1600" dirty="0">
                <a:latin typeface="Calibri" panose="020F0502020204030204" pitchFamily="34" charset="0"/>
                <a:ea typeface="Calibri" panose="020F0502020204030204" pitchFamily="34" charset="0"/>
                <a:cs typeface="Calibri" panose="020F0502020204030204" pitchFamily="34" charset="0"/>
              </a:rPr>
              <a:t> </a:t>
            </a:r>
            <a:endParaRPr lang="en-IE" sz="1600" dirty="0">
              <a:latin typeface="Calibri" panose="020F0502020204030204" pitchFamily="34" charset="0"/>
              <a:ea typeface="Calibri" panose="020F0502020204030204" pitchFamily="34" charset="0"/>
              <a:cs typeface="Times New Roman" panose="02020603050405020304" pitchFamily="18" charset="0"/>
            </a:endParaRPr>
          </a:p>
          <a:p>
            <a:r>
              <a:rPr lang="en-IE" sz="1600" dirty="0">
                <a:solidFill>
                  <a:srgbClr val="FF0000"/>
                </a:solidFill>
                <a:latin typeface="Tw Cen MT" panose="020B0602020104020603" pitchFamily="34" charset="0"/>
                <a:ea typeface="Calibri" panose="020F0502020204030204" pitchFamily="34" charset="0"/>
                <a:cs typeface="Times New Roman" panose="02020603050405020304" pitchFamily="18" charset="0"/>
              </a:rPr>
              <a:t>NEXT SLIDE</a:t>
            </a:r>
            <a:endParaRPr lang="en-IE" sz="1600" dirty="0"/>
          </a:p>
        </p:txBody>
      </p:sp>
      <p:sp>
        <p:nvSpPr>
          <p:cNvPr id="4" name="Slide Number Placeholder 3"/>
          <p:cNvSpPr>
            <a:spLocks noGrp="1"/>
          </p:cNvSpPr>
          <p:nvPr>
            <p:ph type="sldNum" sz="quarter" idx="5"/>
          </p:nvPr>
        </p:nvSpPr>
        <p:spPr/>
        <p:txBody>
          <a:bodyPr/>
          <a:lstStyle/>
          <a:p>
            <a:fld id="{B3E63C7A-B40B-4A80-8077-3319D0CE4FB9}" type="slidenum">
              <a:rPr lang="en-IE" smtClean="0"/>
              <a:t>17</a:t>
            </a:fld>
            <a:endParaRPr lang="en-IE" dirty="0"/>
          </a:p>
        </p:txBody>
      </p:sp>
    </p:spTree>
    <p:extLst>
      <p:ext uri="{BB962C8B-B14F-4D97-AF65-F5344CB8AC3E}">
        <p14:creationId xmlns:p14="http://schemas.microsoft.com/office/powerpoint/2010/main" val="38670818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sz="1600" dirty="0">
                <a:latin typeface="+mn-lt"/>
                <a:ea typeface="Calibri" panose="020F0502020204030204" pitchFamily="34" charset="0"/>
                <a:cs typeface="Calibri" panose="020F0502020204030204" pitchFamily="34" charset="0"/>
              </a:rPr>
              <a:t>I am going to go through each of the COVID grants now and identify the type of expenditure that it relates to and the income and expenditure codes to be used in the chart of accounts. </a:t>
            </a:r>
            <a:endParaRPr lang="en-IE" sz="1600" dirty="0">
              <a:latin typeface="+mn-lt"/>
              <a:ea typeface="Calibri" panose="020F0502020204030204" pitchFamily="34" charset="0"/>
              <a:cs typeface="Times New Roman" panose="02020603050405020304" pitchFamily="18" charset="0"/>
            </a:endParaRPr>
          </a:p>
          <a:p>
            <a:r>
              <a:rPr lang="en-IE" sz="1600" dirty="0">
                <a:latin typeface="+mn-lt"/>
                <a:ea typeface="Calibri" panose="020F0502020204030204" pitchFamily="34" charset="0"/>
                <a:cs typeface="Calibri" panose="020F0502020204030204" pitchFamily="34" charset="0"/>
              </a:rPr>
              <a:t> On the table on your screen, we have identified the COVID grant, we have given examples of what it can be spent on and the chart of accounts nominal account codes that need to be used to record the income, the expenditure &amp; the balance of the grant that is unspent.</a:t>
            </a:r>
            <a:endParaRPr lang="en-IE" sz="1600" dirty="0">
              <a:latin typeface="+mn-lt"/>
              <a:ea typeface="Calibri" panose="020F0502020204030204" pitchFamily="34" charset="0"/>
              <a:cs typeface="Times New Roman" panose="02020603050405020304" pitchFamily="18" charset="0"/>
            </a:endParaRPr>
          </a:p>
          <a:p>
            <a:r>
              <a:rPr lang="en-IE" sz="1600" dirty="0">
                <a:latin typeface="+mn-lt"/>
                <a:ea typeface="Calibri" panose="020F0502020204030204" pitchFamily="34" charset="0"/>
                <a:cs typeface="Calibri" panose="020F0502020204030204" pitchFamily="34" charset="0"/>
              </a:rPr>
              <a:t> Starting with </a:t>
            </a:r>
            <a:endParaRPr lang="en-IE" sz="1600" dirty="0">
              <a:latin typeface="+mn-lt"/>
              <a:ea typeface="Calibri" panose="020F0502020204030204" pitchFamily="34" charset="0"/>
              <a:cs typeface="Times New Roman" panose="02020603050405020304" pitchFamily="18" charset="0"/>
            </a:endParaRPr>
          </a:p>
          <a:p>
            <a:r>
              <a:rPr lang="en-IE" sz="1600" b="1" dirty="0">
                <a:latin typeface="+mn-lt"/>
                <a:ea typeface="Calibri" panose="020F0502020204030204" pitchFamily="34" charset="0"/>
                <a:cs typeface="Calibri" panose="020F0502020204030204" pitchFamily="34" charset="0"/>
              </a:rPr>
              <a:t>The COVID-19 Minor works grant </a:t>
            </a:r>
            <a:r>
              <a:rPr lang="en-IE" sz="1600" dirty="0">
                <a:latin typeface="+mn-lt"/>
                <a:ea typeface="Calibri" panose="020F0502020204030204" pitchFamily="34" charset="0"/>
                <a:cs typeface="Calibri" panose="020F0502020204030204" pitchFamily="34" charset="0"/>
              </a:rPr>
              <a:t>which was issued to schools to allow the school to implement the measures necessary to enable the full return to school. These measures included, but are not limited to, reconfiguration of classroom space, re-purposing rooms to provide additional space, adapting storage facilities, purchasing furniture, altering desk layouts, adapting toilet areas, short term rental of additional space etc.</a:t>
            </a:r>
            <a:r>
              <a:rPr lang="en-IE" sz="1600" dirty="0">
                <a:latin typeface="+mn-lt"/>
              </a:rPr>
              <a:t>. </a:t>
            </a:r>
            <a:r>
              <a:rPr lang="en-IE" sz="1600" dirty="0">
                <a:latin typeface="+mn-lt"/>
                <a:ea typeface="Calibri" panose="020F0502020204030204" pitchFamily="34" charset="0"/>
                <a:cs typeface="Calibri" panose="020F0502020204030204" pitchFamily="34" charset="0"/>
              </a:rPr>
              <a:t>The e</a:t>
            </a:r>
            <a:r>
              <a:rPr lang="en-IE" sz="1600" dirty="0">
                <a:latin typeface="+mn-lt"/>
              </a:rPr>
              <a:t>xceptional Minor Works Grant Funding issued to school in early January,</a:t>
            </a:r>
            <a:r>
              <a:rPr lang="en-IE" sz="1600" dirty="0">
                <a:latin typeface="+mn-lt"/>
                <a:ea typeface="Calibri" panose="020F0502020204030204" pitchFamily="34" charset="0"/>
                <a:cs typeface="Calibri" panose="020F0502020204030204" pitchFamily="34" charset="0"/>
              </a:rPr>
              <a:t> </a:t>
            </a:r>
            <a:r>
              <a:rPr lang="en-IE" sz="1600" dirty="0">
                <a:latin typeface="+mn-lt"/>
              </a:rPr>
              <a:t>was to give schools the opportunity to undertake any minor works including ventilation improvements and the purchase of HEPA air filters</a:t>
            </a:r>
            <a:endParaRPr lang="en-IE" sz="1600" dirty="0">
              <a:latin typeface="+mn-lt"/>
              <a:ea typeface="Calibri" panose="020F0502020204030204" pitchFamily="34" charset="0"/>
              <a:cs typeface="Times New Roman" panose="02020603050405020304" pitchFamily="18" charset="0"/>
            </a:endParaRPr>
          </a:p>
          <a:p>
            <a:r>
              <a:rPr lang="en-IE" sz="1600" dirty="0">
                <a:latin typeface="+mn-lt"/>
                <a:ea typeface="Calibri" panose="020F0502020204030204" pitchFamily="34" charset="0"/>
                <a:cs typeface="Calibri" panose="020F0502020204030204" pitchFamily="34" charset="0"/>
              </a:rPr>
              <a:t> If the grant was used for non capital purposes for example rental of additional space the income code for the COVID minor works non capital grant is 3277, the corresponding expenditure code is 5316.</a:t>
            </a:r>
            <a:endParaRPr lang="en-IE" sz="1600" dirty="0">
              <a:latin typeface="+mn-lt"/>
              <a:ea typeface="Calibri" panose="020F0502020204030204" pitchFamily="34" charset="0"/>
              <a:cs typeface="Times New Roman" panose="02020603050405020304" pitchFamily="18" charset="0"/>
            </a:endParaRPr>
          </a:p>
          <a:p>
            <a:r>
              <a:rPr lang="en-IE" sz="1600" dirty="0">
                <a:latin typeface="+mn-lt"/>
                <a:ea typeface="Calibri" panose="020F0502020204030204" pitchFamily="34" charset="0"/>
                <a:cs typeface="Calibri" panose="020F0502020204030204" pitchFamily="34" charset="0"/>
              </a:rPr>
              <a:t> If the Covid minor works grant was used for works of a capital nature the expenditure should be posted as follows</a:t>
            </a:r>
            <a:endParaRPr lang="en-IE" sz="1600" dirty="0">
              <a:latin typeface="+mn-lt"/>
              <a:ea typeface="Calibri" panose="020F0502020204030204" pitchFamily="34" charset="0"/>
              <a:cs typeface="Times New Roman" panose="02020603050405020304" pitchFamily="18" charset="0"/>
            </a:endParaRPr>
          </a:p>
          <a:p>
            <a:r>
              <a:rPr lang="en-IE" sz="1600" dirty="0">
                <a:latin typeface="+mn-lt"/>
                <a:ea typeface="Calibri" panose="020F0502020204030204" pitchFamily="34" charset="0"/>
                <a:cs typeface="Calibri" panose="020F0502020204030204" pitchFamily="34" charset="0"/>
              </a:rPr>
              <a:t>Where the works relates to building the expense should be posted to nominal account code 3941 </a:t>
            </a:r>
            <a:endParaRPr lang="en-IE" sz="1600" dirty="0">
              <a:latin typeface="+mn-lt"/>
              <a:ea typeface="Calibri" panose="020F0502020204030204" pitchFamily="34" charset="0"/>
              <a:cs typeface="Times New Roman" panose="02020603050405020304" pitchFamily="18" charset="0"/>
            </a:endParaRPr>
          </a:p>
          <a:p>
            <a:r>
              <a:rPr lang="en-IE" sz="1600" dirty="0">
                <a:latin typeface="+mn-lt"/>
                <a:ea typeface="Calibri" panose="020F0502020204030204" pitchFamily="34" charset="0"/>
                <a:cs typeface="Calibri" panose="020F0502020204030204" pitchFamily="34" charset="0"/>
              </a:rPr>
              <a:t>Where the grant was used to purchase fittings or equipment including HEPA ait cleaner units, the expense should be posted to nominal account code 1425 </a:t>
            </a:r>
            <a:endParaRPr lang="en-IE" sz="1600" dirty="0">
              <a:latin typeface="+mn-lt"/>
              <a:ea typeface="Calibri" panose="020F0502020204030204" pitchFamily="34" charset="0"/>
              <a:cs typeface="Times New Roman" panose="02020603050405020304" pitchFamily="18" charset="0"/>
            </a:endParaRPr>
          </a:p>
          <a:p>
            <a:r>
              <a:rPr lang="en-IE" sz="1600" dirty="0">
                <a:latin typeface="+mn-lt"/>
                <a:ea typeface="Calibri" panose="020F0502020204030204" pitchFamily="34" charset="0"/>
                <a:cs typeface="Calibri" panose="020F0502020204030204" pitchFamily="34" charset="0"/>
              </a:rPr>
              <a:t>Where the grant was used to purchase ICT equipment the expense code is 1465 </a:t>
            </a:r>
            <a:endParaRPr lang="en-IE" sz="1600" dirty="0">
              <a:latin typeface="+mn-lt"/>
              <a:ea typeface="Calibri" panose="020F0502020204030204" pitchFamily="34" charset="0"/>
              <a:cs typeface="Times New Roman" panose="02020603050405020304" pitchFamily="18" charset="0"/>
            </a:endParaRPr>
          </a:p>
          <a:p>
            <a:r>
              <a:rPr lang="en-IE" sz="1600" dirty="0">
                <a:latin typeface="+mn-lt"/>
                <a:ea typeface="Calibri" panose="020F0502020204030204" pitchFamily="34" charset="0"/>
                <a:cs typeface="Calibri" panose="020F0502020204030204" pitchFamily="34" charset="0"/>
              </a:rPr>
              <a:t>and the corresponding covid minor works grant capital grant should be recognised in nominal account code is 3905 </a:t>
            </a:r>
            <a:endParaRPr lang="en-IE" sz="1600" dirty="0">
              <a:latin typeface="+mn-lt"/>
              <a:ea typeface="Calibri" panose="020F0502020204030204" pitchFamily="34" charset="0"/>
              <a:cs typeface="Times New Roman" panose="02020603050405020304" pitchFamily="18" charset="0"/>
            </a:endParaRPr>
          </a:p>
          <a:p>
            <a:r>
              <a:rPr lang="en-IE" sz="1600" dirty="0">
                <a:latin typeface="+mn-lt"/>
                <a:ea typeface="Calibri" panose="020F0502020204030204" pitchFamily="34" charset="0"/>
                <a:cs typeface="Calibri" panose="020F0502020204030204" pitchFamily="34" charset="0"/>
              </a:rPr>
              <a:t> Any  balance unspent on the COVID minor works grant it should be posted to nominal account code 2169.</a:t>
            </a:r>
            <a:endParaRPr lang="en-IE" sz="1600" dirty="0">
              <a:latin typeface="+mn-lt"/>
              <a:ea typeface="Calibri" panose="020F0502020204030204" pitchFamily="34" charset="0"/>
              <a:cs typeface="Times New Roman" panose="02020603050405020304" pitchFamily="18" charset="0"/>
            </a:endParaRPr>
          </a:p>
          <a:p>
            <a:endParaRPr lang="en-IE" dirty="0"/>
          </a:p>
        </p:txBody>
      </p:sp>
      <p:sp>
        <p:nvSpPr>
          <p:cNvPr id="4" name="Slide Number Placeholder 3"/>
          <p:cNvSpPr>
            <a:spLocks noGrp="1"/>
          </p:cNvSpPr>
          <p:nvPr>
            <p:ph type="sldNum" sz="quarter" idx="5"/>
          </p:nvPr>
        </p:nvSpPr>
        <p:spPr/>
        <p:txBody>
          <a:bodyPr/>
          <a:lstStyle/>
          <a:p>
            <a:fld id="{B3E63C7A-B40B-4A80-8077-3319D0CE4FB9}" type="slidenum">
              <a:rPr lang="en-IE" smtClean="0"/>
              <a:t>18</a:t>
            </a:fld>
            <a:endParaRPr lang="en-IE" dirty="0"/>
          </a:p>
        </p:txBody>
      </p:sp>
    </p:spTree>
    <p:extLst>
      <p:ext uri="{BB962C8B-B14F-4D97-AF65-F5344CB8AC3E}">
        <p14:creationId xmlns:p14="http://schemas.microsoft.com/office/powerpoint/2010/main" val="9562805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sz="1600" dirty="0">
                <a:latin typeface="+mn-lt"/>
                <a:ea typeface="Calibri" panose="020F0502020204030204" pitchFamily="34" charset="0"/>
                <a:cs typeface="Calibri" panose="020F0502020204030204" pitchFamily="34" charset="0"/>
              </a:rPr>
              <a:t>The next grant is. </a:t>
            </a:r>
            <a:endParaRPr lang="en-IE" sz="1600" dirty="0">
              <a:latin typeface="+mn-lt"/>
              <a:ea typeface="Calibri" panose="020F0502020204030204" pitchFamily="34" charset="0"/>
              <a:cs typeface="Times New Roman" panose="02020603050405020304" pitchFamily="18" charset="0"/>
            </a:endParaRPr>
          </a:p>
          <a:p>
            <a:r>
              <a:rPr lang="en-IE" sz="1600" b="1" dirty="0">
                <a:latin typeface="+mn-lt"/>
                <a:ea typeface="Calibri" panose="020F0502020204030204" pitchFamily="34" charset="0"/>
                <a:cs typeface="Calibri" panose="020F0502020204030204" pitchFamily="34" charset="0"/>
              </a:rPr>
              <a:t>The COVID-19 Capitation Grant for PPE, Consumables and Equipment  </a:t>
            </a:r>
            <a:endParaRPr lang="en-IE" sz="1600" dirty="0">
              <a:latin typeface="+mn-lt"/>
              <a:ea typeface="Calibri" panose="020F0502020204030204" pitchFamily="34" charset="0"/>
              <a:cs typeface="Times New Roman" panose="02020603050405020304" pitchFamily="18" charset="0"/>
            </a:endParaRPr>
          </a:p>
          <a:p>
            <a:r>
              <a:rPr lang="en-IE" sz="1600" dirty="0">
                <a:latin typeface="+mn-lt"/>
                <a:ea typeface="Calibri" panose="020F0502020204030204" pitchFamily="34" charset="0"/>
                <a:cs typeface="Calibri" panose="020F0502020204030204" pitchFamily="34" charset="0"/>
              </a:rPr>
              <a:t> This grant was provided to schools to purchase the appropriate PPE, consumables and equipment required by schools in minimising the risk of spread of infection of COVID-19. Examples of the types of expenditure under this grant are sanitisers, face coverings, aprons, signage, pedal bins etc. </a:t>
            </a:r>
            <a:r>
              <a:rPr lang="en-IE" sz="1600" b="1" dirty="0">
                <a:latin typeface="+mn-lt"/>
                <a:ea typeface="Calibri" panose="020F0502020204030204" pitchFamily="34" charset="0"/>
                <a:cs typeface="Calibri" panose="020F0502020204030204" pitchFamily="34" charset="0"/>
              </a:rPr>
              <a:t> </a:t>
            </a:r>
            <a:r>
              <a:rPr lang="en-IE" sz="1600" dirty="0">
                <a:latin typeface="+mn-lt"/>
                <a:ea typeface="Calibri" panose="020F0502020204030204" pitchFamily="34" charset="0"/>
                <a:cs typeface="Calibri" panose="020F0502020204030204" pitchFamily="34" charset="0"/>
              </a:rPr>
              <a:t>The COVID capitation grant for PPE, consumables &amp; equipment grant code is 3281, the corresponding expenditure code is 5802 and any balance unspent on this grant should be recognised in code 2182.</a:t>
            </a:r>
            <a:endParaRPr lang="en-IE" sz="1600" dirty="0">
              <a:latin typeface="+mn-lt"/>
              <a:ea typeface="Calibri" panose="020F0502020204030204" pitchFamily="34" charset="0"/>
              <a:cs typeface="Times New Roman" panose="02020603050405020304" pitchFamily="18" charset="0"/>
            </a:endParaRPr>
          </a:p>
          <a:p>
            <a:r>
              <a:rPr lang="en-IE" sz="1600" b="1" dirty="0">
                <a:latin typeface="+mn-lt"/>
                <a:ea typeface="Calibri" panose="020F0502020204030204" pitchFamily="34" charset="0"/>
                <a:cs typeface="Calibri" panose="020F0502020204030204" pitchFamily="34" charset="0"/>
              </a:rPr>
              <a:t> </a:t>
            </a:r>
            <a:r>
              <a:rPr lang="en-IE" sz="1600" dirty="0">
                <a:latin typeface="+mn-lt"/>
                <a:ea typeface="Calibri" panose="020F0502020204030204" pitchFamily="34" charset="0"/>
                <a:cs typeface="Calibri" panose="020F0502020204030204" pitchFamily="34" charset="0"/>
              </a:rPr>
              <a:t>More information on this grant can be found in Guideline 51 of 19/20 on our website.</a:t>
            </a:r>
            <a:endParaRPr lang="en-IE" sz="1600" dirty="0">
              <a:latin typeface="+mn-lt"/>
              <a:ea typeface="Calibri" panose="020F0502020204030204" pitchFamily="34" charset="0"/>
              <a:cs typeface="Times New Roman" panose="02020603050405020304" pitchFamily="18" charset="0"/>
            </a:endParaRPr>
          </a:p>
          <a:p>
            <a:r>
              <a:rPr lang="en-IE" sz="1600" dirty="0">
                <a:latin typeface="+mn-lt"/>
                <a:ea typeface="Calibri" panose="020F0502020204030204" pitchFamily="34" charset="0"/>
                <a:cs typeface="Calibri" panose="020F0502020204030204" pitchFamily="34" charset="0"/>
              </a:rPr>
              <a:t> The next grant is the</a:t>
            </a:r>
            <a:endParaRPr lang="en-IE" sz="1600" dirty="0">
              <a:latin typeface="+mn-lt"/>
              <a:ea typeface="Calibri" panose="020F0502020204030204" pitchFamily="34" charset="0"/>
              <a:cs typeface="Times New Roman" panose="02020603050405020304" pitchFamily="18" charset="0"/>
            </a:endParaRPr>
          </a:p>
          <a:p>
            <a:r>
              <a:rPr lang="en-IE" sz="1600" dirty="0">
                <a:latin typeface="+mn-lt"/>
                <a:ea typeface="Calibri" panose="020F0502020204030204" pitchFamily="34" charset="0"/>
                <a:cs typeface="Calibri" panose="020F0502020204030204" pitchFamily="34" charset="0"/>
              </a:rPr>
              <a:t> </a:t>
            </a:r>
            <a:r>
              <a:rPr lang="en-IE" sz="1600" b="1" dirty="0">
                <a:latin typeface="+mn-lt"/>
                <a:ea typeface="Calibri" panose="020F0502020204030204" pitchFamily="34" charset="0"/>
                <a:cs typeface="Calibri" panose="020F0502020204030204" pitchFamily="34" charset="0"/>
              </a:rPr>
              <a:t>Enhanced Supervision Grant to schools. </a:t>
            </a:r>
            <a:endParaRPr lang="en-IE" sz="1600" dirty="0">
              <a:latin typeface="+mn-lt"/>
              <a:ea typeface="Calibri" panose="020F0502020204030204" pitchFamily="34" charset="0"/>
              <a:cs typeface="Times New Roman" panose="02020603050405020304" pitchFamily="18" charset="0"/>
            </a:endParaRPr>
          </a:p>
          <a:p>
            <a:r>
              <a:rPr lang="en-IE" sz="1600" dirty="0">
                <a:latin typeface="+mn-lt"/>
                <a:ea typeface="Calibri" panose="020F0502020204030204" pitchFamily="34" charset="0"/>
                <a:cs typeface="Calibri" panose="020F0502020204030204" pitchFamily="34" charset="0"/>
              </a:rPr>
              <a:t>This grant is to cover the additional supervision needs as a result of the Covid-19 emergency situation and physical distancing requirements within the school. </a:t>
            </a:r>
            <a:endParaRPr lang="en-IE" sz="1600" dirty="0">
              <a:latin typeface="+mn-lt"/>
              <a:ea typeface="Calibri" panose="020F0502020204030204" pitchFamily="34" charset="0"/>
              <a:cs typeface="Times New Roman" panose="02020603050405020304" pitchFamily="18" charset="0"/>
            </a:endParaRPr>
          </a:p>
          <a:p>
            <a:r>
              <a:rPr lang="en-IE" sz="1600" dirty="0">
                <a:latin typeface="+mn-lt"/>
                <a:ea typeface="Calibri" panose="020F0502020204030204" pitchFamily="34" charset="0"/>
                <a:cs typeface="Times New Roman" panose="02020603050405020304" pitchFamily="18" charset="0"/>
              </a:rPr>
              <a:t> </a:t>
            </a:r>
            <a:r>
              <a:rPr lang="en-IE" sz="1600" dirty="0">
                <a:latin typeface="+mn-lt"/>
                <a:ea typeface="Calibri" panose="020F0502020204030204" pitchFamily="34" charset="0"/>
                <a:cs typeface="Calibri" panose="020F0502020204030204" pitchFamily="34" charset="0"/>
              </a:rPr>
              <a:t>The COVID enhanced supervision grant code is 3282, the corresponding expenditure code is 5803 and any balance unspent on this grant should be recognised in code 2183.</a:t>
            </a:r>
            <a:endParaRPr lang="en-IE" sz="1600" dirty="0">
              <a:latin typeface="+mn-lt"/>
              <a:ea typeface="Calibri" panose="020F0502020204030204" pitchFamily="34" charset="0"/>
              <a:cs typeface="Times New Roman" panose="02020603050405020304" pitchFamily="18" charset="0"/>
            </a:endParaRPr>
          </a:p>
          <a:p>
            <a:r>
              <a:rPr lang="en-IE" sz="1600" b="1" dirty="0">
                <a:latin typeface="+mn-lt"/>
                <a:ea typeface="Calibri" panose="020F0502020204030204" pitchFamily="34" charset="0"/>
                <a:cs typeface="Times New Roman" panose="02020603050405020304" pitchFamily="18" charset="0"/>
              </a:rPr>
              <a:t> </a:t>
            </a:r>
            <a:r>
              <a:rPr lang="en-IE" sz="1600" dirty="0">
                <a:latin typeface="+mn-lt"/>
                <a:ea typeface="Calibri" panose="020F0502020204030204" pitchFamily="34" charset="0"/>
                <a:cs typeface="Times New Roman" panose="02020603050405020304" pitchFamily="18" charset="0"/>
              </a:rPr>
              <a:t>More information is available in our guideline number 52 of 19/20. </a:t>
            </a:r>
          </a:p>
          <a:p>
            <a:pPr>
              <a:lnSpc>
                <a:spcPct val="107000"/>
              </a:lnSpc>
              <a:spcAft>
                <a:spcPts val="846"/>
              </a:spcAft>
            </a:pPr>
            <a:r>
              <a:rPr lang="en-IE" sz="1600" dirty="0">
                <a:latin typeface="+mn-lt"/>
                <a:ea typeface="Calibri" panose="020F0502020204030204" pitchFamily="34" charset="0"/>
                <a:cs typeface="Times New Roman" panose="02020603050405020304" pitchFamily="18" charset="0"/>
              </a:rPr>
              <a:t> </a:t>
            </a:r>
            <a:r>
              <a:rPr lang="en-IE" sz="1600" b="1" dirty="0">
                <a:latin typeface="+mn-lt"/>
                <a:ea typeface="Calibri" panose="020F0502020204030204" pitchFamily="34" charset="0"/>
                <a:cs typeface="Times New Roman" panose="02020603050405020304" pitchFamily="18" charset="0"/>
              </a:rPr>
              <a:t>Moving on to look at the COVID Capitation additional cleaning grant. </a:t>
            </a:r>
            <a:endParaRPr lang="en-IE" sz="1600" dirty="0">
              <a:latin typeface="+mn-lt"/>
              <a:ea typeface="Calibri" panose="020F0502020204030204" pitchFamily="34" charset="0"/>
              <a:cs typeface="Times New Roman" panose="02020603050405020304" pitchFamily="18" charset="0"/>
            </a:endParaRPr>
          </a:p>
          <a:p>
            <a:pPr>
              <a:lnSpc>
                <a:spcPct val="150000"/>
              </a:lnSpc>
              <a:spcAft>
                <a:spcPts val="846"/>
              </a:spcAft>
            </a:pPr>
            <a:r>
              <a:rPr lang="en-IE" sz="1600" dirty="0">
                <a:latin typeface="+mn-lt"/>
                <a:ea typeface="Calibri" panose="020F0502020204030204" pitchFamily="34" charset="0"/>
                <a:cs typeface="Times New Roman" panose="02020603050405020304" pitchFamily="18" charset="0"/>
              </a:rPr>
              <a:t>Additional funding was provided to schools to support additional cleaning costs in the form of the COVID capitation additional cleaning grant. The grant should be split between the portion of the grant used for cleaning hours and the portion of the grant used for additional cleaning costs non wages. To record the grant portion used to pay for additional cleaning hours, the grant should be posted to nominal account code 3283, the corresponding expenditure to code 5804. To record the grant portion used for additional cleaning non wages cost the grant should be posted to nominal account code 3283 &amp; the expenditure to 5805. If there is an unspent balance on the capitation additional cleaning grant it should be posted to code 2184.</a:t>
            </a:r>
          </a:p>
          <a:p>
            <a:pPr>
              <a:lnSpc>
                <a:spcPct val="150000"/>
              </a:lnSpc>
              <a:spcAft>
                <a:spcPts val="846"/>
              </a:spcAft>
            </a:pPr>
            <a:r>
              <a:rPr lang="en-IE" sz="1600" b="1" dirty="0">
                <a:latin typeface="+mn-lt"/>
                <a:ea typeface="Calibri" panose="020F0502020204030204" pitchFamily="34" charset="0"/>
                <a:cs typeface="Times New Roman" panose="02020603050405020304" pitchFamily="18" charset="0"/>
              </a:rPr>
              <a:t>More information can be found on the COVID Capitation additional cleaning grant in </a:t>
            </a:r>
            <a:r>
              <a:rPr lang="en-IE" sz="1600" b="1" dirty="0">
                <a:solidFill>
                  <a:srgbClr val="FF0000"/>
                </a:solidFill>
                <a:latin typeface="+mn-lt"/>
                <a:ea typeface="Calibri" panose="020F0502020204030204" pitchFamily="34" charset="0"/>
                <a:cs typeface="Times New Roman" panose="02020603050405020304" pitchFamily="18" charset="0"/>
              </a:rPr>
              <a:t>Guideline 48 of 19/20</a:t>
            </a:r>
          </a:p>
          <a:p>
            <a:pPr>
              <a:lnSpc>
                <a:spcPct val="150000"/>
              </a:lnSpc>
              <a:spcAft>
                <a:spcPts val="846"/>
              </a:spcAft>
            </a:pPr>
            <a:endParaRPr lang="en-IE" dirty="0"/>
          </a:p>
        </p:txBody>
      </p:sp>
      <p:sp>
        <p:nvSpPr>
          <p:cNvPr id="4" name="Slide Number Placeholder 3"/>
          <p:cNvSpPr>
            <a:spLocks noGrp="1"/>
          </p:cNvSpPr>
          <p:nvPr>
            <p:ph type="sldNum" sz="quarter" idx="5"/>
          </p:nvPr>
        </p:nvSpPr>
        <p:spPr/>
        <p:txBody>
          <a:bodyPr/>
          <a:lstStyle/>
          <a:p>
            <a:fld id="{B3E63C7A-B40B-4A80-8077-3319D0CE4FB9}" type="slidenum">
              <a:rPr lang="en-IE" smtClean="0"/>
              <a:t>19</a:t>
            </a:fld>
            <a:endParaRPr lang="en-IE" dirty="0"/>
          </a:p>
        </p:txBody>
      </p:sp>
    </p:spTree>
    <p:extLst>
      <p:ext uri="{BB962C8B-B14F-4D97-AF65-F5344CB8AC3E}">
        <p14:creationId xmlns:p14="http://schemas.microsoft.com/office/powerpoint/2010/main" val="971080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spcAft>
                <a:spcPts val="846"/>
              </a:spcAft>
            </a:pPr>
            <a:r>
              <a:rPr lang="en-IE" sz="1600" dirty="0">
                <a:latin typeface="Calibri" panose="020F0502020204030204" pitchFamily="34" charset="0"/>
                <a:ea typeface="Calibri" panose="020F0502020204030204" pitchFamily="34" charset="0"/>
                <a:cs typeface="Times New Roman" panose="02020603050405020304" pitchFamily="18" charset="0"/>
              </a:rPr>
              <a:t>This webinar is being recorded and all attendees will receive an email within the next 24 hours with a link to the recording of the webinar. If you wish, the presentation slides can be downloaded from the handout section on your control panel. The presentation and slides will also be available on our website.  I invite you to submit any questions you have through out the webinar in the questions &amp; answer box on your control panel. We will respond to the questions as we go along. At the end of the webinar, we will address the most frequently asked questions. </a:t>
            </a:r>
          </a:p>
          <a:p>
            <a:endParaRPr lang="en-IE" dirty="0"/>
          </a:p>
        </p:txBody>
      </p:sp>
      <p:sp>
        <p:nvSpPr>
          <p:cNvPr id="4" name="Slide Number Placeholder 3"/>
          <p:cNvSpPr>
            <a:spLocks noGrp="1"/>
          </p:cNvSpPr>
          <p:nvPr>
            <p:ph type="sldNum" sz="quarter" idx="5"/>
          </p:nvPr>
        </p:nvSpPr>
        <p:spPr/>
        <p:txBody>
          <a:bodyPr/>
          <a:lstStyle/>
          <a:p>
            <a:fld id="{B3E63C7A-B40B-4A80-8077-3319D0CE4FB9}" type="slidenum">
              <a:rPr lang="en-IE" smtClean="0"/>
              <a:t>2</a:t>
            </a:fld>
            <a:endParaRPr lang="en-IE" dirty="0"/>
          </a:p>
        </p:txBody>
      </p:sp>
    </p:spTree>
    <p:extLst>
      <p:ext uri="{BB962C8B-B14F-4D97-AF65-F5344CB8AC3E}">
        <p14:creationId xmlns:p14="http://schemas.microsoft.com/office/powerpoint/2010/main" val="56910057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IE" sz="1600" dirty="0">
                <a:latin typeface="Tw Cen MT" panose="020B0602020104020603" pitchFamily="34" charset="0"/>
                <a:ea typeface="Calibri" panose="020F0502020204030204" pitchFamily="34" charset="0"/>
                <a:cs typeface="Times New Roman" panose="02020603050405020304" pitchFamily="18" charset="0"/>
              </a:rPr>
              <a:t>Lastly the Department will provide funding for replacement caretakers, secretary, cleaners and bus escort hours under very specific conditions as set out in Circular 49/2020 and 54/2020. If the school is in receipt of this funding you can see here on the screen the codes to be used to record the income &amp; expenditure. </a:t>
            </a:r>
            <a:endParaRPr lang="en-IE" sz="1600" dirty="0">
              <a:latin typeface="Calibri" panose="020F0502020204030204" pitchFamily="34" charset="0"/>
              <a:ea typeface="Calibri" panose="020F0502020204030204" pitchFamily="34" charset="0"/>
              <a:cs typeface="Times New Roman" panose="02020603050405020304" pitchFamily="18" charset="0"/>
            </a:endParaRPr>
          </a:p>
          <a:p>
            <a:endParaRPr lang="en-IE" dirty="0"/>
          </a:p>
        </p:txBody>
      </p:sp>
      <p:sp>
        <p:nvSpPr>
          <p:cNvPr id="4" name="Slide Number Placeholder 3"/>
          <p:cNvSpPr>
            <a:spLocks noGrp="1"/>
          </p:cNvSpPr>
          <p:nvPr>
            <p:ph type="sldNum" sz="quarter" idx="5"/>
          </p:nvPr>
        </p:nvSpPr>
        <p:spPr/>
        <p:txBody>
          <a:bodyPr/>
          <a:lstStyle/>
          <a:p>
            <a:fld id="{B3E63C7A-B40B-4A80-8077-3319D0CE4FB9}" type="slidenum">
              <a:rPr lang="en-IE" smtClean="0"/>
              <a:t>20</a:t>
            </a:fld>
            <a:endParaRPr lang="en-IE" dirty="0"/>
          </a:p>
        </p:txBody>
      </p:sp>
    </p:spTree>
    <p:extLst>
      <p:ext uri="{BB962C8B-B14F-4D97-AF65-F5344CB8AC3E}">
        <p14:creationId xmlns:p14="http://schemas.microsoft.com/office/powerpoint/2010/main" val="218918804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46"/>
              </a:spcAft>
            </a:pPr>
            <a:r>
              <a:rPr lang="en-IE" sz="1600" dirty="0">
                <a:latin typeface="+mn-lt"/>
                <a:ea typeface="Times New Roman" panose="02020603050405020304" pitchFamily="18" charset="0"/>
                <a:cs typeface="Calibri" panose="020F0502020204030204" pitchFamily="34" charset="0"/>
              </a:rPr>
              <a:t>The Department of Education requested that any unspent Covid-19 Capitation related grants for the 20/21 School Year should be returned by schools to the Department’s bank account by electronic funds transfer by </a:t>
            </a:r>
            <a:r>
              <a:rPr lang="en-IE" sz="1600" b="1" dirty="0">
                <a:latin typeface="+mn-lt"/>
                <a:ea typeface="Times New Roman" panose="02020603050405020304" pitchFamily="18" charset="0"/>
                <a:cs typeface="Calibri" panose="020F0502020204030204" pitchFamily="34" charset="0"/>
              </a:rPr>
              <a:t>30th September 2021</a:t>
            </a:r>
            <a:endParaRPr lang="en-IE" sz="1600" dirty="0">
              <a:latin typeface="+mn-lt"/>
              <a:ea typeface="Calibri" panose="020F0502020204030204" pitchFamily="34" charset="0"/>
              <a:cs typeface="Times New Roman" panose="02020603050405020304" pitchFamily="18" charset="0"/>
            </a:endParaRPr>
          </a:p>
          <a:p>
            <a:pPr>
              <a:lnSpc>
                <a:spcPct val="107000"/>
              </a:lnSpc>
              <a:spcAft>
                <a:spcPts val="846"/>
              </a:spcAft>
            </a:pPr>
            <a:r>
              <a:rPr lang="en-IE" sz="1600" dirty="0">
                <a:latin typeface="+mn-lt"/>
                <a:ea typeface="Calibri" panose="020F0502020204030204" pitchFamily="34" charset="0"/>
                <a:cs typeface="Times New Roman" panose="02020603050405020304" pitchFamily="18" charset="0"/>
              </a:rPr>
              <a:t> </a:t>
            </a:r>
          </a:p>
          <a:p>
            <a:pPr>
              <a:lnSpc>
                <a:spcPct val="107000"/>
              </a:lnSpc>
              <a:spcAft>
                <a:spcPts val="846"/>
              </a:spcAft>
            </a:pPr>
            <a:r>
              <a:rPr lang="en-IE" sz="1600" dirty="0">
                <a:latin typeface="+mn-lt"/>
                <a:ea typeface="Calibri" panose="020F0502020204030204" pitchFamily="34" charset="0"/>
                <a:cs typeface="Times New Roman" panose="02020603050405020304" pitchFamily="18" charset="0"/>
              </a:rPr>
              <a:t>One lodgement covering all grants </a:t>
            </a:r>
            <a:r>
              <a:rPr lang="en-IE" sz="1600" dirty="0" err="1">
                <a:latin typeface="+mn-lt"/>
                <a:ea typeface="Calibri" panose="020F0502020204030204" pitchFamily="34" charset="0"/>
                <a:cs typeface="Times New Roman" panose="02020603050405020304" pitchFamily="18" charset="0"/>
              </a:rPr>
              <a:t>i.e</a:t>
            </a:r>
            <a:r>
              <a:rPr lang="en-IE" sz="1600" dirty="0">
                <a:latin typeface="+mn-lt"/>
                <a:ea typeface="Calibri" panose="020F0502020204030204" pitchFamily="34" charset="0"/>
                <a:cs typeface="Times New Roman" panose="02020603050405020304" pitchFamily="18" charset="0"/>
              </a:rPr>
              <a:t> the Enhanced Cleaning, PPE, COVID Aide and Enhanced Supervision as appropriate should have been made to the Department of Education. </a:t>
            </a:r>
          </a:p>
          <a:p>
            <a:pPr>
              <a:lnSpc>
                <a:spcPct val="107000"/>
              </a:lnSpc>
              <a:spcAft>
                <a:spcPts val="846"/>
              </a:spcAft>
            </a:pPr>
            <a:r>
              <a:rPr lang="en-IE" sz="1600" dirty="0">
                <a:latin typeface="+mn-lt"/>
                <a:ea typeface="Calibri" panose="020F0502020204030204" pitchFamily="34" charset="0"/>
                <a:cs typeface="Times New Roman" panose="02020603050405020304" pitchFamily="18" charset="0"/>
              </a:rPr>
              <a:t>The Department has not requested a refund of the COVID Minor Works grant unspent at this time. </a:t>
            </a:r>
          </a:p>
          <a:p>
            <a:r>
              <a:rPr lang="en-IE" sz="1600" dirty="0">
                <a:latin typeface="+mn-lt"/>
              </a:rPr>
              <a:t>We are expecting the Department to request that any unspent COVID 19 capitation related grants for the current school year to be reconciled and returned to the Department after the end of the current school year. It is important that analysis of expenditure is carried out on an ongoing basis and that the posting of the covid expenditure is accurate to allow for a timely return to be made to the Department. </a:t>
            </a:r>
          </a:p>
        </p:txBody>
      </p:sp>
      <p:sp>
        <p:nvSpPr>
          <p:cNvPr id="4" name="Slide Number Placeholder 3"/>
          <p:cNvSpPr>
            <a:spLocks noGrp="1"/>
          </p:cNvSpPr>
          <p:nvPr>
            <p:ph type="sldNum" sz="quarter" idx="5"/>
          </p:nvPr>
        </p:nvSpPr>
        <p:spPr/>
        <p:txBody>
          <a:bodyPr/>
          <a:lstStyle/>
          <a:p>
            <a:fld id="{B3E63C7A-B40B-4A80-8077-3319D0CE4FB9}" type="slidenum">
              <a:rPr lang="en-IE" smtClean="0"/>
              <a:t>21</a:t>
            </a:fld>
            <a:endParaRPr lang="en-IE" dirty="0"/>
          </a:p>
        </p:txBody>
      </p:sp>
    </p:spTree>
    <p:extLst>
      <p:ext uri="{BB962C8B-B14F-4D97-AF65-F5344CB8AC3E}">
        <p14:creationId xmlns:p14="http://schemas.microsoft.com/office/powerpoint/2010/main" val="363875139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sz="1600" dirty="0">
                <a:latin typeface="+mn-lt"/>
              </a:rPr>
              <a:t>Next we will look at travel, subsistence and expenses claims</a:t>
            </a:r>
          </a:p>
          <a:p>
            <a:r>
              <a:rPr lang="en-IE" sz="1600" dirty="0">
                <a:latin typeface="+mn-lt"/>
              </a:rPr>
              <a:t>Travel and subsistence allowances may be paid to members of the board of management, Principal, Deputy Principal, teaching and non-teaching staff, selection committee members and volunteers for necessary travel required to carry out school business. In order to comply with Revenue requirements and best practice in governance and financial management the board of management should annually agree and approve a policy on the payment of travel and subsistence expenses .We have prepared a sample travel and subsistence policy for community and comprehensive schools and it can be used as a template or guide and it is now available on our website. The policy sets outs</a:t>
            </a:r>
          </a:p>
          <a:p>
            <a:r>
              <a:rPr lang="en-IE" sz="1600" b="0" i="0" dirty="0">
                <a:solidFill>
                  <a:srgbClr val="000000"/>
                </a:solidFill>
                <a:effectLst/>
                <a:latin typeface="+mn-lt"/>
              </a:rPr>
              <a:t>The types of business for which expense may be claimed</a:t>
            </a:r>
          </a:p>
          <a:p>
            <a:r>
              <a:rPr lang="en-IE" sz="1600" b="0" i="0" dirty="0">
                <a:solidFill>
                  <a:srgbClr val="000000"/>
                </a:solidFill>
                <a:effectLst/>
                <a:latin typeface="+mn-lt"/>
              </a:rPr>
              <a:t>The approval of expense claims</a:t>
            </a:r>
          </a:p>
          <a:p>
            <a:r>
              <a:rPr lang="en-IE" sz="1600" b="0" i="0" dirty="0">
                <a:solidFill>
                  <a:srgbClr val="000000"/>
                </a:solidFill>
                <a:effectLst/>
                <a:latin typeface="+mn-lt"/>
              </a:rPr>
              <a:t>General Guidelines and Conditions and the</a:t>
            </a:r>
          </a:p>
          <a:p>
            <a:r>
              <a:rPr lang="en-IE" sz="1600" b="0" i="0" dirty="0">
                <a:solidFill>
                  <a:srgbClr val="000000"/>
                </a:solidFill>
                <a:effectLst/>
                <a:latin typeface="+mn-lt"/>
              </a:rPr>
              <a:t>Procedures for claiming expenses</a:t>
            </a:r>
          </a:p>
          <a:p>
            <a:pPr defTabSz="966612">
              <a:defRPr/>
            </a:pPr>
            <a:r>
              <a:rPr lang="en-IE" sz="1600" dirty="0">
                <a:latin typeface="+mn-lt"/>
              </a:rPr>
              <a:t>More detail on the travel and subsistence can be found in guideline 16 of 2021/2022.</a:t>
            </a:r>
          </a:p>
          <a:p>
            <a:endParaRPr lang="en-IE" dirty="0"/>
          </a:p>
        </p:txBody>
      </p:sp>
      <p:sp>
        <p:nvSpPr>
          <p:cNvPr id="4" name="Slide Number Placeholder 3"/>
          <p:cNvSpPr>
            <a:spLocks noGrp="1"/>
          </p:cNvSpPr>
          <p:nvPr>
            <p:ph type="sldNum" sz="quarter" idx="5"/>
          </p:nvPr>
        </p:nvSpPr>
        <p:spPr/>
        <p:txBody>
          <a:bodyPr/>
          <a:lstStyle/>
          <a:p>
            <a:fld id="{B3E63C7A-B40B-4A80-8077-3319D0CE4FB9}" type="slidenum">
              <a:rPr lang="en-IE" smtClean="0"/>
              <a:t>22</a:t>
            </a:fld>
            <a:endParaRPr lang="en-IE" dirty="0"/>
          </a:p>
        </p:txBody>
      </p:sp>
    </p:spTree>
    <p:extLst>
      <p:ext uri="{BB962C8B-B14F-4D97-AF65-F5344CB8AC3E}">
        <p14:creationId xmlns:p14="http://schemas.microsoft.com/office/powerpoint/2010/main" val="49019289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sz="1600" dirty="0"/>
              <a:t>As well as preparing a sample travel and subsistence policy for schools we also looked at updating the claim form. An updated claim form is available to download from our website.</a:t>
            </a:r>
          </a:p>
          <a:p>
            <a:r>
              <a:rPr lang="en-IE" sz="1600" dirty="0"/>
              <a:t>I will take you through the claim form on screen now. Section 1 to 3 of the form states the school details, claimant details and the details of the vehicle if the claimant is claiming mileage.</a:t>
            </a:r>
          </a:p>
        </p:txBody>
      </p:sp>
      <p:sp>
        <p:nvSpPr>
          <p:cNvPr id="4" name="Slide Number Placeholder 3"/>
          <p:cNvSpPr>
            <a:spLocks noGrp="1"/>
          </p:cNvSpPr>
          <p:nvPr>
            <p:ph type="sldNum" sz="quarter" idx="5"/>
          </p:nvPr>
        </p:nvSpPr>
        <p:spPr/>
        <p:txBody>
          <a:bodyPr/>
          <a:lstStyle/>
          <a:p>
            <a:fld id="{B3E63C7A-B40B-4A80-8077-3319D0CE4FB9}" type="slidenum">
              <a:rPr lang="en-IE" smtClean="0"/>
              <a:t>23</a:t>
            </a:fld>
            <a:endParaRPr lang="en-IE" dirty="0"/>
          </a:p>
        </p:txBody>
      </p:sp>
    </p:spTree>
    <p:extLst>
      <p:ext uri="{BB962C8B-B14F-4D97-AF65-F5344CB8AC3E}">
        <p14:creationId xmlns:p14="http://schemas.microsoft.com/office/powerpoint/2010/main" val="221837908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sz="1600" dirty="0"/>
              <a:t>Section 4 details the claim itself. If claiming mileage the purpose of the journey must be stated, the journey from and to and destination. Time of departure and return must also be stated. </a:t>
            </a:r>
          </a:p>
          <a:p>
            <a:r>
              <a:rPr lang="en-IE" sz="1600" dirty="0"/>
              <a:t>Mode of transport is car where mileage is being claimed. The KM travelled should be the shorter of home to journey destination or place of work to journey destination. The recommended civil service mileage rates should be used for the rate per KM. These rates can be found on our website. The mileage cost is the KM travelled multiple by the rate per KM. </a:t>
            </a:r>
          </a:p>
          <a:p>
            <a:r>
              <a:rPr lang="en-IE" sz="1600" dirty="0"/>
              <a:t>If subsistence is been claimed, the hours of hours/nights away should be entered. If any other expenses are been claimed the amount must be entered in the last column and the receipts attached.</a:t>
            </a:r>
          </a:p>
          <a:p>
            <a:r>
              <a:rPr lang="en-IE" sz="1600" dirty="0"/>
              <a:t>In the bottom section of the sheet there is a box to enter cumulative mileage this must be completed by the claimant. </a:t>
            </a:r>
          </a:p>
        </p:txBody>
      </p:sp>
      <p:sp>
        <p:nvSpPr>
          <p:cNvPr id="4" name="Slide Number Placeholder 3"/>
          <p:cNvSpPr>
            <a:spLocks noGrp="1"/>
          </p:cNvSpPr>
          <p:nvPr>
            <p:ph type="sldNum" sz="quarter" idx="5"/>
          </p:nvPr>
        </p:nvSpPr>
        <p:spPr/>
        <p:txBody>
          <a:bodyPr/>
          <a:lstStyle/>
          <a:p>
            <a:fld id="{B3E63C7A-B40B-4A80-8077-3319D0CE4FB9}" type="slidenum">
              <a:rPr lang="en-IE" smtClean="0"/>
              <a:t>24</a:t>
            </a:fld>
            <a:endParaRPr lang="en-IE" dirty="0"/>
          </a:p>
        </p:txBody>
      </p:sp>
    </p:spTree>
    <p:extLst>
      <p:ext uri="{BB962C8B-B14F-4D97-AF65-F5344CB8AC3E}">
        <p14:creationId xmlns:p14="http://schemas.microsoft.com/office/powerpoint/2010/main" val="41352577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sz="1600" dirty="0"/>
              <a:t>In section 5 the claimant must read the declaration, complete the cumulative mileage to date and sign it. It is the responsibility of the individual claimant to ensure that the cumulative mileage is entered correctly. The cumulative mileage includes mileage travelled for other schools or organisation for which the individual has claimed travel for. The mileage travel bands are attached to an individual in the same way as tax cuts off and </a:t>
            </a:r>
            <a:r>
              <a:rPr lang="en-IE" sz="1600"/>
              <a:t>tax credits are. </a:t>
            </a:r>
            <a:endParaRPr lang="en-IE" sz="1600" dirty="0"/>
          </a:p>
          <a:p>
            <a:r>
              <a:rPr lang="en-IE" sz="1600" dirty="0"/>
              <a:t>Section 6, the Principal reviews the claim and approves it. But where the principal is making a claim, the chairperson must review the claim and approve it. </a:t>
            </a:r>
          </a:p>
        </p:txBody>
      </p:sp>
      <p:sp>
        <p:nvSpPr>
          <p:cNvPr id="4" name="Slide Number Placeholder 3"/>
          <p:cNvSpPr>
            <a:spLocks noGrp="1"/>
          </p:cNvSpPr>
          <p:nvPr>
            <p:ph type="sldNum" sz="quarter" idx="5"/>
          </p:nvPr>
        </p:nvSpPr>
        <p:spPr/>
        <p:txBody>
          <a:bodyPr/>
          <a:lstStyle/>
          <a:p>
            <a:fld id="{B3E63C7A-B40B-4A80-8077-3319D0CE4FB9}" type="slidenum">
              <a:rPr lang="en-IE" smtClean="0"/>
              <a:t>25</a:t>
            </a:fld>
            <a:endParaRPr lang="en-IE" dirty="0"/>
          </a:p>
        </p:txBody>
      </p:sp>
    </p:spTree>
    <p:extLst>
      <p:ext uri="{BB962C8B-B14F-4D97-AF65-F5344CB8AC3E}">
        <p14:creationId xmlns:p14="http://schemas.microsoft.com/office/powerpoint/2010/main" val="335852168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sz="1600" dirty="0"/>
              <a:t>The last section is for office use only and it is new to the form. This allows the accounts secretary to record the rate at which the mileage and subsistence has been paid and to record the amount paid and when it was paid These claim forms must be kept for a period of seven years.</a:t>
            </a:r>
          </a:p>
        </p:txBody>
      </p:sp>
      <p:sp>
        <p:nvSpPr>
          <p:cNvPr id="4" name="Slide Number Placeholder 3"/>
          <p:cNvSpPr>
            <a:spLocks noGrp="1"/>
          </p:cNvSpPr>
          <p:nvPr>
            <p:ph type="sldNum" sz="quarter" idx="5"/>
          </p:nvPr>
        </p:nvSpPr>
        <p:spPr/>
        <p:txBody>
          <a:bodyPr/>
          <a:lstStyle/>
          <a:p>
            <a:fld id="{B3E63C7A-B40B-4A80-8077-3319D0CE4FB9}" type="slidenum">
              <a:rPr lang="en-IE" smtClean="0"/>
              <a:t>26</a:t>
            </a:fld>
            <a:endParaRPr lang="en-IE" dirty="0"/>
          </a:p>
        </p:txBody>
      </p:sp>
    </p:spTree>
    <p:extLst>
      <p:ext uri="{BB962C8B-B14F-4D97-AF65-F5344CB8AC3E}">
        <p14:creationId xmlns:p14="http://schemas.microsoft.com/office/powerpoint/2010/main" val="236704627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sz="1600" dirty="0">
                <a:latin typeface="Calibri" panose="020F0502020204030204" pitchFamily="34" charset="0"/>
                <a:ea typeface="Calibri" panose="020F0502020204030204" pitchFamily="34" charset="0"/>
                <a:cs typeface="Calibri" panose="020F0502020204030204" pitchFamily="34" charset="0"/>
              </a:rPr>
              <a:t>Moving on to talk about vat.</a:t>
            </a:r>
          </a:p>
          <a:p>
            <a:r>
              <a:rPr lang="en-IE" sz="1600" dirty="0">
                <a:latin typeface="Calibri" panose="020F0502020204030204" pitchFamily="34" charset="0"/>
                <a:ea typeface="Calibri" panose="020F0502020204030204" pitchFamily="34" charset="0"/>
                <a:cs typeface="Calibri" panose="020F0502020204030204" pitchFamily="34" charset="0"/>
              </a:rPr>
              <a:t>In March of last year the Revenue Commissioners issued updated guidance on the VAT treatment of the procurement of certain Goods and Services by a Public Body: </a:t>
            </a:r>
            <a:endParaRPr lang="en-IE" sz="1600" dirty="0">
              <a:latin typeface="Calibri" panose="020F0502020204030204" pitchFamily="34" charset="0"/>
              <a:ea typeface="Calibri" panose="020F0502020204030204" pitchFamily="34" charset="0"/>
              <a:cs typeface="Times New Roman" panose="02020603050405020304" pitchFamily="18" charset="0"/>
            </a:endParaRPr>
          </a:p>
          <a:p>
            <a:r>
              <a:rPr lang="en-IE" sz="1600" dirty="0">
                <a:latin typeface="Calibri" panose="020F0502020204030204" pitchFamily="34" charset="0"/>
                <a:ea typeface="Calibri" panose="020F0502020204030204" pitchFamily="34" charset="0"/>
                <a:cs typeface="Calibri" panose="020F0502020204030204" pitchFamily="34" charset="0"/>
              </a:rPr>
              <a:t> The updated guidance has resulted in a change of practice in how schools should account for VAT on purchases from another EU member country from March 2021. </a:t>
            </a:r>
            <a:endParaRPr lang="en-IE" sz="1600" dirty="0">
              <a:latin typeface="Calibri" panose="020F0502020204030204" pitchFamily="34" charset="0"/>
              <a:ea typeface="Calibri" panose="020F0502020204030204" pitchFamily="34" charset="0"/>
              <a:cs typeface="Times New Roman" panose="02020603050405020304" pitchFamily="18" charset="0"/>
            </a:endParaRPr>
          </a:p>
          <a:p>
            <a:r>
              <a:rPr lang="en-IE" sz="1600" dirty="0">
                <a:latin typeface="Calibri" panose="020F0502020204030204" pitchFamily="34" charset="0"/>
                <a:ea typeface="Calibri" panose="020F0502020204030204" pitchFamily="34" charset="0"/>
                <a:cs typeface="Calibri" panose="020F0502020204030204" pitchFamily="34" charset="0"/>
              </a:rPr>
              <a:t>The revised procedure is set out in schedule 1 and schedule 2 of guideline 25 of 20/21 for post primary schools  </a:t>
            </a:r>
            <a:endParaRPr lang="en-IE" sz="1600" dirty="0">
              <a:latin typeface="Calibri" panose="020F0502020204030204" pitchFamily="34" charset="0"/>
              <a:ea typeface="Calibri" panose="020F0502020204030204" pitchFamily="34" charset="0"/>
              <a:cs typeface="Times New Roman" panose="02020603050405020304" pitchFamily="18" charset="0"/>
            </a:endParaRPr>
          </a:p>
          <a:p>
            <a:endParaRPr lang="en-IE" dirty="0"/>
          </a:p>
        </p:txBody>
      </p:sp>
      <p:sp>
        <p:nvSpPr>
          <p:cNvPr id="4" name="Slide Number Placeholder 3"/>
          <p:cNvSpPr>
            <a:spLocks noGrp="1"/>
          </p:cNvSpPr>
          <p:nvPr>
            <p:ph type="sldNum" sz="quarter" idx="5"/>
          </p:nvPr>
        </p:nvSpPr>
        <p:spPr/>
        <p:txBody>
          <a:bodyPr/>
          <a:lstStyle/>
          <a:p>
            <a:fld id="{B3E63C7A-B40B-4A80-8077-3319D0CE4FB9}" type="slidenum">
              <a:rPr lang="en-IE" smtClean="0"/>
              <a:t>27</a:t>
            </a:fld>
            <a:endParaRPr lang="en-IE" dirty="0"/>
          </a:p>
        </p:txBody>
      </p:sp>
    </p:spTree>
    <p:extLst>
      <p:ext uri="{BB962C8B-B14F-4D97-AF65-F5344CB8AC3E}">
        <p14:creationId xmlns:p14="http://schemas.microsoft.com/office/powerpoint/2010/main" val="348250146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sz="1600" b="1" dirty="0">
                <a:latin typeface="Calibri" panose="020F0502020204030204" pitchFamily="34" charset="0"/>
                <a:ea typeface="Calibri" panose="020F0502020204030204" pitchFamily="34" charset="0"/>
                <a:cs typeface="Calibri" panose="020F0502020204030204" pitchFamily="34" charset="0"/>
              </a:rPr>
              <a:t>Looking firstly at schedule 1 where a School is VAT registered solely for the purposes of Relevant Contract Tax (RCT) on construction services supplied by a sub-contractor. This will apply to the majority of schools</a:t>
            </a:r>
            <a:endParaRPr lang="en-IE" sz="1600" dirty="0">
              <a:latin typeface="Calibri" panose="020F0502020204030204" pitchFamily="34" charset="0"/>
              <a:ea typeface="Calibri" panose="020F0502020204030204" pitchFamily="34" charset="0"/>
              <a:cs typeface="Times New Roman" panose="02020603050405020304" pitchFamily="18" charset="0"/>
            </a:endParaRPr>
          </a:p>
          <a:p>
            <a:r>
              <a:rPr lang="en-IE" sz="1600" dirty="0">
                <a:latin typeface="Calibri" panose="020F0502020204030204" pitchFamily="34" charset="0"/>
                <a:ea typeface="Calibri" panose="020F0502020204030204" pitchFamily="34" charset="0"/>
                <a:cs typeface="Calibri" panose="020F0502020204030204" pitchFamily="34" charset="0"/>
              </a:rPr>
              <a:t>From March 2021 the school is only accountable for the Reverse Charge VAT on services supplied by a sub-contractor.</a:t>
            </a:r>
            <a:endParaRPr lang="en-IE" sz="1600" dirty="0">
              <a:latin typeface="Calibri" panose="020F0502020204030204" pitchFamily="34" charset="0"/>
              <a:ea typeface="Calibri" panose="020F0502020204030204" pitchFamily="34" charset="0"/>
              <a:cs typeface="Times New Roman" panose="02020603050405020304" pitchFamily="18" charset="0"/>
            </a:endParaRPr>
          </a:p>
          <a:p>
            <a:r>
              <a:rPr lang="en-IE" sz="1600" dirty="0">
                <a:latin typeface="Calibri" panose="020F0502020204030204" pitchFamily="34" charset="0"/>
                <a:ea typeface="Calibri" panose="020F0502020204030204" pitchFamily="34" charset="0"/>
                <a:cs typeface="Calibri" panose="020F0502020204030204" pitchFamily="34" charset="0"/>
              </a:rPr>
              <a:t> Schools registered for VAT solely for the purposes of reverse charge construction services are not obliged to self-account for VAT on goods they purchase from other EU Member States, (including Northern Ireland). </a:t>
            </a:r>
            <a:endParaRPr lang="en-IE" sz="1600" dirty="0">
              <a:latin typeface="Calibri" panose="020F0502020204030204" pitchFamily="34" charset="0"/>
              <a:ea typeface="Calibri" panose="020F0502020204030204" pitchFamily="34" charset="0"/>
              <a:cs typeface="Times New Roman" panose="02020603050405020304" pitchFamily="18" charset="0"/>
            </a:endParaRPr>
          </a:p>
          <a:p>
            <a:endParaRPr lang="en-IE" dirty="0"/>
          </a:p>
        </p:txBody>
      </p:sp>
      <p:sp>
        <p:nvSpPr>
          <p:cNvPr id="4" name="Slide Number Placeholder 3"/>
          <p:cNvSpPr>
            <a:spLocks noGrp="1"/>
          </p:cNvSpPr>
          <p:nvPr>
            <p:ph type="sldNum" sz="quarter" idx="5"/>
          </p:nvPr>
        </p:nvSpPr>
        <p:spPr/>
        <p:txBody>
          <a:bodyPr/>
          <a:lstStyle/>
          <a:p>
            <a:fld id="{B3E63C7A-B40B-4A80-8077-3319D0CE4FB9}" type="slidenum">
              <a:rPr lang="en-IE" smtClean="0"/>
              <a:t>28</a:t>
            </a:fld>
            <a:endParaRPr lang="en-IE" dirty="0"/>
          </a:p>
        </p:txBody>
      </p:sp>
    </p:spTree>
    <p:extLst>
      <p:ext uri="{BB962C8B-B14F-4D97-AF65-F5344CB8AC3E}">
        <p14:creationId xmlns:p14="http://schemas.microsoft.com/office/powerpoint/2010/main" val="208326304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sz="1600" dirty="0">
                <a:latin typeface="Calibri" panose="020F0502020204030204" pitchFamily="34" charset="0"/>
                <a:ea typeface="Calibri" panose="020F0502020204030204" pitchFamily="34" charset="0"/>
                <a:cs typeface="Calibri" panose="020F0502020204030204" pitchFamily="34" charset="0"/>
              </a:rPr>
              <a:t>Looking then at schedule 2 </a:t>
            </a:r>
            <a:endParaRPr lang="en-IE" sz="1600" dirty="0">
              <a:latin typeface="Calibri" panose="020F0502020204030204" pitchFamily="34" charset="0"/>
              <a:ea typeface="Calibri" panose="020F0502020204030204" pitchFamily="34" charset="0"/>
              <a:cs typeface="Times New Roman" panose="02020603050405020304" pitchFamily="18" charset="0"/>
            </a:endParaRPr>
          </a:p>
          <a:p>
            <a:r>
              <a:rPr lang="en-IE" sz="1600" dirty="0">
                <a:latin typeface="Calibri" panose="020F0502020204030204" pitchFamily="34" charset="0"/>
                <a:ea typeface="Calibri" panose="020F0502020204030204" pitchFamily="34" charset="0"/>
                <a:cs typeface="Calibri" panose="020F0502020204030204" pitchFamily="34" charset="0"/>
              </a:rPr>
              <a:t> Schedule 2 sets out the criteria for when a school will be obliged to register for VAT on the supply of taxable goods or services. This will apply to a very small minority of schools. </a:t>
            </a:r>
            <a:endParaRPr lang="en-IE" sz="1600" dirty="0">
              <a:latin typeface="Calibri" panose="020F0502020204030204" pitchFamily="34" charset="0"/>
              <a:ea typeface="Calibri" panose="020F0502020204030204" pitchFamily="34" charset="0"/>
              <a:cs typeface="Times New Roman" panose="02020603050405020304" pitchFamily="18" charset="0"/>
            </a:endParaRPr>
          </a:p>
          <a:p>
            <a:r>
              <a:rPr lang="en-IE" sz="1600" dirty="0">
                <a:latin typeface="Calibri" panose="020F0502020204030204" pitchFamily="34" charset="0"/>
                <a:ea typeface="Calibri" panose="020F0502020204030204" pitchFamily="34" charset="0"/>
                <a:cs typeface="Calibri" panose="020F0502020204030204" pitchFamily="34" charset="0"/>
              </a:rPr>
              <a:t>The criteria for registration is as follows </a:t>
            </a:r>
            <a:endParaRPr lang="en-IE" sz="1600" dirty="0">
              <a:latin typeface="Calibri" panose="020F0502020204030204" pitchFamily="34" charset="0"/>
              <a:ea typeface="Calibri" panose="020F0502020204030204" pitchFamily="34" charset="0"/>
              <a:cs typeface="Times New Roman" panose="02020603050405020304" pitchFamily="18" charset="0"/>
            </a:endParaRPr>
          </a:p>
          <a:p>
            <a:r>
              <a:rPr lang="en-IE" sz="1600" dirty="0">
                <a:latin typeface="Calibri" panose="020F0502020204030204" pitchFamily="34" charset="0"/>
                <a:ea typeface="Calibri" panose="020F0502020204030204" pitchFamily="34" charset="0"/>
                <a:cs typeface="Calibri" panose="020F0502020204030204" pitchFamily="34" charset="0"/>
              </a:rPr>
              <a:t>• where a school makes taxable supplies of goods over €75,000 in a 12-month period; </a:t>
            </a:r>
            <a:endParaRPr lang="en-IE" sz="1600" dirty="0">
              <a:latin typeface="Calibri" panose="020F0502020204030204" pitchFamily="34" charset="0"/>
              <a:ea typeface="Calibri" panose="020F0502020204030204" pitchFamily="34" charset="0"/>
              <a:cs typeface="Times New Roman" panose="02020603050405020304" pitchFamily="18" charset="0"/>
            </a:endParaRPr>
          </a:p>
          <a:p>
            <a:r>
              <a:rPr lang="en-IE" sz="1600" dirty="0">
                <a:solidFill>
                  <a:srgbClr val="000000"/>
                </a:solidFill>
                <a:latin typeface="Calibri" panose="020F0502020204030204" pitchFamily="34" charset="0"/>
                <a:ea typeface="Calibri" panose="020F0502020204030204" pitchFamily="34" charset="0"/>
                <a:cs typeface="Calibri" panose="020F0502020204030204" pitchFamily="34" charset="0"/>
              </a:rPr>
              <a:t>For example, a school tuck shop with a turnover of over €75,000, or  </a:t>
            </a:r>
            <a:endParaRPr lang="en-IE"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46"/>
              </a:spcAft>
            </a:pPr>
            <a:r>
              <a:rPr lang="en-IE" sz="1600" dirty="0">
                <a:solidFill>
                  <a:srgbClr val="000000"/>
                </a:solidFill>
                <a:latin typeface="Calibri" panose="020F0502020204030204" pitchFamily="34" charset="0"/>
                <a:ea typeface="Calibri" panose="020F0502020204030204" pitchFamily="34" charset="0"/>
                <a:cs typeface="Calibri" panose="020F0502020204030204" pitchFamily="34" charset="0"/>
              </a:rPr>
              <a:t>• it makes taxable supplies of services over €37,500 in a 12-month period. There is specific guidance where a school is in receipt of rental income from sports facilities and car parks </a:t>
            </a:r>
            <a:r>
              <a:rPr lang="en-IE" sz="1600" dirty="0">
                <a:latin typeface="Calibri" panose="020F0502020204030204" pitchFamily="34" charset="0"/>
                <a:ea typeface="Calibri" panose="020F0502020204030204" pitchFamily="34" charset="0"/>
                <a:cs typeface="Times New Roman" panose="02020603050405020304" pitchFamily="18" charset="0"/>
              </a:rPr>
              <a:t>for further information on this see guideline 09 of 2013/2014 for post primary schools.</a:t>
            </a:r>
            <a:r>
              <a:rPr lang="en-IE" sz="1600" dirty="0">
                <a:solidFill>
                  <a:srgbClr val="000000"/>
                </a:solidFill>
                <a:latin typeface="Calibri" panose="020F0502020204030204" pitchFamily="34" charset="0"/>
                <a:ea typeface="Calibri" panose="020F0502020204030204" pitchFamily="34" charset="0"/>
                <a:cs typeface="Calibri" panose="020F0502020204030204" pitchFamily="34" charset="0"/>
              </a:rPr>
              <a:t> </a:t>
            </a:r>
            <a:endParaRPr lang="en-IE" sz="1600" dirty="0">
              <a:latin typeface="Calibri" panose="020F0502020204030204" pitchFamily="34" charset="0"/>
              <a:ea typeface="Calibri" panose="020F0502020204030204" pitchFamily="34" charset="0"/>
              <a:cs typeface="Times New Roman" panose="02020603050405020304" pitchFamily="18" charset="0"/>
            </a:endParaRPr>
          </a:p>
          <a:p>
            <a:r>
              <a:rPr lang="en-IE" sz="1600" dirty="0">
                <a:solidFill>
                  <a:srgbClr val="000000"/>
                </a:solidFill>
                <a:latin typeface="Calibri" panose="020F0502020204030204" pitchFamily="34" charset="0"/>
                <a:ea typeface="Calibri" panose="020F0502020204030204" pitchFamily="34" charset="0"/>
                <a:cs typeface="Calibri" panose="020F0502020204030204" pitchFamily="34" charset="0"/>
              </a:rPr>
              <a:t>• where a school acquires goods or is likely to acquire, from other EU Member States (including Northern Ireland) and the value is more than €41,000 in a 12-month period.  </a:t>
            </a:r>
            <a:endParaRPr lang="en-IE" sz="1600" dirty="0">
              <a:latin typeface="Calibri" panose="020F0502020204030204" pitchFamily="34" charset="0"/>
              <a:ea typeface="Calibri" panose="020F0502020204030204" pitchFamily="34" charset="0"/>
              <a:cs typeface="Times New Roman" panose="02020603050405020304" pitchFamily="18" charset="0"/>
            </a:endParaRPr>
          </a:p>
          <a:p>
            <a:r>
              <a:rPr lang="en-IE" sz="1600" dirty="0">
                <a:solidFill>
                  <a:srgbClr val="000000"/>
                </a:solidFill>
                <a:latin typeface="Calibri" panose="020F0502020204030204" pitchFamily="34" charset="0"/>
                <a:ea typeface="Calibri" panose="020F0502020204030204" pitchFamily="34" charset="0"/>
                <a:cs typeface="Calibri" panose="020F0502020204030204" pitchFamily="34" charset="0"/>
              </a:rPr>
              <a:t>For example, if the school purchases laptops from a German supplier for more than €41,000 in a 12-month period.</a:t>
            </a:r>
            <a:endParaRPr lang="en-IE" sz="1600" dirty="0">
              <a:latin typeface="Calibri" panose="020F0502020204030204" pitchFamily="34" charset="0"/>
              <a:ea typeface="Calibri" panose="020F0502020204030204" pitchFamily="34" charset="0"/>
              <a:cs typeface="Times New Roman" panose="02020603050405020304" pitchFamily="18" charset="0"/>
            </a:endParaRPr>
          </a:p>
          <a:p>
            <a:pPr defTabSz="966612">
              <a:defRPr/>
            </a:pPr>
            <a:r>
              <a:rPr lang="en-IE" sz="1600" dirty="0">
                <a:latin typeface="Calibri" panose="020F0502020204030204" pitchFamily="34" charset="0"/>
                <a:ea typeface="Calibri" panose="020F0502020204030204" pitchFamily="34" charset="0"/>
                <a:cs typeface="Times New Roman" panose="02020603050405020304" pitchFamily="18" charset="0"/>
              </a:rPr>
              <a:t>Where a school is registered for VAT as a result of the above and a school purchases goods and services from another EU Country including Northern Ireland, the school will be required to self-account for VAT on these goods or services. It is important to remember that this will only apply to a very small number of schools. </a:t>
            </a:r>
          </a:p>
          <a:p>
            <a:endParaRPr lang="en-IE" dirty="0"/>
          </a:p>
        </p:txBody>
      </p:sp>
      <p:sp>
        <p:nvSpPr>
          <p:cNvPr id="4" name="Slide Number Placeholder 3"/>
          <p:cNvSpPr>
            <a:spLocks noGrp="1"/>
          </p:cNvSpPr>
          <p:nvPr>
            <p:ph type="sldNum" sz="quarter" idx="5"/>
          </p:nvPr>
        </p:nvSpPr>
        <p:spPr/>
        <p:txBody>
          <a:bodyPr/>
          <a:lstStyle/>
          <a:p>
            <a:fld id="{B3E63C7A-B40B-4A80-8077-3319D0CE4FB9}" type="slidenum">
              <a:rPr lang="en-IE" smtClean="0"/>
              <a:t>29</a:t>
            </a:fld>
            <a:endParaRPr lang="en-IE" dirty="0"/>
          </a:p>
        </p:txBody>
      </p:sp>
    </p:spTree>
    <p:extLst>
      <p:ext uri="{BB962C8B-B14F-4D97-AF65-F5344CB8AC3E}">
        <p14:creationId xmlns:p14="http://schemas.microsoft.com/office/powerpoint/2010/main" val="7351593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IE" sz="1600" dirty="0">
                <a:latin typeface="Tw Cen MT" panose="020B0602020104020603" pitchFamily="34" charset="0"/>
                <a:ea typeface="Calibri" panose="020F0502020204030204" pitchFamily="34" charset="0"/>
                <a:cs typeface="Times New Roman" panose="02020603050405020304" pitchFamily="18" charset="0"/>
              </a:rPr>
              <a:t>If you have any queries on the topics covered during the financial update section or require assistance with your budget template, please do not hesitate to contact either myself or </a:t>
            </a:r>
            <a:r>
              <a:rPr lang="en-IE" sz="1600" dirty="0" err="1">
                <a:latin typeface="Tw Cen MT" panose="020B0602020104020603" pitchFamily="34" charset="0"/>
                <a:ea typeface="Calibri" panose="020F0502020204030204" pitchFamily="34" charset="0"/>
                <a:cs typeface="Times New Roman" panose="02020603050405020304" pitchFamily="18" charset="0"/>
              </a:rPr>
              <a:t>eileen</a:t>
            </a:r>
            <a:r>
              <a:rPr lang="en-IE" sz="1600" dirty="0">
                <a:latin typeface="Tw Cen MT" panose="020B0602020104020603" pitchFamily="34" charset="0"/>
                <a:ea typeface="Calibri" panose="020F0502020204030204" pitchFamily="34" charset="0"/>
                <a:cs typeface="Times New Roman" panose="02020603050405020304" pitchFamily="18" charset="0"/>
              </a:rPr>
              <a:t>. Our contact details are on the screen now and we will put these up again at the end of the webinar. </a:t>
            </a:r>
            <a:endParaRPr lang="en-IE" sz="1600" dirty="0">
              <a:latin typeface="Calibri" panose="020F0502020204030204" pitchFamily="34" charset="0"/>
              <a:ea typeface="Calibri" panose="020F0502020204030204" pitchFamily="34" charset="0"/>
              <a:cs typeface="Times New Roman" panose="02020603050405020304" pitchFamily="18" charset="0"/>
            </a:endParaRPr>
          </a:p>
          <a:p>
            <a:endParaRPr lang="en-IE" dirty="0"/>
          </a:p>
        </p:txBody>
      </p:sp>
      <p:sp>
        <p:nvSpPr>
          <p:cNvPr id="4" name="Slide Number Placeholder 3"/>
          <p:cNvSpPr>
            <a:spLocks noGrp="1"/>
          </p:cNvSpPr>
          <p:nvPr>
            <p:ph type="sldNum" sz="quarter" idx="5"/>
          </p:nvPr>
        </p:nvSpPr>
        <p:spPr/>
        <p:txBody>
          <a:bodyPr/>
          <a:lstStyle/>
          <a:p>
            <a:fld id="{B3E63C7A-B40B-4A80-8077-3319D0CE4FB9}" type="slidenum">
              <a:rPr lang="en-IE" smtClean="0"/>
              <a:t>3</a:t>
            </a:fld>
            <a:endParaRPr lang="en-IE" dirty="0"/>
          </a:p>
        </p:txBody>
      </p:sp>
    </p:spTree>
    <p:extLst>
      <p:ext uri="{BB962C8B-B14F-4D97-AF65-F5344CB8AC3E}">
        <p14:creationId xmlns:p14="http://schemas.microsoft.com/office/powerpoint/2010/main" val="44673386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sz="1600" dirty="0"/>
              <a:t>In terms of Brexit and the effect its has had on the purchase of goods from Britain. When we spoke last year there was still a lot of uncertainly around this and how if would effect the schools. So Goods imported into the State by a school, from outside the European Union (including Great Britain but excluding Northern Ireland) are subject to VAT at the point of entry, at the appropriate Irish VAT rate. Since the 1st of January 2021, goods purchased from Great Britain are now considered imported goods. </a:t>
            </a:r>
          </a:p>
          <a:p>
            <a:r>
              <a:rPr lang="en-IE" sz="1600" dirty="0"/>
              <a:t>Many of the larger Great Britain retailers will apply customs charges when you purchase your goods online, so no action is required by you before delivery. </a:t>
            </a:r>
          </a:p>
          <a:p>
            <a:r>
              <a:rPr lang="en-IE" sz="1600" dirty="0"/>
              <a:t>For example, when buying from Amazon UK after Brexit, Irish shoppers will see an extra item at checkout on Amazon UK called the Import Fees Deposit. This is a combination of Irish VAT and any customs duties that are due. Amazon charges you the import fees and will arrange for them to be paid on your behalf to Irish Revenue. </a:t>
            </a:r>
          </a:p>
          <a:p>
            <a:r>
              <a:rPr lang="en-IE" sz="1600" dirty="0"/>
              <a:t>Therefore – no further charges will be requested in Ireland by An Post or couriers</a:t>
            </a:r>
          </a:p>
          <a:p>
            <a:r>
              <a:rPr lang="en-IE" sz="1600" dirty="0"/>
              <a:t>If you purchase from a Great Britain retailer who does not include the customs charges as part of the purchase cost, then the following will apply. </a:t>
            </a:r>
          </a:p>
          <a:p>
            <a:r>
              <a:rPr lang="en-IE" sz="1600" dirty="0"/>
              <a:t>➢ For goods being imported by An Post: An Post will notify you if a parcel sent to you has incurred customs charges and you will need to pay the charges to An Post, online or in a Post Office, to receive the parcel.</a:t>
            </a:r>
          </a:p>
          <a:p>
            <a:r>
              <a:rPr lang="en-IE" sz="1600" dirty="0"/>
              <a:t>For goods being imported by courier: The courier will calculate the amount of charges you owe. Most couriers pay the import charges directly to Revenue on your behalf and recoup the import charges from you on delivery of the parcel.</a:t>
            </a:r>
          </a:p>
        </p:txBody>
      </p:sp>
      <p:sp>
        <p:nvSpPr>
          <p:cNvPr id="4" name="Slide Number Placeholder 3"/>
          <p:cNvSpPr>
            <a:spLocks noGrp="1"/>
          </p:cNvSpPr>
          <p:nvPr>
            <p:ph type="sldNum" sz="quarter" idx="5"/>
          </p:nvPr>
        </p:nvSpPr>
        <p:spPr/>
        <p:txBody>
          <a:bodyPr/>
          <a:lstStyle/>
          <a:p>
            <a:fld id="{B3E63C7A-B40B-4A80-8077-3319D0CE4FB9}" type="slidenum">
              <a:rPr lang="en-IE" smtClean="0"/>
              <a:t>30</a:t>
            </a:fld>
            <a:endParaRPr lang="en-IE" dirty="0"/>
          </a:p>
        </p:txBody>
      </p:sp>
    </p:spTree>
    <p:extLst>
      <p:ext uri="{BB962C8B-B14F-4D97-AF65-F5344CB8AC3E}">
        <p14:creationId xmlns:p14="http://schemas.microsoft.com/office/powerpoint/2010/main" val="247823337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sz="1600" dirty="0"/>
              <a:t>Things to remember </a:t>
            </a:r>
          </a:p>
          <a:p>
            <a:r>
              <a:rPr lang="en-IE" sz="1600" dirty="0"/>
              <a:t>firstly a school should not give its vat number to a UK supplier</a:t>
            </a:r>
          </a:p>
          <a:p>
            <a:r>
              <a:rPr lang="en-IE" sz="1600" dirty="0"/>
              <a:t>Secondly Where a school is not commercially trading in imported goods it should not register for an EORI number. If you have already registered and obtained an EORI number, you should contact Revenue to let them know you do not require one and would like to deregister. You can do this through </a:t>
            </a:r>
            <a:r>
              <a:rPr lang="en-IE" sz="1600" dirty="0" err="1"/>
              <a:t>MyEnquiries</a:t>
            </a:r>
            <a:r>
              <a:rPr lang="en-IE" sz="1600" dirty="0"/>
              <a:t>, </a:t>
            </a:r>
          </a:p>
          <a:p>
            <a:r>
              <a:rPr lang="en-IE" sz="1600" dirty="0"/>
              <a:t>Thirdly the school does not need to account for vat on the purchase of goods from the UK on the vat 3 returns.</a:t>
            </a:r>
          </a:p>
          <a:p>
            <a:r>
              <a:rPr lang="en-IE" sz="1600" dirty="0"/>
              <a:t>If however you are one of the minority schools that is registered for vat because of schedule 2 trading activity then the above does not apply to you. </a:t>
            </a:r>
          </a:p>
          <a:p>
            <a:r>
              <a:rPr lang="en-IE" sz="1600" dirty="0"/>
              <a:t>Guideline 26-2020-2021 goes through the impact of Brexit on purchasing of goods from Britain and this guideline can be found on our website. </a:t>
            </a:r>
          </a:p>
        </p:txBody>
      </p:sp>
      <p:sp>
        <p:nvSpPr>
          <p:cNvPr id="4" name="Slide Number Placeholder 3"/>
          <p:cNvSpPr>
            <a:spLocks noGrp="1"/>
          </p:cNvSpPr>
          <p:nvPr>
            <p:ph type="sldNum" sz="quarter" idx="5"/>
          </p:nvPr>
        </p:nvSpPr>
        <p:spPr/>
        <p:txBody>
          <a:bodyPr/>
          <a:lstStyle/>
          <a:p>
            <a:fld id="{B3E63C7A-B40B-4A80-8077-3319D0CE4FB9}" type="slidenum">
              <a:rPr lang="en-IE" smtClean="0"/>
              <a:t>31</a:t>
            </a:fld>
            <a:endParaRPr lang="en-IE" dirty="0"/>
          </a:p>
        </p:txBody>
      </p:sp>
    </p:spTree>
    <p:extLst>
      <p:ext uri="{BB962C8B-B14F-4D97-AF65-F5344CB8AC3E}">
        <p14:creationId xmlns:p14="http://schemas.microsoft.com/office/powerpoint/2010/main" val="277164816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effectLst/>
                <a:latin typeface="Calibri" panose="020F0502020204030204" pitchFamily="34" charset="0"/>
                <a:ea typeface="Calibri" panose="020F0502020204030204" pitchFamily="34" charset="0"/>
              </a:rPr>
              <a:t>In terms of services purchased from Britain and this would include the purchase of digital products such as e-books, test papers in a digital format and software products. Revenue confirmed that a school which is VAT registered solely for the purposes of accounting for VAT on construction services received would not have to account for Irish VAT on such services when received from outside the State. The UK supplier </a:t>
            </a:r>
            <a:r>
              <a:rPr lang="en-IE" sz="1600" i="1" dirty="0">
                <a:effectLst/>
                <a:latin typeface="Calibri" panose="020F0502020204030204" pitchFamily="34" charset="0"/>
                <a:ea typeface="Calibri" panose="020F0502020204030204" pitchFamily="34" charset="0"/>
              </a:rPr>
              <a:t>may charge VAT on their invoice depending on the service and supplier trading circumstances for example the supplier may have to register for Irish VAT if supplying over a certain limit. Again the important thing to note is that school should not supply their VAT number to the supplier</a:t>
            </a:r>
            <a:endParaRPr lang="en-IE" sz="1600" dirty="0">
              <a:effectLst/>
              <a:latin typeface="Calibri" panose="020F0502020204030204" pitchFamily="34" charset="0"/>
              <a:ea typeface="Calibri" panose="020F0502020204030204" pitchFamily="34" charset="0"/>
            </a:endParaRPr>
          </a:p>
          <a:p>
            <a:endParaRPr lang="en-IE" dirty="0"/>
          </a:p>
        </p:txBody>
      </p:sp>
      <p:sp>
        <p:nvSpPr>
          <p:cNvPr id="4" name="Slide Number Placeholder 3"/>
          <p:cNvSpPr>
            <a:spLocks noGrp="1"/>
          </p:cNvSpPr>
          <p:nvPr>
            <p:ph type="sldNum" sz="quarter" idx="5"/>
          </p:nvPr>
        </p:nvSpPr>
        <p:spPr/>
        <p:txBody>
          <a:bodyPr/>
          <a:lstStyle/>
          <a:p>
            <a:fld id="{B3E63C7A-B40B-4A80-8077-3319D0CE4FB9}" type="slidenum">
              <a:rPr lang="en-IE" smtClean="0"/>
              <a:t>32</a:t>
            </a:fld>
            <a:endParaRPr lang="en-IE" dirty="0"/>
          </a:p>
        </p:txBody>
      </p:sp>
    </p:spTree>
    <p:extLst>
      <p:ext uri="{BB962C8B-B14F-4D97-AF65-F5344CB8AC3E}">
        <p14:creationId xmlns:p14="http://schemas.microsoft.com/office/powerpoint/2010/main" val="69329504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spcAft>
                <a:spcPts val="846"/>
              </a:spcAft>
            </a:pPr>
            <a:r>
              <a:rPr lang="en-IE" sz="1600" dirty="0">
                <a:latin typeface="Tw Cen MT" panose="020B0602020104020603" pitchFamily="34" charset="0"/>
                <a:ea typeface="Calibri" panose="020F0502020204030204" pitchFamily="34" charset="0"/>
                <a:cs typeface="Times New Roman" panose="02020603050405020304" pitchFamily="18" charset="0"/>
              </a:rPr>
              <a:t>Principal contractors are defined in the legislation as “any board or body established by or under statute … and funded wholly or mainly out of funds provided by the Oireachtas”. And therefore School Boards of Management are principal contractors for the purposes of RCT.</a:t>
            </a:r>
            <a:endParaRPr lang="en-IE" sz="1600" dirty="0">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846"/>
              </a:spcAft>
            </a:pPr>
            <a:r>
              <a:rPr lang="en-IE" sz="1600" dirty="0">
                <a:latin typeface="Tw Cen MT" panose="020B0602020104020603" pitchFamily="34" charset="0"/>
                <a:ea typeface="Calibri" panose="020F0502020204030204" pitchFamily="34" charset="0"/>
                <a:cs typeface="Times New Roman" panose="02020603050405020304" pitchFamily="18" charset="0"/>
              </a:rPr>
              <a:t>We are going to take the opportunity today to refresh ourselves on the rules on RCT &amp; VAT. </a:t>
            </a:r>
            <a:endParaRPr lang="en-IE" sz="1600" dirty="0">
              <a:latin typeface="Calibri" panose="020F0502020204030204" pitchFamily="34" charset="0"/>
              <a:ea typeface="Calibri" panose="020F0502020204030204" pitchFamily="34" charset="0"/>
              <a:cs typeface="Times New Roman" panose="02020603050405020304" pitchFamily="18" charset="0"/>
            </a:endParaRPr>
          </a:p>
          <a:p>
            <a:endParaRPr lang="en-IE" dirty="0"/>
          </a:p>
        </p:txBody>
      </p:sp>
      <p:sp>
        <p:nvSpPr>
          <p:cNvPr id="4" name="Slide Number Placeholder 3"/>
          <p:cNvSpPr>
            <a:spLocks noGrp="1"/>
          </p:cNvSpPr>
          <p:nvPr>
            <p:ph type="sldNum" sz="quarter" idx="5"/>
          </p:nvPr>
        </p:nvSpPr>
        <p:spPr/>
        <p:txBody>
          <a:bodyPr/>
          <a:lstStyle/>
          <a:p>
            <a:fld id="{B3E63C7A-B40B-4A80-8077-3319D0CE4FB9}" type="slidenum">
              <a:rPr lang="en-IE" smtClean="0"/>
              <a:t>33</a:t>
            </a:fld>
            <a:endParaRPr lang="en-IE" dirty="0"/>
          </a:p>
        </p:txBody>
      </p:sp>
    </p:spTree>
    <p:extLst>
      <p:ext uri="{BB962C8B-B14F-4D97-AF65-F5344CB8AC3E}">
        <p14:creationId xmlns:p14="http://schemas.microsoft.com/office/powerpoint/2010/main" val="160328722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IE" sz="1600" dirty="0">
                <a:latin typeface="Tw Cen MT" panose="020B0602020104020603" pitchFamily="34" charset="0"/>
                <a:ea typeface="Calibri" panose="020F0502020204030204" pitchFamily="34" charset="0"/>
                <a:cs typeface="Times New Roman" panose="02020603050405020304" pitchFamily="18" charset="0"/>
              </a:rPr>
              <a:t>Boards of Management can be involved in a range of activities including: Construction Projects, Major Devolved Projects, Additional Accommodation Schemes, Summer Works, Emergency Works, COVID Minor works as well as day to day repairs that bring them within the scope of RCT and, as a consequence, VAT. It is important that boards are aware of and understand their obligations in relation to these taxes. </a:t>
            </a:r>
            <a:endParaRPr lang="en-IE" sz="1600" dirty="0">
              <a:latin typeface="Calibri" panose="020F0502020204030204" pitchFamily="34" charset="0"/>
              <a:ea typeface="Calibri" panose="020F0502020204030204" pitchFamily="34" charset="0"/>
              <a:cs typeface="Times New Roman" panose="02020603050405020304" pitchFamily="18" charset="0"/>
            </a:endParaRPr>
          </a:p>
          <a:p>
            <a:endParaRPr lang="en-IE" dirty="0"/>
          </a:p>
        </p:txBody>
      </p:sp>
      <p:sp>
        <p:nvSpPr>
          <p:cNvPr id="4" name="Slide Number Placeholder 3"/>
          <p:cNvSpPr>
            <a:spLocks noGrp="1"/>
          </p:cNvSpPr>
          <p:nvPr>
            <p:ph type="sldNum" sz="quarter" idx="5"/>
          </p:nvPr>
        </p:nvSpPr>
        <p:spPr/>
        <p:txBody>
          <a:bodyPr/>
          <a:lstStyle/>
          <a:p>
            <a:fld id="{B3E63C7A-B40B-4A80-8077-3319D0CE4FB9}" type="slidenum">
              <a:rPr lang="en-IE" smtClean="0"/>
              <a:t>34</a:t>
            </a:fld>
            <a:endParaRPr lang="en-IE" dirty="0"/>
          </a:p>
        </p:txBody>
      </p:sp>
    </p:spTree>
    <p:extLst>
      <p:ext uri="{BB962C8B-B14F-4D97-AF65-F5344CB8AC3E}">
        <p14:creationId xmlns:p14="http://schemas.microsoft.com/office/powerpoint/2010/main" val="110235767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sz="1600" dirty="0">
                <a:latin typeface="Tw Cen MT" panose="020B0602020104020603" pitchFamily="34" charset="0"/>
                <a:ea typeface="Calibri" panose="020F0502020204030204" pitchFamily="34" charset="0"/>
                <a:cs typeface="Times New Roman" panose="02020603050405020304" pitchFamily="18" charset="0"/>
              </a:rPr>
              <a:t>It is important to remember that RCT not only applies to the large construction projects it also applies to smaller jobs. </a:t>
            </a:r>
            <a:endParaRPr lang="en-IE" sz="1600" dirty="0">
              <a:latin typeface="Calibri" panose="020F0502020204030204" pitchFamily="34" charset="0"/>
              <a:ea typeface="Calibri" panose="020F0502020204030204" pitchFamily="34" charset="0"/>
              <a:cs typeface="Times New Roman" panose="02020603050405020304" pitchFamily="18" charset="0"/>
            </a:endParaRPr>
          </a:p>
          <a:p>
            <a:r>
              <a:rPr lang="en-IE" sz="1600" dirty="0">
                <a:latin typeface="Tw Cen MT" panose="020B0602020104020603" pitchFamily="34" charset="0"/>
                <a:ea typeface="Calibri" panose="020F0502020204030204" pitchFamily="34" charset="0"/>
                <a:cs typeface="Times New Roman" panose="02020603050405020304" pitchFamily="18" charset="0"/>
              </a:rPr>
              <a:t>RCT will apply to the installation, alteration or repairs where the work carried out is integral to the building or structure of the school. The follow is a list of examples of when RCT will apply.</a:t>
            </a:r>
            <a:endParaRPr lang="en-IE" sz="1600" dirty="0">
              <a:latin typeface="Calibri" panose="020F0502020204030204" pitchFamily="34" charset="0"/>
              <a:ea typeface="Calibri" panose="020F0502020204030204" pitchFamily="34" charset="0"/>
              <a:cs typeface="Times New Roman" panose="02020603050405020304" pitchFamily="18" charset="0"/>
            </a:endParaRPr>
          </a:p>
          <a:p>
            <a:r>
              <a:rPr lang="en-IE" sz="1600" dirty="0">
                <a:latin typeface="Tw Cen MT" panose="020B0602020104020603" pitchFamily="34" charset="0"/>
                <a:ea typeface="Calibri" panose="020F0502020204030204" pitchFamily="34" charset="0"/>
                <a:cs typeface="Times New Roman" panose="02020603050405020304" pitchFamily="18" charset="0"/>
              </a:rPr>
              <a:t> Where installation, alteration or repair work is carried out in any of the following areas.</a:t>
            </a:r>
            <a:endParaRPr lang="en-IE" sz="1600" dirty="0">
              <a:latin typeface="Calibri" panose="020F0502020204030204" pitchFamily="34" charset="0"/>
              <a:ea typeface="Calibri" panose="020F0502020204030204" pitchFamily="34" charset="0"/>
              <a:cs typeface="Times New Roman" panose="02020603050405020304" pitchFamily="18" charset="0"/>
            </a:endParaRPr>
          </a:p>
          <a:p>
            <a:r>
              <a:rPr lang="en-IE" sz="1600" dirty="0">
                <a:latin typeface="Tw Cen MT" panose="020B0602020104020603" pitchFamily="34" charset="0"/>
                <a:ea typeface="Calibri" panose="020F0502020204030204" pitchFamily="34" charset="0"/>
                <a:cs typeface="Times New Roman" panose="02020603050405020304" pitchFamily="18" charset="0"/>
              </a:rPr>
              <a:t>Security systems</a:t>
            </a:r>
            <a:r>
              <a:rPr lang="en-IE" sz="1600" dirty="0">
                <a:latin typeface="Calibri" panose="020F0502020204030204" pitchFamily="34" charset="0"/>
                <a:ea typeface="Calibri" panose="020F0502020204030204" pitchFamily="34" charset="0"/>
                <a:cs typeface="Times New Roman" panose="02020603050405020304" pitchFamily="18" charset="0"/>
              </a:rPr>
              <a:t>, </a:t>
            </a:r>
            <a:r>
              <a:rPr lang="en-IE" sz="1600" dirty="0">
                <a:latin typeface="Tw Cen MT" panose="020B0602020104020603" pitchFamily="34" charset="0"/>
                <a:ea typeface="Calibri" panose="020F0502020204030204" pitchFamily="34" charset="0"/>
                <a:cs typeface="Times New Roman" panose="02020603050405020304" pitchFamily="18" charset="0"/>
              </a:rPr>
              <a:t>Lighting systems</a:t>
            </a:r>
            <a:endParaRPr lang="en-IE" sz="1600" dirty="0">
              <a:latin typeface="Calibri" panose="020F0502020204030204" pitchFamily="34" charset="0"/>
              <a:ea typeface="Calibri" panose="020F0502020204030204" pitchFamily="34" charset="0"/>
              <a:cs typeface="Times New Roman" panose="02020603050405020304" pitchFamily="18" charset="0"/>
            </a:endParaRPr>
          </a:p>
          <a:p>
            <a:r>
              <a:rPr lang="en-IE" sz="1600" dirty="0">
                <a:latin typeface="Tw Cen MT" panose="020B0602020104020603" pitchFamily="34" charset="0"/>
                <a:ea typeface="Calibri" panose="020F0502020204030204" pitchFamily="34" charset="0"/>
                <a:cs typeface="Times New Roman" panose="02020603050405020304" pitchFamily="18" charset="0"/>
              </a:rPr>
              <a:t>Heating systems</a:t>
            </a:r>
            <a:r>
              <a:rPr lang="en-IE" sz="1600" dirty="0">
                <a:latin typeface="Calibri" panose="020F0502020204030204" pitchFamily="34" charset="0"/>
                <a:ea typeface="Calibri" panose="020F0502020204030204" pitchFamily="34" charset="0"/>
                <a:cs typeface="Times New Roman" panose="02020603050405020304" pitchFamily="18" charset="0"/>
              </a:rPr>
              <a:t>, </a:t>
            </a:r>
            <a:r>
              <a:rPr lang="en-IE" sz="1600" dirty="0">
                <a:latin typeface="Tw Cen MT" panose="020B0602020104020603" pitchFamily="34" charset="0"/>
                <a:ea typeface="Calibri" panose="020F0502020204030204" pitchFamily="34" charset="0"/>
                <a:cs typeface="Times New Roman" panose="02020603050405020304" pitchFamily="18" charset="0"/>
              </a:rPr>
              <a:t>Air conditioning systems</a:t>
            </a:r>
            <a:endParaRPr lang="en-IE" sz="1600" dirty="0">
              <a:latin typeface="Calibri" panose="020F0502020204030204" pitchFamily="34" charset="0"/>
              <a:ea typeface="Calibri" panose="020F0502020204030204" pitchFamily="34" charset="0"/>
              <a:cs typeface="Times New Roman" panose="02020603050405020304" pitchFamily="18" charset="0"/>
            </a:endParaRPr>
          </a:p>
          <a:p>
            <a:r>
              <a:rPr lang="en-IE" sz="1600" dirty="0">
                <a:latin typeface="Tw Cen MT" panose="020B0602020104020603" pitchFamily="34" charset="0"/>
                <a:ea typeface="Calibri" panose="020F0502020204030204" pitchFamily="34" charset="0"/>
                <a:cs typeface="Times New Roman" panose="02020603050405020304" pitchFamily="18" charset="0"/>
              </a:rPr>
              <a:t>Soundproofing systems</a:t>
            </a:r>
            <a:r>
              <a:rPr lang="en-IE" sz="1600" dirty="0">
                <a:latin typeface="Calibri" panose="020F0502020204030204" pitchFamily="34" charset="0"/>
                <a:ea typeface="Calibri" panose="020F0502020204030204" pitchFamily="34" charset="0"/>
                <a:cs typeface="Times New Roman" panose="02020603050405020304" pitchFamily="18" charset="0"/>
              </a:rPr>
              <a:t>, </a:t>
            </a:r>
            <a:r>
              <a:rPr lang="en-IE" sz="1600" dirty="0">
                <a:latin typeface="Tw Cen MT" panose="020B0602020104020603" pitchFamily="34" charset="0"/>
                <a:ea typeface="Calibri" panose="020F0502020204030204" pitchFamily="34" charset="0"/>
                <a:cs typeface="Times New Roman" panose="02020603050405020304" pitchFamily="18" charset="0"/>
              </a:rPr>
              <a:t>Ventilation systems </a:t>
            </a:r>
            <a:endParaRPr lang="en-IE" sz="1600" dirty="0">
              <a:latin typeface="Calibri" panose="020F0502020204030204" pitchFamily="34" charset="0"/>
              <a:ea typeface="Calibri" panose="020F0502020204030204" pitchFamily="34" charset="0"/>
              <a:cs typeface="Times New Roman" panose="02020603050405020304" pitchFamily="18" charset="0"/>
            </a:endParaRPr>
          </a:p>
          <a:p>
            <a:r>
              <a:rPr lang="en-IE" sz="1600" dirty="0">
                <a:latin typeface="Tw Cen MT" panose="020B0602020104020603" pitchFamily="34" charset="0"/>
                <a:ea typeface="Calibri" panose="020F0502020204030204" pitchFamily="34" charset="0"/>
                <a:cs typeface="Times New Roman" panose="02020603050405020304" pitchFamily="18" charset="0"/>
              </a:rPr>
              <a:t>Power supply systems</a:t>
            </a:r>
            <a:r>
              <a:rPr lang="en-IE" sz="1600" dirty="0">
                <a:latin typeface="Calibri" panose="020F0502020204030204" pitchFamily="34" charset="0"/>
                <a:ea typeface="Calibri" panose="020F0502020204030204" pitchFamily="34" charset="0"/>
                <a:cs typeface="Times New Roman" panose="02020603050405020304" pitchFamily="18" charset="0"/>
              </a:rPr>
              <a:t>, </a:t>
            </a:r>
            <a:r>
              <a:rPr lang="en-IE" sz="1600" dirty="0">
                <a:latin typeface="Tw Cen MT" panose="020B0602020104020603" pitchFamily="34" charset="0"/>
                <a:ea typeface="Calibri" panose="020F0502020204030204" pitchFamily="34" charset="0"/>
                <a:cs typeface="Times New Roman" panose="02020603050405020304" pitchFamily="18" charset="0"/>
              </a:rPr>
              <a:t>Drainage systems</a:t>
            </a:r>
            <a:endParaRPr lang="en-IE" sz="1600" dirty="0">
              <a:latin typeface="Calibri" panose="020F0502020204030204" pitchFamily="34" charset="0"/>
              <a:ea typeface="Calibri" panose="020F0502020204030204" pitchFamily="34" charset="0"/>
              <a:cs typeface="Times New Roman" panose="02020603050405020304" pitchFamily="18" charset="0"/>
            </a:endParaRPr>
          </a:p>
          <a:p>
            <a:r>
              <a:rPr lang="en-IE" sz="1600" dirty="0">
                <a:latin typeface="Tw Cen MT" panose="020B0602020104020603" pitchFamily="34" charset="0"/>
                <a:ea typeface="Calibri" panose="020F0502020204030204" pitchFamily="34" charset="0"/>
                <a:cs typeface="Times New Roman" panose="02020603050405020304" pitchFamily="18" charset="0"/>
              </a:rPr>
              <a:t>Water supply systems</a:t>
            </a:r>
            <a:r>
              <a:rPr lang="en-IE" sz="1600" dirty="0">
                <a:latin typeface="Calibri" panose="020F0502020204030204" pitchFamily="34" charset="0"/>
                <a:ea typeface="Calibri" panose="020F0502020204030204" pitchFamily="34" charset="0"/>
                <a:cs typeface="Times New Roman" panose="02020603050405020304" pitchFamily="18" charset="0"/>
              </a:rPr>
              <a:t> </a:t>
            </a:r>
            <a:r>
              <a:rPr lang="en-IE" sz="1600" dirty="0">
                <a:latin typeface="Tw Cen MT" panose="020B0602020104020603" pitchFamily="34" charset="0"/>
                <a:ea typeface="Calibri" panose="020F0502020204030204" pitchFamily="34" charset="0"/>
                <a:cs typeface="Times New Roman" panose="02020603050405020304" pitchFamily="18" charset="0"/>
              </a:rPr>
              <a:t>&amp; Telecommunication systems</a:t>
            </a:r>
            <a:endParaRPr lang="en-IE" sz="1600" dirty="0">
              <a:latin typeface="Calibri" panose="020F0502020204030204" pitchFamily="34" charset="0"/>
              <a:ea typeface="Calibri" panose="020F0502020204030204" pitchFamily="34" charset="0"/>
              <a:cs typeface="Times New Roman" panose="02020603050405020304" pitchFamily="18" charset="0"/>
            </a:endParaRPr>
          </a:p>
          <a:p>
            <a:endParaRPr lang="en-IE" dirty="0"/>
          </a:p>
        </p:txBody>
      </p:sp>
      <p:sp>
        <p:nvSpPr>
          <p:cNvPr id="4" name="Slide Number Placeholder 3"/>
          <p:cNvSpPr>
            <a:spLocks noGrp="1"/>
          </p:cNvSpPr>
          <p:nvPr>
            <p:ph type="sldNum" sz="quarter" idx="5"/>
          </p:nvPr>
        </p:nvSpPr>
        <p:spPr/>
        <p:txBody>
          <a:bodyPr/>
          <a:lstStyle/>
          <a:p>
            <a:fld id="{B3E63C7A-B40B-4A80-8077-3319D0CE4FB9}" type="slidenum">
              <a:rPr lang="en-IE" smtClean="0"/>
              <a:t>35</a:t>
            </a:fld>
            <a:endParaRPr lang="en-IE" dirty="0"/>
          </a:p>
        </p:txBody>
      </p:sp>
    </p:spTree>
    <p:extLst>
      <p:ext uri="{BB962C8B-B14F-4D97-AF65-F5344CB8AC3E}">
        <p14:creationId xmlns:p14="http://schemas.microsoft.com/office/powerpoint/2010/main" val="48112751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sz="1600" dirty="0">
                <a:latin typeface="Tw Cen MT" panose="020B0602020104020603" pitchFamily="34" charset="0"/>
                <a:ea typeface="Calibri" panose="020F0502020204030204" pitchFamily="34" charset="0"/>
                <a:cs typeface="Times New Roman" panose="02020603050405020304" pitchFamily="18" charset="0"/>
              </a:rPr>
              <a:t>RCT will not apply to</a:t>
            </a:r>
            <a:endParaRPr lang="en-IE" sz="1600" dirty="0">
              <a:latin typeface="Calibri" panose="020F0502020204030204" pitchFamily="34" charset="0"/>
              <a:ea typeface="Calibri" panose="020F0502020204030204" pitchFamily="34" charset="0"/>
              <a:cs typeface="Times New Roman" panose="02020603050405020304" pitchFamily="18" charset="0"/>
            </a:endParaRPr>
          </a:p>
          <a:p>
            <a:pPr marL="362480" indent="-362480">
              <a:buFont typeface="Symbol" panose="05050102010706020507" pitchFamily="18" charset="2"/>
              <a:buChar char=""/>
            </a:pPr>
            <a:r>
              <a:rPr lang="en-IE" sz="1600" dirty="0">
                <a:latin typeface="Tw Cen MT" panose="020B0602020104020603" pitchFamily="34" charset="0"/>
                <a:ea typeface="Calibri" panose="020F0502020204030204" pitchFamily="34" charset="0"/>
                <a:cs typeface="Times New Roman" panose="02020603050405020304" pitchFamily="18" charset="0"/>
              </a:rPr>
              <a:t>Maintenance only contracts</a:t>
            </a:r>
            <a:endParaRPr lang="en-IE" sz="1600" dirty="0">
              <a:latin typeface="Calibri" panose="020F0502020204030204" pitchFamily="34" charset="0"/>
              <a:ea typeface="Calibri" panose="020F0502020204030204" pitchFamily="34" charset="0"/>
              <a:cs typeface="Times New Roman" panose="02020603050405020304" pitchFamily="18" charset="0"/>
            </a:endParaRPr>
          </a:p>
          <a:p>
            <a:pPr marL="362480" indent="-362480">
              <a:buFont typeface="Symbol" panose="05050102010706020507" pitchFamily="18" charset="2"/>
              <a:buChar char=""/>
            </a:pPr>
            <a:r>
              <a:rPr lang="en-IE" sz="1600" dirty="0">
                <a:latin typeface="Tw Cen MT" panose="020B0602020104020603" pitchFamily="34" charset="0"/>
                <a:ea typeface="Calibri" panose="020F0502020204030204" pitchFamily="34" charset="0"/>
                <a:cs typeface="Times New Roman" panose="02020603050405020304" pitchFamily="18" charset="0"/>
              </a:rPr>
              <a:t>Routine cleaning</a:t>
            </a:r>
            <a:endParaRPr lang="en-IE" sz="1600" dirty="0">
              <a:latin typeface="Calibri" panose="020F0502020204030204" pitchFamily="34" charset="0"/>
              <a:ea typeface="Calibri" panose="020F0502020204030204" pitchFamily="34" charset="0"/>
              <a:cs typeface="Times New Roman" panose="02020603050405020304" pitchFamily="18" charset="0"/>
            </a:endParaRPr>
          </a:p>
          <a:p>
            <a:pPr marL="362480" indent="-362480">
              <a:buFont typeface="Symbol" panose="05050102010706020507" pitchFamily="18" charset="2"/>
              <a:buChar char=""/>
            </a:pPr>
            <a:r>
              <a:rPr lang="en-IE" sz="1600" dirty="0">
                <a:latin typeface="Tw Cen MT" panose="020B0602020104020603" pitchFamily="34" charset="0"/>
                <a:ea typeface="Calibri" panose="020F0502020204030204" pitchFamily="34" charset="0"/>
                <a:cs typeface="Times New Roman" panose="02020603050405020304" pitchFamily="18" charset="0"/>
              </a:rPr>
              <a:t>The Purchase of computers and hardware</a:t>
            </a:r>
            <a:endParaRPr lang="en-IE" sz="1600" dirty="0">
              <a:latin typeface="Calibri" panose="020F0502020204030204" pitchFamily="34" charset="0"/>
              <a:ea typeface="Calibri" panose="020F0502020204030204" pitchFamily="34" charset="0"/>
              <a:cs typeface="Times New Roman" panose="02020603050405020304" pitchFamily="18" charset="0"/>
            </a:endParaRPr>
          </a:p>
          <a:p>
            <a:pPr marL="362480" indent="-362480">
              <a:buFont typeface="Symbol" panose="05050102010706020507" pitchFamily="18" charset="2"/>
              <a:buChar char=""/>
            </a:pPr>
            <a:r>
              <a:rPr lang="en-IE" sz="1600" dirty="0">
                <a:latin typeface="Tw Cen MT" panose="020B0602020104020603" pitchFamily="34" charset="0"/>
                <a:ea typeface="Calibri" panose="020F0502020204030204" pitchFamily="34" charset="0"/>
                <a:cs typeface="Times New Roman" panose="02020603050405020304" pitchFamily="18" charset="0"/>
              </a:rPr>
              <a:t>Professional fees for example architect fees, engineers, quantity surveyor or design teams</a:t>
            </a:r>
            <a:endParaRPr lang="en-IE" sz="1600" dirty="0">
              <a:latin typeface="Calibri" panose="020F0502020204030204" pitchFamily="34" charset="0"/>
              <a:ea typeface="Calibri" panose="020F0502020204030204" pitchFamily="34" charset="0"/>
              <a:cs typeface="Times New Roman" panose="02020603050405020304" pitchFamily="18" charset="0"/>
            </a:endParaRPr>
          </a:p>
          <a:p>
            <a:pPr marL="362480" indent="-362480">
              <a:buFont typeface="Symbol" panose="05050102010706020507" pitchFamily="18" charset="2"/>
              <a:buChar char=""/>
            </a:pPr>
            <a:r>
              <a:rPr lang="en-IE" sz="1600" dirty="0">
                <a:latin typeface="Tw Cen MT" panose="020B0602020104020603" pitchFamily="34" charset="0"/>
                <a:ea typeface="Calibri" panose="020F0502020204030204" pitchFamily="34" charset="0"/>
                <a:cs typeface="Times New Roman" panose="02020603050405020304" pitchFamily="18" charset="0"/>
              </a:rPr>
              <a:t>Landscaping except where landscaping is carried out as part of rendering complete a construction project.</a:t>
            </a:r>
            <a:endParaRPr lang="en-IE" sz="1600" dirty="0">
              <a:latin typeface="Calibri" panose="020F0502020204030204" pitchFamily="34" charset="0"/>
              <a:ea typeface="Calibri" panose="020F0502020204030204" pitchFamily="34" charset="0"/>
              <a:cs typeface="Times New Roman" panose="02020603050405020304" pitchFamily="18" charset="0"/>
            </a:endParaRPr>
          </a:p>
          <a:p>
            <a:pPr marL="362480" indent="-362480">
              <a:buFont typeface="Symbol" panose="05050102010706020507" pitchFamily="18" charset="2"/>
              <a:buChar char=""/>
            </a:pPr>
            <a:r>
              <a:rPr lang="en-IE" sz="1600" dirty="0">
                <a:latin typeface="Tw Cen MT" panose="020B0602020104020603" pitchFamily="34" charset="0"/>
                <a:ea typeface="Calibri" panose="020F0502020204030204" pitchFamily="34" charset="0"/>
                <a:cs typeface="Times New Roman" panose="02020603050405020304" pitchFamily="18" charset="0"/>
              </a:rPr>
              <a:t>Fittings e.g., cookers, dishwashers, desk, chairs, carpet &amp; lino except in the case where the floor covering is stuck down then </a:t>
            </a:r>
            <a:r>
              <a:rPr lang="en-IE" sz="1600" dirty="0" err="1">
                <a:latin typeface="Tw Cen MT" panose="020B0602020104020603" pitchFamily="34" charset="0"/>
                <a:ea typeface="Calibri" panose="020F0502020204030204" pitchFamily="34" charset="0"/>
                <a:cs typeface="Times New Roman" panose="02020603050405020304" pitchFamily="18" charset="0"/>
              </a:rPr>
              <a:t>rct</a:t>
            </a:r>
            <a:r>
              <a:rPr lang="en-IE" sz="1600" dirty="0">
                <a:latin typeface="Tw Cen MT" panose="020B0602020104020603" pitchFamily="34" charset="0"/>
                <a:ea typeface="Calibri" panose="020F0502020204030204" pitchFamily="34" charset="0"/>
                <a:cs typeface="Times New Roman" panose="02020603050405020304" pitchFamily="18" charset="0"/>
              </a:rPr>
              <a:t> does apply.</a:t>
            </a:r>
            <a:endParaRPr lang="en-IE" sz="1600" dirty="0">
              <a:latin typeface="Calibri" panose="020F0502020204030204" pitchFamily="34" charset="0"/>
              <a:ea typeface="Calibri" panose="020F0502020204030204" pitchFamily="34" charset="0"/>
              <a:cs typeface="Times New Roman" panose="02020603050405020304" pitchFamily="18" charset="0"/>
            </a:endParaRPr>
          </a:p>
          <a:p>
            <a:r>
              <a:rPr lang="en-IE" sz="1600" dirty="0">
                <a:latin typeface="Tw Cen MT" panose="020B0602020104020603" pitchFamily="34" charset="0"/>
                <a:ea typeface="Calibri" panose="020F0502020204030204" pitchFamily="34" charset="0"/>
                <a:cs typeface="Times New Roman" panose="02020603050405020304" pitchFamily="18" charset="0"/>
              </a:rPr>
              <a:t> </a:t>
            </a:r>
            <a:endParaRPr lang="en-IE" sz="1600" dirty="0">
              <a:latin typeface="Calibri" panose="020F0502020204030204" pitchFamily="34" charset="0"/>
              <a:ea typeface="Calibri" panose="020F0502020204030204" pitchFamily="34" charset="0"/>
              <a:cs typeface="Times New Roman" panose="02020603050405020304" pitchFamily="18" charset="0"/>
            </a:endParaRPr>
          </a:p>
          <a:p>
            <a:endParaRPr lang="en-IE" dirty="0"/>
          </a:p>
        </p:txBody>
      </p:sp>
      <p:sp>
        <p:nvSpPr>
          <p:cNvPr id="4" name="Slide Number Placeholder 3"/>
          <p:cNvSpPr>
            <a:spLocks noGrp="1"/>
          </p:cNvSpPr>
          <p:nvPr>
            <p:ph type="sldNum" sz="quarter" idx="5"/>
          </p:nvPr>
        </p:nvSpPr>
        <p:spPr/>
        <p:txBody>
          <a:bodyPr/>
          <a:lstStyle/>
          <a:p>
            <a:fld id="{B3E63C7A-B40B-4A80-8077-3319D0CE4FB9}" type="slidenum">
              <a:rPr lang="en-IE" smtClean="0"/>
              <a:t>36</a:t>
            </a:fld>
            <a:endParaRPr lang="en-IE" dirty="0"/>
          </a:p>
        </p:txBody>
      </p:sp>
    </p:spTree>
    <p:extLst>
      <p:ext uri="{BB962C8B-B14F-4D97-AF65-F5344CB8AC3E}">
        <p14:creationId xmlns:p14="http://schemas.microsoft.com/office/powerpoint/2010/main" val="283373709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spcAft>
                <a:spcPts val="846"/>
              </a:spcAft>
            </a:pPr>
            <a:r>
              <a:rPr lang="en-IE" sz="1600" dirty="0">
                <a:latin typeface="Tw Cen MT" panose="020B0602020104020603" pitchFamily="34" charset="0"/>
                <a:ea typeface="Calibri" panose="020F0502020204030204" pitchFamily="34" charset="0"/>
                <a:cs typeface="Times New Roman" panose="02020603050405020304" pitchFamily="18" charset="0"/>
              </a:rPr>
              <a:t>If you have identified an activity as falling within the scope of RCT then the following must be done.</a:t>
            </a:r>
            <a:endParaRPr lang="en-IE" sz="1600" dirty="0">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846"/>
              </a:spcAft>
            </a:pPr>
            <a:r>
              <a:rPr lang="en-IE" sz="1600" dirty="0">
                <a:latin typeface="Tw Cen MT" panose="020B0602020104020603" pitchFamily="34" charset="0"/>
                <a:ea typeface="Calibri" panose="020F0502020204030204" pitchFamily="34" charset="0"/>
                <a:cs typeface="Times New Roman" panose="02020603050405020304" pitchFamily="18" charset="0"/>
              </a:rPr>
              <a:t>Firstly, you need to notify revenue of the contact, by completing a contract notification on ROS. For this you will need the subcontractors name, tax registration number, the nature of the work being carried out, the estimated value of the contract and the start and finish date. A contract notification must be submitted to Revenue before any payments under that contract can be notified to Revenue.</a:t>
            </a:r>
            <a:endParaRPr lang="en-IE" sz="1600" dirty="0">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846"/>
              </a:spcAft>
            </a:pPr>
            <a:r>
              <a:rPr lang="en-IE" sz="1600" dirty="0">
                <a:latin typeface="Tw Cen MT" panose="020B0602020104020603" pitchFamily="34" charset="0"/>
                <a:ea typeface="Calibri" panose="020F0502020204030204" pitchFamily="34" charset="0"/>
                <a:cs typeface="Times New Roman" panose="02020603050405020304" pitchFamily="18" charset="0"/>
              </a:rPr>
              <a:t>Before the subcontractor can be paid, a payment notification must be entered on ROS. Revenue will respond to the payment notification with a deduction authorisation, setting out the rate of tax to be applied to the payment and how much tax, if any, must be withheld from the payment. The rates of tax are set at zero, 20% or 35%. It is vitally important that the payment notification is only done on the day on which the payment is actually been made. </a:t>
            </a:r>
            <a:endParaRPr lang="en-IE" sz="1600" dirty="0">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846"/>
              </a:spcAft>
            </a:pPr>
            <a:r>
              <a:rPr lang="en-IE" sz="1600" dirty="0">
                <a:latin typeface="Tw Cen MT" panose="020B0602020104020603" pitchFamily="34" charset="0"/>
                <a:ea typeface="Calibri" panose="020F0502020204030204" pitchFamily="34" charset="0"/>
                <a:cs typeface="Times New Roman" panose="02020603050405020304" pitchFamily="18" charset="0"/>
              </a:rPr>
              <a:t>If tax is to be deducted, the principal contractor must provide a copy, or details, of the deduction authorisation to the subcontractor. </a:t>
            </a:r>
            <a:endParaRPr lang="en-IE" sz="1600" dirty="0">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846"/>
              </a:spcAft>
            </a:pPr>
            <a:r>
              <a:rPr lang="en-IE" sz="1600" dirty="0">
                <a:latin typeface="Tw Cen MT" panose="020B0602020104020603" pitchFamily="34" charset="0"/>
                <a:ea typeface="Calibri" panose="020F0502020204030204" pitchFamily="34" charset="0"/>
                <a:cs typeface="Times New Roman" panose="02020603050405020304" pitchFamily="18" charset="0"/>
              </a:rPr>
              <a:t>If payments are made to subcontractors without a payment notification been submitted to Revenue penalties apply.</a:t>
            </a:r>
            <a:endParaRPr lang="en-IE" sz="1600" dirty="0">
              <a:latin typeface="Calibri" panose="020F0502020204030204" pitchFamily="34" charset="0"/>
              <a:ea typeface="Calibri" panose="020F0502020204030204" pitchFamily="34" charset="0"/>
              <a:cs typeface="Times New Roman" panose="02020603050405020304" pitchFamily="18" charset="0"/>
            </a:endParaRPr>
          </a:p>
          <a:p>
            <a:endParaRPr lang="en-IE" dirty="0"/>
          </a:p>
        </p:txBody>
      </p:sp>
      <p:sp>
        <p:nvSpPr>
          <p:cNvPr id="4" name="Slide Number Placeholder 3"/>
          <p:cNvSpPr>
            <a:spLocks noGrp="1"/>
          </p:cNvSpPr>
          <p:nvPr>
            <p:ph type="sldNum" sz="quarter" idx="5"/>
          </p:nvPr>
        </p:nvSpPr>
        <p:spPr/>
        <p:txBody>
          <a:bodyPr/>
          <a:lstStyle/>
          <a:p>
            <a:fld id="{B3E63C7A-B40B-4A80-8077-3319D0CE4FB9}" type="slidenum">
              <a:rPr lang="en-IE" smtClean="0"/>
              <a:t>37</a:t>
            </a:fld>
            <a:endParaRPr lang="en-IE" dirty="0"/>
          </a:p>
        </p:txBody>
      </p:sp>
    </p:spTree>
    <p:extLst>
      <p:ext uri="{BB962C8B-B14F-4D97-AF65-F5344CB8AC3E}">
        <p14:creationId xmlns:p14="http://schemas.microsoft.com/office/powerpoint/2010/main" val="40618977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spcAft>
                <a:spcPts val="846"/>
              </a:spcAft>
            </a:pPr>
            <a:r>
              <a:rPr lang="en-IE" sz="1600" dirty="0">
                <a:latin typeface="Tw Cen MT" panose="020B0602020104020603" pitchFamily="34" charset="0"/>
                <a:ea typeface="Calibri" panose="020F0502020204030204" pitchFamily="34" charset="0"/>
                <a:cs typeface="Times New Roman" panose="02020603050405020304" pitchFamily="18" charset="0"/>
              </a:rPr>
              <a:t>Moving on now to look at VAT.</a:t>
            </a:r>
            <a:r>
              <a:rPr lang="en-IE" sz="1600" dirty="0">
                <a:latin typeface="Calibri" panose="020F0502020204030204" pitchFamily="34" charset="0"/>
                <a:ea typeface="Calibri" panose="020F0502020204030204" pitchFamily="34" charset="0"/>
                <a:cs typeface="Times New Roman" panose="02020603050405020304" pitchFamily="18" charset="0"/>
              </a:rPr>
              <a:t> </a:t>
            </a:r>
            <a:r>
              <a:rPr lang="en-IE" sz="1600" dirty="0">
                <a:latin typeface="Tw Cen MT" panose="020B0602020104020603" pitchFamily="34" charset="0"/>
                <a:ea typeface="Calibri" panose="020F0502020204030204" pitchFamily="34" charset="0"/>
                <a:cs typeface="Times New Roman" panose="02020603050405020304" pitchFamily="18" charset="0"/>
              </a:rPr>
              <a:t>The rule of thumb here, is if RCT applies then VAT will need to be accounted for. </a:t>
            </a:r>
            <a:endParaRPr lang="en-IE" sz="1600" dirty="0">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846"/>
              </a:spcAft>
            </a:pPr>
            <a:r>
              <a:rPr lang="en-IE" sz="1600" dirty="0">
                <a:latin typeface="Tw Cen MT" panose="020B0602020104020603" pitchFamily="34" charset="0"/>
                <a:ea typeface="Calibri" panose="020F0502020204030204" pitchFamily="34" charset="0"/>
                <a:cs typeface="Times New Roman" panose="02020603050405020304" pitchFamily="18" charset="0"/>
              </a:rPr>
              <a:t>When you receive an invoice from a subcontractor, that invoice must contain the statement “VAT to be accounted for by the Principal Contractor”. </a:t>
            </a:r>
            <a:endParaRPr lang="en-IE" sz="1600" dirty="0">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846"/>
              </a:spcAft>
            </a:pPr>
            <a:r>
              <a:rPr lang="en-IE" sz="1600" dirty="0">
                <a:latin typeface="Tw Cen MT" panose="020B0602020104020603" pitchFamily="34" charset="0"/>
                <a:ea typeface="Calibri" panose="020F0502020204030204" pitchFamily="34" charset="0"/>
                <a:cs typeface="Times New Roman" panose="02020603050405020304" pitchFamily="18" charset="0"/>
              </a:rPr>
              <a:t>The VAT is calculated by the school at 13.5% and returned to revenue on the VAT 3 return, </a:t>
            </a:r>
            <a:r>
              <a:rPr lang="en-IE" sz="1600" b="1" i="1" dirty="0">
                <a:latin typeface="Tw Cen MT" panose="020B0602020104020603" pitchFamily="34" charset="0"/>
                <a:ea typeface="Calibri" panose="020F0502020204030204" pitchFamily="34" charset="0"/>
                <a:cs typeface="Times New Roman" panose="02020603050405020304" pitchFamily="18" charset="0"/>
              </a:rPr>
              <a:t>as VAT on sales</a:t>
            </a:r>
            <a:r>
              <a:rPr lang="en-IE" sz="1600" dirty="0">
                <a:latin typeface="Tw Cen MT" panose="020B0602020104020603" pitchFamily="34" charset="0"/>
                <a:ea typeface="Calibri" panose="020F0502020204030204" pitchFamily="34" charset="0"/>
                <a:cs typeface="Times New Roman" panose="02020603050405020304" pitchFamily="18" charset="0"/>
              </a:rPr>
              <a:t>. It is important to note that the VAT liability is based on the invoice date. </a:t>
            </a:r>
            <a:endParaRPr lang="en-IE" sz="1600" dirty="0">
              <a:latin typeface="Calibri" panose="020F0502020204030204" pitchFamily="34" charset="0"/>
              <a:ea typeface="Calibri" panose="020F0502020204030204" pitchFamily="34" charset="0"/>
              <a:cs typeface="Times New Roman" panose="02020603050405020304" pitchFamily="18" charset="0"/>
            </a:endParaRPr>
          </a:p>
          <a:p>
            <a:endParaRPr lang="en-IE" dirty="0"/>
          </a:p>
        </p:txBody>
      </p:sp>
      <p:sp>
        <p:nvSpPr>
          <p:cNvPr id="4" name="Slide Number Placeholder 3"/>
          <p:cNvSpPr>
            <a:spLocks noGrp="1"/>
          </p:cNvSpPr>
          <p:nvPr>
            <p:ph type="sldNum" sz="quarter" idx="5"/>
          </p:nvPr>
        </p:nvSpPr>
        <p:spPr/>
        <p:txBody>
          <a:bodyPr/>
          <a:lstStyle/>
          <a:p>
            <a:fld id="{B3E63C7A-B40B-4A80-8077-3319D0CE4FB9}" type="slidenum">
              <a:rPr lang="en-IE" smtClean="0"/>
              <a:t>38</a:t>
            </a:fld>
            <a:endParaRPr lang="en-IE" dirty="0"/>
          </a:p>
        </p:txBody>
      </p:sp>
    </p:spTree>
    <p:extLst>
      <p:ext uri="{BB962C8B-B14F-4D97-AF65-F5344CB8AC3E}">
        <p14:creationId xmlns:p14="http://schemas.microsoft.com/office/powerpoint/2010/main" val="98964075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spcAft>
                <a:spcPts val="846"/>
              </a:spcAft>
            </a:pPr>
            <a:r>
              <a:rPr lang="en-IE" sz="1600" dirty="0">
                <a:latin typeface="Tw Cen MT" panose="020B0602020104020603" pitchFamily="34" charset="0"/>
                <a:ea typeface="Calibri" panose="020F0502020204030204" pitchFamily="34" charset="0"/>
                <a:cs typeface="Times New Roman" panose="02020603050405020304" pitchFamily="18" charset="0"/>
              </a:rPr>
              <a:t>We will now move on to look at the school budget</a:t>
            </a:r>
            <a:endParaRPr lang="en-IE" sz="1600" dirty="0">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846"/>
              </a:spcAft>
            </a:pPr>
            <a:r>
              <a:rPr lang="en-IE" sz="1600" dirty="0">
                <a:latin typeface="Tw Cen MT" panose="020B0602020104020603" pitchFamily="34" charset="0"/>
                <a:ea typeface="Calibri" panose="020F0502020204030204" pitchFamily="34" charset="0"/>
                <a:cs typeface="Times New Roman" panose="02020603050405020304" pitchFamily="18" charset="0"/>
              </a:rPr>
              <a:t>In accordance with the </a:t>
            </a:r>
            <a:r>
              <a:rPr lang="en-IE" sz="1600" b="1" i="1" dirty="0">
                <a:latin typeface="Tw Cen MT" panose="020B0602020104020603" pitchFamily="34" charset="0"/>
                <a:ea typeface="Calibri" panose="020F0502020204030204" pitchFamily="34" charset="0"/>
                <a:cs typeface="Times New Roman" panose="02020603050405020304" pitchFamily="18" charset="0"/>
              </a:rPr>
              <a:t>Governance Manual for Community &amp; Comprehensive schools, </a:t>
            </a:r>
            <a:r>
              <a:rPr lang="en-IE" sz="1600" dirty="0">
                <a:latin typeface="Tw Cen MT" panose="020B0602020104020603" pitchFamily="34" charset="0"/>
                <a:ea typeface="Calibri" panose="020F0502020204030204" pitchFamily="34" charset="0"/>
                <a:cs typeface="Times New Roman" panose="02020603050405020304" pitchFamily="18" charset="0"/>
              </a:rPr>
              <a:t>schools are required to prepare an annual budget each year and following agreement by the board of management to submit it to the school’s Patron/Trustees for approval. The budget must be submitted to the Department of Education on or before the 30</a:t>
            </a:r>
            <a:r>
              <a:rPr lang="en-IE" sz="1600" baseline="30000" dirty="0">
                <a:latin typeface="Tw Cen MT" panose="020B0602020104020603" pitchFamily="34" charset="0"/>
                <a:ea typeface="Calibri" panose="020F0502020204030204" pitchFamily="34" charset="0"/>
                <a:cs typeface="Times New Roman" panose="02020603050405020304" pitchFamily="18" charset="0"/>
              </a:rPr>
              <a:t>th</a:t>
            </a:r>
            <a:r>
              <a:rPr lang="en-IE" sz="1600" dirty="0">
                <a:latin typeface="Tw Cen MT" panose="020B0602020104020603" pitchFamily="34" charset="0"/>
                <a:ea typeface="Calibri" panose="020F0502020204030204" pitchFamily="34" charset="0"/>
                <a:cs typeface="Times New Roman" panose="02020603050405020304" pitchFamily="18" charset="0"/>
              </a:rPr>
              <a:t> June. The FSSU does not require a copy of the school budget.</a:t>
            </a:r>
            <a:endParaRPr lang="en-IE" sz="1600" dirty="0">
              <a:latin typeface="Calibri" panose="020F0502020204030204" pitchFamily="34" charset="0"/>
              <a:ea typeface="Calibri" panose="020F0502020204030204" pitchFamily="34" charset="0"/>
              <a:cs typeface="Times New Roman" panose="02020603050405020304" pitchFamily="18" charset="0"/>
            </a:endParaRPr>
          </a:p>
          <a:p>
            <a:endParaRPr lang="en-IE" dirty="0"/>
          </a:p>
        </p:txBody>
      </p:sp>
      <p:sp>
        <p:nvSpPr>
          <p:cNvPr id="4" name="Slide Number Placeholder 3"/>
          <p:cNvSpPr>
            <a:spLocks noGrp="1"/>
          </p:cNvSpPr>
          <p:nvPr>
            <p:ph type="sldNum" sz="quarter" idx="5"/>
          </p:nvPr>
        </p:nvSpPr>
        <p:spPr/>
        <p:txBody>
          <a:bodyPr/>
          <a:lstStyle/>
          <a:p>
            <a:fld id="{B3E63C7A-B40B-4A80-8077-3319D0CE4FB9}" type="slidenum">
              <a:rPr lang="en-IE" smtClean="0"/>
              <a:t>39</a:t>
            </a:fld>
            <a:endParaRPr lang="en-IE" dirty="0"/>
          </a:p>
        </p:txBody>
      </p:sp>
    </p:spTree>
    <p:extLst>
      <p:ext uri="{BB962C8B-B14F-4D97-AF65-F5344CB8AC3E}">
        <p14:creationId xmlns:p14="http://schemas.microsoft.com/office/powerpoint/2010/main" val="9060653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IE" sz="1600" dirty="0">
                <a:latin typeface="Calibri" panose="020F0502020204030204" pitchFamily="34" charset="0"/>
                <a:ea typeface="Calibri" panose="020F0502020204030204" pitchFamily="34" charset="0"/>
                <a:cs typeface="Times New Roman" panose="02020603050405020304" pitchFamily="18" charset="0"/>
              </a:rPr>
              <a:t>Our agenda for the webinar this morning is for the first part of the webinar we will have a financial update on topical issues relevant to the schools which I will take you through and then Eileen will take you through the preparation of the school budget for year 22/23.</a:t>
            </a:r>
          </a:p>
          <a:p>
            <a:endParaRPr lang="en-IE" dirty="0"/>
          </a:p>
        </p:txBody>
      </p:sp>
      <p:sp>
        <p:nvSpPr>
          <p:cNvPr id="4" name="Slide Number Placeholder 3"/>
          <p:cNvSpPr>
            <a:spLocks noGrp="1"/>
          </p:cNvSpPr>
          <p:nvPr>
            <p:ph type="sldNum" sz="quarter" idx="5"/>
          </p:nvPr>
        </p:nvSpPr>
        <p:spPr/>
        <p:txBody>
          <a:bodyPr/>
          <a:lstStyle/>
          <a:p>
            <a:fld id="{B3E63C7A-B40B-4A80-8077-3319D0CE4FB9}" type="slidenum">
              <a:rPr lang="en-IE" smtClean="0"/>
              <a:t>4</a:t>
            </a:fld>
            <a:endParaRPr lang="en-IE" dirty="0"/>
          </a:p>
        </p:txBody>
      </p:sp>
    </p:spTree>
    <p:extLst>
      <p:ext uri="{BB962C8B-B14F-4D97-AF65-F5344CB8AC3E}">
        <p14:creationId xmlns:p14="http://schemas.microsoft.com/office/powerpoint/2010/main" val="152512670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46"/>
              </a:spcAft>
            </a:pPr>
            <a:r>
              <a:rPr lang="en-IE" sz="1600" dirty="0">
                <a:latin typeface="Tw Cen MT" panose="020B0602020104020603" pitchFamily="34" charset="0"/>
                <a:ea typeface="Calibri" panose="020F0502020204030204" pitchFamily="34" charset="0"/>
                <a:cs typeface="Times New Roman" panose="02020603050405020304" pitchFamily="18" charset="0"/>
              </a:rPr>
              <a:t>The objectives of financial budgeting are as follows.</a:t>
            </a:r>
            <a:endParaRPr lang="en-IE"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46"/>
              </a:spcAft>
            </a:pPr>
            <a:r>
              <a:rPr lang="en-IE" sz="1600" dirty="0">
                <a:latin typeface="Tw Cen MT" panose="020B0602020104020603" pitchFamily="34" charset="0"/>
                <a:ea typeface="Calibri" panose="020F0502020204030204" pitchFamily="34" charset="0"/>
                <a:cs typeface="Times New Roman" panose="02020603050405020304" pitchFamily="18" charset="0"/>
              </a:rPr>
              <a:t>To ensure the schools meets it statutory requirements </a:t>
            </a:r>
            <a:endParaRPr lang="en-IE"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46"/>
              </a:spcAft>
            </a:pPr>
            <a:r>
              <a:rPr lang="en-IE" sz="1600" dirty="0">
                <a:latin typeface="Tw Cen MT" panose="020B0602020104020603" pitchFamily="34" charset="0"/>
                <a:ea typeface="Calibri" panose="020F0502020204030204" pitchFamily="34" charset="0"/>
                <a:cs typeface="Times New Roman" panose="02020603050405020304" pitchFamily="18" charset="0"/>
              </a:rPr>
              <a:t>To maximise the use of available resources</a:t>
            </a:r>
            <a:endParaRPr lang="en-IE"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46"/>
              </a:spcAft>
            </a:pPr>
            <a:r>
              <a:rPr lang="en-IE" sz="1600" dirty="0">
                <a:latin typeface="Tw Cen MT" panose="020B0602020104020603" pitchFamily="34" charset="0"/>
                <a:ea typeface="Calibri" panose="020F0502020204030204" pitchFamily="34" charset="0"/>
                <a:cs typeface="Times New Roman" panose="02020603050405020304" pitchFamily="18" charset="0"/>
              </a:rPr>
              <a:t>To assist in effective decision making</a:t>
            </a:r>
            <a:endParaRPr lang="en-IE"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46"/>
              </a:spcAft>
            </a:pPr>
            <a:r>
              <a:rPr lang="en-IE" sz="1600" dirty="0">
                <a:latin typeface="Tw Cen MT" panose="020B0602020104020603" pitchFamily="34" charset="0"/>
                <a:ea typeface="Calibri" panose="020F0502020204030204" pitchFamily="34" charset="0"/>
                <a:cs typeface="Times New Roman" panose="02020603050405020304" pitchFamily="18" charset="0"/>
              </a:rPr>
              <a:t>To help the school to achieve its education and administrative objectives in accordance with its ethos and mission.</a:t>
            </a:r>
            <a:endParaRPr lang="en-IE"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46"/>
              </a:spcAft>
            </a:pPr>
            <a:r>
              <a:rPr lang="en-IE" sz="1600" dirty="0">
                <a:latin typeface="Tw Cen MT" panose="020B0602020104020603" pitchFamily="34" charset="0"/>
                <a:ea typeface="Calibri" panose="020F0502020204030204" pitchFamily="34" charset="0"/>
                <a:cs typeface="Times New Roman" panose="02020603050405020304" pitchFamily="18" charset="0"/>
              </a:rPr>
              <a:t>To control &amp; ensure maximum use of the school’s financial resources.</a:t>
            </a:r>
            <a:endParaRPr lang="en-IE"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46"/>
              </a:spcAft>
            </a:pPr>
            <a:r>
              <a:rPr lang="en-IE" sz="1600" dirty="0">
                <a:latin typeface="Tw Cen MT" panose="020B0602020104020603" pitchFamily="34" charset="0"/>
                <a:ea typeface="Calibri" panose="020F0502020204030204" pitchFamily="34" charset="0"/>
                <a:cs typeface="Times New Roman" panose="02020603050405020304" pitchFamily="18" charset="0"/>
              </a:rPr>
              <a:t>And to assist the principal to manage the financial resources on a day-to-day basis.</a:t>
            </a:r>
            <a:endParaRPr lang="en-IE" sz="1600" dirty="0">
              <a:latin typeface="Calibri" panose="020F0502020204030204" pitchFamily="34" charset="0"/>
              <a:ea typeface="Calibri" panose="020F0502020204030204" pitchFamily="34" charset="0"/>
              <a:cs typeface="Times New Roman" panose="02020603050405020304" pitchFamily="18" charset="0"/>
            </a:endParaRPr>
          </a:p>
          <a:p>
            <a:endParaRPr lang="en-IE" dirty="0"/>
          </a:p>
        </p:txBody>
      </p:sp>
      <p:sp>
        <p:nvSpPr>
          <p:cNvPr id="4" name="Slide Number Placeholder 3"/>
          <p:cNvSpPr>
            <a:spLocks noGrp="1"/>
          </p:cNvSpPr>
          <p:nvPr>
            <p:ph type="sldNum" sz="quarter" idx="5"/>
          </p:nvPr>
        </p:nvSpPr>
        <p:spPr/>
        <p:txBody>
          <a:bodyPr/>
          <a:lstStyle/>
          <a:p>
            <a:fld id="{B3E63C7A-B40B-4A80-8077-3319D0CE4FB9}" type="slidenum">
              <a:rPr lang="en-IE" smtClean="0"/>
              <a:t>40</a:t>
            </a:fld>
            <a:endParaRPr lang="en-IE" dirty="0"/>
          </a:p>
        </p:txBody>
      </p:sp>
    </p:spTree>
    <p:extLst>
      <p:ext uri="{BB962C8B-B14F-4D97-AF65-F5344CB8AC3E}">
        <p14:creationId xmlns:p14="http://schemas.microsoft.com/office/powerpoint/2010/main" val="118676736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spcAft>
                <a:spcPts val="846"/>
              </a:spcAft>
            </a:pPr>
            <a:r>
              <a:rPr lang="en-IE" sz="1600" dirty="0">
                <a:latin typeface="Tw Cen MT" panose="020B0602020104020603" pitchFamily="34" charset="0"/>
                <a:ea typeface="Calibri" panose="020F0502020204030204" pitchFamily="34" charset="0"/>
                <a:cs typeface="Times New Roman" panose="02020603050405020304" pitchFamily="18" charset="0"/>
              </a:rPr>
              <a:t>Some key points on the school budget are</a:t>
            </a:r>
            <a:endParaRPr lang="en-IE" sz="1600" dirty="0">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846"/>
              </a:spcAft>
            </a:pPr>
            <a:r>
              <a:rPr lang="en-IE" sz="1600" dirty="0">
                <a:latin typeface="Tw Cen MT" panose="020B0602020104020603" pitchFamily="34" charset="0"/>
                <a:ea typeface="Calibri" panose="020F0502020204030204" pitchFamily="34" charset="0"/>
                <a:cs typeface="Times New Roman" panose="02020603050405020304" pitchFamily="18" charset="0"/>
              </a:rPr>
              <a:t>Expenditure can not exceed income. A school is not permitted to budget for a deficit without trustee/patron approval and must explain how the deficit is to be funded.  </a:t>
            </a:r>
            <a:endParaRPr lang="en-IE" sz="1600" dirty="0">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846"/>
              </a:spcAft>
            </a:pPr>
            <a:r>
              <a:rPr lang="en-IE" sz="1600" dirty="0">
                <a:latin typeface="Tw Cen MT" panose="020B0602020104020603" pitchFamily="34" charset="0"/>
                <a:ea typeface="Calibri" panose="020F0502020204030204" pitchFamily="34" charset="0"/>
                <a:cs typeface="Times New Roman" panose="02020603050405020304" pitchFamily="18" charset="0"/>
              </a:rPr>
              <a:t>The finance sub-committee must review the budget. </a:t>
            </a:r>
            <a:endParaRPr lang="en-IE" sz="1600" dirty="0">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846"/>
              </a:spcAft>
            </a:pPr>
            <a:r>
              <a:rPr lang="en-IE" sz="1600" dirty="0">
                <a:latin typeface="Tw Cen MT" panose="020B0602020104020603" pitchFamily="34" charset="0"/>
                <a:ea typeface="Calibri" panose="020F0502020204030204" pitchFamily="34" charset="0"/>
                <a:cs typeface="Times New Roman" panose="02020603050405020304" pitchFamily="18" charset="0"/>
              </a:rPr>
              <a:t>The budget must be approved by the board of management before it is submitted to the school’s Patron/Trustees for approval. Again the budget must be submitted to the Department of Education on or before the 30</a:t>
            </a:r>
            <a:r>
              <a:rPr lang="en-IE" sz="1600" baseline="30000" dirty="0">
                <a:latin typeface="Tw Cen MT" panose="020B0602020104020603" pitchFamily="34" charset="0"/>
                <a:ea typeface="Calibri" panose="020F0502020204030204" pitchFamily="34" charset="0"/>
                <a:cs typeface="Times New Roman" panose="02020603050405020304" pitchFamily="18" charset="0"/>
              </a:rPr>
              <a:t>th</a:t>
            </a:r>
            <a:r>
              <a:rPr lang="en-IE" sz="1600" dirty="0">
                <a:latin typeface="Tw Cen MT" panose="020B0602020104020603" pitchFamily="34" charset="0"/>
                <a:ea typeface="Calibri" panose="020F0502020204030204" pitchFamily="34" charset="0"/>
                <a:cs typeface="Times New Roman" panose="02020603050405020304" pitchFamily="18" charset="0"/>
              </a:rPr>
              <a:t> June.</a:t>
            </a:r>
            <a:endParaRPr lang="en-IE" sz="1600" dirty="0">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846"/>
              </a:spcAft>
            </a:pPr>
            <a:r>
              <a:rPr lang="en-IE" sz="1600" dirty="0">
                <a:latin typeface="Tw Cen MT" panose="020B0602020104020603" pitchFamily="34" charset="0"/>
                <a:ea typeface="Calibri" panose="020F0502020204030204" pitchFamily="34" charset="0"/>
                <a:cs typeface="Times New Roman" panose="02020603050405020304" pitchFamily="18" charset="0"/>
              </a:rPr>
              <a:t>On going monitoring of the budget is critical to ensure that budgets are adhered too and eliminates ad hoc decision making. </a:t>
            </a:r>
            <a:endParaRPr lang="en-IE" sz="1600" dirty="0">
              <a:latin typeface="Calibri" panose="020F0502020204030204" pitchFamily="34" charset="0"/>
              <a:ea typeface="Calibri" panose="020F0502020204030204" pitchFamily="34" charset="0"/>
              <a:cs typeface="Times New Roman" panose="02020603050405020304" pitchFamily="18" charset="0"/>
            </a:endParaRPr>
          </a:p>
          <a:p>
            <a:endParaRPr lang="en-IE" dirty="0"/>
          </a:p>
        </p:txBody>
      </p:sp>
      <p:sp>
        <p:nvSpPr>
          <p:cNvPr id="4" name="Slide Number Placeholder 3"/>
          <p:cNvSpPr>
            <a:spLocks noGrp="1"/>
          </p:cNvSpPr>
          <p:nvPr>
            <p:ph type="sldNum" sz="quarter" idx="5"/>
          </p:nvPr>
        </p:nvSpPr>
        <p:spPr/>
        <p:txBody>
          <a:bodyPr/>
          <a:lstStyle/>
          <a:p>
            <a:fld id="{B3E63C7A-B40B-4A80-8077-3319D0CE4FB9}" type="slidenum">
              <a:rPr lang="en-IE" smtClean="0"/>
              <a:t>41</a:t>
            </a:fld>
            <a:endParaRPr lang="en-IE" dirty="0"/>
          </a:p>
        </p:txBody>
      </p:sp>
    </p:spTree>
    <p:extLst>
      <p:ext uri="{BB962C8B-B14F-4D97-AF65-F5344CB8AC3E}">
        <p14:creationId xmlns:p14="http://schemas.microsoft.com/office/powerpoint/2010/main" val="180733603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sz="1600" dirty="0"/>
              <a:t>I am going to head you over now to Eileen you will take you through </a:t>
            </a:r>
            <a:r>
              <a:rPr lang="en-IE" sz="1600"/>
              <a:t>the budget </a:t>
            </a:r>
            <a:r>
              <a:rPr lang="en-IE" sz="1600" dirty="0"/>
              <a:t>worksheets</a:t>
            </a:r>
            <a:r>
              <a:rPr lang="en-IE" dirty="0"/>
              <a:t>. </a:t>
            </a:r>
          </a:p>
        </p:txBody>
      </p:sp>
      <p:sp>
        <p:nvSpPr>
          <p:cNvPr id="4" name="Slide Number Placeholder 3"/>
          <p:cNvSpPr>
            <a:spLocks noGrp="1"/>
          </p:cNvSpPr>
          <p:nvPr>
            <p:ph type="sldNum" sz="quarter" idx="5"/>
          </p:nvPr>
        </p:nvSpPr>
        <p:spPr/>
        <p:txBody>
          <a:bodyPr/>
          <a:lstStyle/>
          <a:p>
            <a:fld id="{B3E63C7A-B40B-4A80-8077-3319D0CE4FB9}" type="slidenum">
              <a:rPr lang="en-IE" smtClean="0"/>
              <a:t>42</a:t>
            </a:fld>
            <a:endParaRPr lang="en-IE" dirty="0"/>
          </a:p>
        </p:txBody>
      </p:sp>
    </p:spTree>
    <p:extLst>
      <p:ext uri="{BB962C8B-B14F-4D97-AF65-F5344CB8AC3E}">
        <p14:creationId xmlns:p14="http://schemas.microsoft.com/office/powerpoint/2010/main" val="383407368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B3E63C7A-B40B-4A80-8077-3319D0CE4FB9}" type="slidenum">
              <a:rPr lang="en-IE" smtClean="0"/>
              <a:t>43</a:t>
            </a:fld>
            <a:endParaRPr lang="en-IE" dirty="0"/>
          </a:p>
        </p:txBody>
      </p:sp>
    </p:spTree>
    <p:extLst>
      <p:ext uri="{BB962C8B-B14F-4D97-AF65-F5344CB8AC3E}">
        <p14:creationId xmlns:p14="http://schemas.microsoft.com/office/powerpoint/2010/main" val="185388021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IE" sz="1600" b="1" i="1" dirty="0">
                <a:latin typeface="Tw Cen MT" panose="020B0602020104020603" pitchFamily="34" charset="0"/>
                <a:ea typeface="Calibri" panose="020F0502020204030204" pitchFamily="34" charset="0"/>
                <a:cs typeface="Times New Roman" panose="02020603050405020304" pitchFamily="18" charset="0"/>
              </a:rPr>
              <a:t>If we missed any questions we will address them in an Frequently Asked Questions document, which we will put up on the website in the next couple of days, or if you have any further queries on any of the financial update topics or require assistance with your budget template, please do not hesitate to contact us directly.</a:t>
            </a:r>
          </a:p>
          <a:p>
            <a:pPr defTabSz="966612">
              <a:defRPr/>
            </a:pPr>
            <a:r>
              <a:rPr lang="en-IE" sz="1600" b="1" i="1" dirty="0">
                <a:latin typeface="Tw Cen MT" panose="020B0602020104020603" pitchFamily="34" charset="0"/>
                <a:ea typeface="Calibri" panose="020F0502020204030204" pitchFamily="34" charset="0"/>
                <a:cs typeface="Times New Roman" panose="02020603050405020304" pitchFamily="18" charset="0"/>
              </a:rPr>
              <a:t>The recording and presentation slides will be available on the website and you will get an email with a link to those in the next 24 hours.</a:t>
            </a:r>
          </a:p>
          <a:p>
            <a:pPr defTabSz="966612">
              <a:defRPr/>
            </a:pPr>
            <a:endParaRPr lang="en-IE" sz="1600" dirty="0">
              <a:latin typeface="Calibri" panose="020F0502020204030204" pitchFamily="34" charset="0"/>
              <a:ea typeface="Calibri" panose="020F0502020204030204" pitchFamily="34" charset="0"/>
              <a:cs typeface="Times New Roman" panose="02020603050405020304" pitchFamily="18" charset="0"/>
            </a:endParaRPr>
          </a:p>
          <a:p>
            <a:endParaRPr lang="en-IE" dirty="0"/>
          </a:p>
        </p:txBody>
      </p:sp>
      <p:sp>
        <p:nvSpPr>
          <p:cNvPr id="4" name="Slide Number Placeholder 3"/>
          <p:cNvSpPr>
            <a:spLocks noGrp="1"/>
          </p:cNvSpPr>
          <p:nvPr>
            <p:ph type="sldNum" sz="quarter" idx="5"/>
          </p:nvPr>
        </p:nvSpPr>
        <p:spPr/>
        <p:txBody>
          <a:bodyPr/>
          <a:lstStyle/>
          <a:p>
            <a:fld id="{B3E63C7A-B40B-4A80-8077-3319D0CE4FB9}" type="slidenum">
              <a:rPr lang="en-IE" smtClean="0"/>
              <a:t>44</a:t>
            </a:fld>
            <a:endParaRPr lang="en-IE" dirty="0"/>
          </a:p>
        </p:txBody>
      </p:sp>
    </p:spTree>
    <p:extLst>
      <p:ext uri="{BB962C8B-B14F-4D97-AF65-F5344CB8AC3E}">
        <p14:creationId xmlns:p14="http://schemas.microsoft.com/office/powerpoint/2010/main" val="330012314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b="1" i="1" dirty="0"/>
              <a:t>On behalf of the entire </a:t>
            </a:r>
            <a:r>
              <a:rPr lang="en-IE" b="1" i="1"/>
              <a:t>FSSU team thank </a:t>
            </a:r>
            <a:r>
              <a:rPr lang="en-IE" b="1" i="1" dirty="0"/>
              <a:t>you for your attendance and have a very good day</a:t>
            </a:r>
            <a:r>
              <a:rPr lang="en-IE" b="1" i="1" dirty="0">
                <a:sym typeface="Wingdings" panose="05000000000000000000" pitchFamily="2" charset="2"/>
              </a:rPr>
              <a:t></a:t>
            </a:r>
            <a:endParaRPr lang="en-IE" b="1" i="1" dirty="0"/>
          </a:p>
          <a:p>
            <a:endParaRPr lang="en-IE" dirty="0"/>
          </a:p>
        </p:txBody>
      </p:sp>
      <p:sp>
        <p:nvSpPr>
          <p:cNvPr id="4" name="Slide Number Placeholder 3"/>
          <p:cNvSpPr>
            <a:spLocks noGrp="1"/>
          </p:cNvSpPr>
          <p:nvPr>
            <p:ph type="sldNum" sz="quarter" idx="5"/>
          </p:nvPr>
        </p:nvSpPr>
        <p:spPr/>
        <p:txBody>
          <a:bodyPr/>
          <a:lstStyle/>
          <a:p>
            <a:fld id="{B3E63C7A-B40B-4A80-8077-3319D0CE4FB9}" type="slidenum">
              <a:rPr lang="en-IE" smtClean="0"/>
              <a:t>45</a:t>
            </a:fld>
            <a:endParaRPr lang="en-IE" dirty="0"/>
          </a:p>
        </p:txBody>
      </p:sp>
    </p:spTree>
    <p:extLst>
      <p:ext uri="{BB962C8B-B14F-4D97-AF65-F5344CB8AC3E}">
        <p14:creationId xmlns:p14="http://schemas.microsoft.com/office/powerpoint/2010/main" val="35717992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sz="1600" dirty="0"/>
              <a:t>For the financial update section we will look at the key changes to the payroll taxes announced in the government budget in October 2022</a:t>
            </a:r>
          </a:p>
          <a:p>
            <a:r>
              <a:rPr lang="en-IE" sz="1600" dirty="0"/>
              <a:t>We will look at the wages increases that applied from the 01</a:t>
            </a:r>
            <a:r>
              <a:rPr lang="en-IE" sz="1600" baseline="30000" dirty="0"/>
              <a:t>st</a:t>
            </a:r>
            <a:r>
              <a:rPr lang="en-IE" sz="1600" dirty="0"/>
              <a:t> Oct 2021 and the 01</a:t>
            </a:r>
            <a:r>
              <a:rPr lang="en-IE" sz="1600" baseline="30000" dirty="0"/>
              <a:t>st</a:t>
            </a:r>
            <a:r>
              <a:rPr lang="en-IE" sz="1600" dirty="0"/>
              <a:t> February 2022</a:t>
            </a:r>
          </a:p>
          <a:p>
            <a:pPr defTabSz="966612"/>
            <a:r>
              <a:rPr lang="en-IE" sz="1600" dirty="0"/>
              <a:t>We will look at the schools ongoing requirements to the CRA</a:t>
            </a:r>
          </a:p>
          <a:p>
            <a:pPr defTabSz="966612">
              <a:defRPr/>
            </a:pPr>
            <a:r>
              <a:rPr lang="en-IE" sz="1600" dirty="0"/>
              <a:t>I will also briefly mention the updated chart of accounts that issued in September last.</a:t>
            </a:r>
          </a:p>
          <a:p>
            <a:r>
              <a:rPr lang="en-IE" sz="1600" dirty="0"/>
              <a:t>I will review accounting for the covid grants and the importance of using the correct nominal codes</a:t>
            </a:r>
          </a:p>
          <a:p>
            <a:pPr defTabSz="966612"/>
            <a:endParaRPr lang="en-IE" sz="1600" dirty="0"/>
          </a:p>
          <a:p>
            <a:endParaRPr lang="en-IE" dirty="0"/>
          </a:p>
        </p:txBody>
      </p:sp>
      <p:sp>
        <p:nvSpPr>
          <p:cNvPr id="4" name="Slide Number Placeholder 3"/>
          <p:cNvSpPr>
            <a:spLocks noGrp="1"/>
          </p:cNvSpPr>
          <p:nvPr>
            <p:ph type="sldNum" sz="quarter" idx="5"/>
          </p:nvPr>
        </p:nvSpPr>
        <p:spPr/>
        <p:txBody>
          <a:bodyPr/>
          <a:lstStyle/>
          <a:p>
            <a:fld id="{B3E63C7A-B40B-4A80-8077-3319D0CE4FB9}" type="slidenum">
              <a:rPr lang="en-IE" smtClean="0"/>
              <a:t>5</a:t>
            </a:fld>
            <a:endParaRPr lang="en-IE" dirty="0"/>
          </a:p>
        </p:txBody>
      </p:sp>
    </p:spTree>
    <p:extLst>
      <p:ext uri="{BB962C8B-B14F-4D97-AF65-F5344CB8AC3E}">
        <p14:creationId xmlns:p14="http://schemas.microsoft.com/office/powerpoint/2010/main" val="32471038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sz="1600" dirty="0"/>
              <a:t>We will look at the revised claim form for travel and subsistence and the sample travel and subsistence policy for schools</a:t>
            </a:r>
          </a:p>
          <a:p>
            <a:r>
              <a:rPr lang="en-IE" sz="1600" dirty="0"/>
              <a:t>I will cover the changes to the vat registration rules for public bodies and what impact it had for schools</a:t>
            </a:r>
          </a:p>
          <a:p>
            <a:r>
              <a:rPr lang="en-IE" sz="1600" dirty="0"/>
              <a:t>We will look at the impact of Brexit on purchasing goods from the UK</a:t>
            </a:r>
          </a:p>
          <a:p>
            <a:r>
              <a:rPr lang="en-IE" sz="1600" dirty="0"/>
              <a:t>Then lastly as part of the financial update section we will do a refresher on </a:t>
            </a:r>
            <a:r>
              <a:rPr lang="en-IE" sz="1600" dirty="0" err="1"/>
              <a:t>rct</a:t>
            </a:r>
            <a:endParaRPr lang="en-IE" sz="1600" dirty="0"/>
          </a:p>
          <a:p>
            <a:endParaRPr lang="en-IE" dirty="0"/>
          </a:p>
        </p:txBody>
      </p:sp>
      <p:sp>
        <p:nvSpPr>
          <p:cNvPr id="4" name="Slide Number Placeholder 3"/>
          <p:cNvSpPr>
            <a:spLocks noGrp="1"/>
          </p:cNvSpPr>
          <p:nvPr>
            <p:ph type="sldNum" sz="quarter" idx="5"/>
          </p:nvPr>
        </p:nvSpPr>
        <p:spPr/>
        <p:txBody>
          <a:bodyPr/>
          <a:lstStyle/>
          <a:p>
            <a:fld id="{B3E63C7A-B40B-4A80-8077-3319D0CE4FB9}" type="slidenum">
              <a:rPr lang="en-IE" smtClean="0"/>
              <a:t>6</a:t>
            </a:fld>
            <a:endParaRPr lang="en-IE" dirty="0"/>
          </a:p>
        </p:txBody>
      </p:sp>
    </p:spTree>
    <p:extLst>
      <p:ext uri="{BB962C8B-B14F-4D97-AF65-F5344CB8AC3E}">
        <p14:creationId xmlns:p14="http://schemas.microsoft.com/office/powerpoint/2010/main" val="27876464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spcAft>
                <a:spcPts val="846"/>
              </a:spcAft>
            </a:pPr>
            <a:r>
              <a:rPr lang="en-IE" sz="1600" dirty="0">
                <a:latin typeface="+mn-lt"/>
                <a:ea typeface="Calibri" panose="020F0502020204030204" pitchFamily="34" charset="0"/>
                <a:cs typeface="Times New Roman" panose="02020603050405020304" pitchFamily="18" charset="0"/>
              </a:rPr>
              <a:t>Beginning with the </a:t>
            </a:r>
            <a:r>
              <a:rPr lang="en-IE" sz="1600" dirty="0"/>
              <a:t>key changes to the payroll taxes announced in the last government budget </a:t>
            </a:r>
            <a:r>
              <a:rPr lang="en-IE" sz="1600" dirty="0">
                <a:latin typeface="+mn-lt"/>
                <a:ea typeface="Calibri" panose="020F0502020204030204" pitchFamily="34" charset="0"/>
                <a:cs typeface="Times New Roman" panose="02020603050405020304" pitchFamily="18" charset="0"/>
              </a:rPr>
              <a:t>. The changes on screen took effect from 1st January 2022. </a:t>
            </a:r>
          </a:p>
          <a:p>
            <a:pPr>
              <a:lnSpc>
                <a:spcPct val="150000"/>
              </a:lnSpc>
              <a:spcAft>
                <a:spcPts val="846"/>
              </a:spcAft>
            </a:pPr>
            <a:r>
              <a:rPr lang="en-IE" sz="1600" dirty="0">
                <a:latin typeface="+mn-lt"/>
                <a:ea typeface="Calibri" panose="020F0502020204030204" pitchFamily="34" charset="0"/>
                <a:cs typeface="Times New Roman" panose="02020603050405020304" pitchFamily="18" charset="0"/>
              </a:rPr>
              <a:t>The exemption threshold for the USC of €13,000 remains the same. The ceiling of the 2% band will increase, so that the salary of a full-time worker on the minimum wage will remain outside the higher rate of USC.</a:t>
            </a:r>
          </a:p>
          <a:p>
            <a:pPr>
              <a:lnSpc>
                <a:spcPct val="150000"/>
              </a:lnSpc>
              <a:spcAft>
                <a:spcPts val="846"/>
              </a:spcAft>
            </a:pPr>
            <a:r>
              <a:rPr lang="en-IE" sz="1600" dirty="0">
                <a:latin typeface="+mn-lt"/>
                <a:ea typeface="Calibri" panose="020F0502020204030204" pitchFamily="34" charset="0"/>
                <a:cs typeface="Times New Roman" panose="02020603050405020304" pitchFamily="18" charset="0"/>
              </a:rPr>
              <a:t>The Government approved increasing the national minimum wage by 30 cent per hour, from €10.20 to €10.50 from 1 January 2022. </a:t>
            </a:r>
          </a:p>
          <a:p>
            <a:pPr>
              <a:lnSpc>
                <a:spcPct val="150000"/>
              </a:lnSpc>
              <a:spcAft>
                <a:spcPts val="846"/>
              </a:spcAft>
            </a:pPr>
            <a:r>
              <a:rPr lang="en-IE" sz="1600" dirty="0">
                <a:latin typeface="+mn-lt"/>
                <a:ea typeface="Calibri" panose="020F0502020204030204" pitchFamily="34" charset="0"/>
                <a:cs typeface="Times New Roman" panose="02020603050405020304" pitchFamily="18" charset="0"/>
              </a:rPr>
              <a:t>The employers PRSI rate of 11.05% for Class A employees on weekly earnings over €398 will increased to €410 from 1 January 2022. Your payroll provider will have updated your computerised payroll package to take into account the changes to the rates of employers PRSI &amp; the USC band.</a:t>
            </a:r>
          </a:p>
          <a:p>
            <a:endParaRPr lang="en-IE" dirty="0"/>
          </a:p>
        </p:txBody>
      </p:sp>
      <p:sp>
        <p:nvSpPr>
          <p:cNvPr id="4" name="Slide Number Placeholder 3"/>
          <p:cNvSpPr>
            <a:spLocks noGrp="1"/>
          </p:cNvSpPr>
          <p:nvPr>
            <p:ph type="sldNum" sz="quarter" idx="5"/>
          </p:nvPr>
        </p:nvSpPr>
        <p:spPr/>
        <p:txBody>
          <a:bodyPr/>
          <a:lstStyle/>
          <a:p>
            <a:fld id="{B3E63C7A-B40B-4A80-8077-3319D0CE4FB9}" type="slidenum">
              <a:rPr lang="en-IE" smtClean="0"/>
              <a:t>7</a:t>
            </a:fld>
            <a:endParaRPr lang="en-IE" dirty="0"/>
          </a:p>
        </p:txBody>
      </p:sp>
    </p:spTree>
    <p:extLst>
      <p:ext uri="{BB962C8B-B14F-4D97-AF65-F5344CB8AC3E}">
        <p14:creationId xmlns:p14="http://schemas.microsoft.com/office/powerpoint/2010/main" val="8040123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IE" dirty="0"/>
              <a:t>I am going to go through the pay increases that should have been applied on the 01</a:t>
            </a:r>
            <a:r>
              <a:rPr lang="en-IE" baseline="30000" dirty="0"/>
              <a:t>st</a:t>
            </a:r>
            <a:r>
              <a:rPr lang="en-IE" dirty="0"/>
              <a:t> Oct and 01</a:t>
            </a:r>
            <a:r>
              <a:rPr lang="en-IE" baseline="30000" dirty="0"/>
              <a:t>st</a:t>
            </a:r>
            <a:r>
              <a:rPr lang="en-IE" dirty="0"/>
              <a:t> Feb. So looking firstly at the pay increases from the 01</a:t>
            </a:r>
            <a:r>
              <a:rPr lang="en-IE" baseline="30000" dirty="0"/>
              <a:t>st</a:t>
            </a:r>
            <a:r>
              <a:rPr lang="en-IE" dirty="0"/>
              <a:t> October 2021</a:t>
            </a:r>
          </a:p>
          <a:p>
            <a:pPr defTabSz="966612">
              <a:defRPr/>
            </a:pPr>
            <a:r>
              <a:rPr lang="en-IE" dirty="0"/>
              <a:t>Under the terms the  New Public Service Agreement, whole-time annual basic scale salaries were increased by 1% or €500 whichever was the greater. </a:t>
            </a:r>
          </a:p>
          <a:p>
            <a:pPr defTabSz="966612">
              <a:defRPr/>
            </a:pPr>
            <a:r>
              <a:rPr lang="en-IE" dirty="0"/>
              <a:t>Revised salary scales for school secretaries, caretakers and cleaning staff, which are inclusive of the 1% increase, are detailed in Circular 0054/2021. Circular 54/2021 applies to sanctioned Department staff only paid from the NTP grant. This increase does not apply to secretaries, caretakers, cleaners, etc who are paid directly by the board and funded from the SSSF grant or general school funds. Again this increase should have only been given to those staff listed as department sanctioned staff on the school census. </a:t>
            </a:r>
          </a:p>
        </p:txBody>
      </p:sp>
      <p:sp>
        <p:nvSpPr>
          <p:cNvPr id="4" name="Slide Number Placeholder 3"/>
          <p:cNvSpPr>
            <a:spLocks noGrp="1"/>
          </p:cNvSpPr>
          <p:nvPr>
            <p:ph type="sldNum" sz="quarter" idx="5"/>
          </p:nvPr>
        </p:nvSpPr>
        <p:spPr/>
        <p:txBody>
          <a:bodyPr/>
          <a:lstStyle/>
          <a:p>
            <a:fld id="{B3E63C7A-B40B-4A80-8077-3319D0CE4FB9}" type="slidenum">
              <a:rPr lang="en-IE" smtClean="0"/>
              <a:t>8</a:t>
            </a:fld>
            <a:endParaRPr lang="en-IE" dirty="0"/>
          </a:p>
        </p:txBody>
      </p:sp>
    </p:spTree>
    <p:extLst>
      <p:ext uri="{BB962C8B-B14F-4D97-AF65-F5344CB8AC3E}">
        <p14:creationId xmlns:p14="http://schemas.microsoft.com/office/powerpoint/2010/main" val="28230198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IE" dirty="0"/>
              <a:t>All school’s should have received an email from the Department of Education in November last with a copy of DPER circular 10/2021 setting out the pension increase policy in the public service until the end of 2022. This circular applies to any pensioners on the school payroll. This circular encompasses increases on the 01</a:t>
            </a:r>
            <a:r>
              <a:rPr lang="en-IE" baseline="30000" dirty="0"/>
              <a:t>st</a:t>
            </a:r>
            <a:r>
              <a:rPr lang="en-IE" dirty="0"/>
              <a:t> October 2021, 01</a:t>
            </a:r>
            <a:r>
              <a:rPr lang="en-IE" baseline="30000" dirty="0"/>
              <a:t>st</a:t>
            </a:r>
            <a:r>
              <a:rPr lang="en-IE" dirty="0"/>
              <a:t> February 2022 and the 01</a:t>
            </a:r>
            <a:r>
              <a:rPr lang="en-IE" baseline="30000" dirty="0"/>
              <a:t>st</a:t>
            </a:r>
            <a:r>
              <a:rPr lang="en-IE" dirty="0"/>
              <a:t> October 2022 </a:t>
            </a:r>
          </a:p>
          <a:p>
            <a:pPr defTabSz="966612">
              <a:defRPr/>
            </a:pPr>
            <a:r>
              <a:rPr lang="en-IE" dirty="0"/>
              <a:t>In order to calculate if an</a:t>
            </a:r>
            <a:r>
              <a:rPr lang="en-IE" b="1" i="1" dirty="0"/>
              <a:t>y</a:t>
            </a:r>
            <a:r>
              <a:rPr lang="en-IE" dirty="0"/>
              <a:t> pensioners on the school payroll </a:t>
            </a:r>
            <a:r>
              <a:rPr lang="en-IE" b="1" i="1" dirty="0"/>
              <a:t>are </a:t>
            </a:r>
            <a:r>
              <a:rPr lang="en-IE" dirty="0"/>
              <a:t>entitled to an increase in their annual pension you must know the following 1) the point on the scale at which the pensioner retired at and 2) the </a:t>
            </a:r>
            <a:r>
              <a:rPr lang="en-IE" b="1" i="1" dirty="0"/>
              <a:t>pension</a:t>
            </a:r>
            <a:r>
              <a:rPr lang="en-IE" i="1" dirty="0"/>
              <a:t> </a:t>
            </a:r>
            <a:r>
              <a:rPr lang="en-IE" b="1" i="1" strike="noStrike" dirty="0"/>
              <a:t>decimal </a:t>
            </a:r>
            <a:r>
              <a:rPr lang="en-IE" dirty="0"/>
              <a:t>which was used to calculate the annual pension</a:t>
            </a:r>
          </a:p>
          <a:p>
            <a:pPr defTabSz="966612">
              <a:defRPr/>
            </a:pPr>
            <a:r>
              <a:rPr lang="en-IE" dirty="0"/>
              <a:t>Both of these can be found on the letter the school received from the Department of education at the time the individual was retiring. </a:t>
            </a:r>
          </a:p>
        </p:txBody>
      </p:sp>
      <p:sp>
        <p:nvSpPr>
          <p:cNvPr id="4" name="Slide Number Placeholder 3"/>
          <p:cNvSpPr>
            <a:spLocks noGrp="1"/>
          </p:cNvSpPr>
          <p:nvPr>
            <p:ph type="sldNum" sz="quarter" idx="5"/>
          </p:nvPr>
        </p:nvSpPr>
        <p:spPr/>
        <p:txBody>
          <a:bodyPr/>
          <a:lstStyle/>
          <a:p>
            <a:fld id="{B3E63C7A-B40B-4A80-8077-3319D0CE4FB9}" type="slidenum">
              <a:rPr lang="en-IE" smtClean="0"/>
              <a:t>9</a:t>
            </a:fld>
            <a:endParaRPr lang="en-IE" dirty="0"/>
          </a:p>
        </p:txBody>
      </p:sp>
    </p:spTree>
    <p:extLst>
      <p:ext uri="{BB962C8B-B14F-4D97-AF65-F5344CB8AC3E}">
        <p14:creationId xmlns:p14="http://schemas.microsoft.com/office/powerpoint/2010/main" val="28562627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BA45525-31F0-415B-B93B-F4700C96CD4B}" type="datetimeFigureOut">
              <a:rPr lang="en-IE" smtClean="0"/>
              <a:t>23/03/2022</a:t>
            </a:fld>
            <a:endParaRPr lang="en-IE" dirty="0"/>
          </a:p>
        </p:txBody>
      </p:sp>
      <p:sp>
        <p:nvSpPr>
          <p:cNvPr id="5" name="Footer Placeholder 4"/>
          <p:cNvSpPr>
            <a:spLocks noGrp="1"/>
          </p:cNvSpPr>
          <p:nvPr>
            <p:ph type="ftr" sz="quarter" idx="11"/>
          </p:nvPr>
        </p:nvSpPr>
        <p:spPr/>
        <p:txBody>
          <a:bodyPr/>
          <a:lstStyle/>
          <a:p>
            <a:endParaRPr lang="en-IE" dirty="0"/>
          </a:p>
        </p:txBody>
      </p:sp>
      <p:sp>
        <p:nvSpPr>
          <p:cNvPr id="6" name="Slide Number Placeholder 5"/>
          <p:cNvSpPr>
            <a:spLocks noGrp="1"/>
          </p:cNvSpPr>
          <p:nvPr>
            <p:ph type="sldNum" sz="quarter" idx="12"/>
          </p:nvPr>
        </p:nvSpPr>
        <p:spPr/>
        <p:txBody>
          <a:bodyPr/>
          <a:lstStyle/>
          <a:p>
            <a:fld id="{3145EBB6-03D8-4AA8-9A6E-221BA161F11A}" type="slidenum">
              <a:rPr lang="en-IE" smtClean="0"/>
              <a:t>‹#›</a:t>
            </a:fld>
            <a:endParaRPr lang="en-IE" dirty="0"/>
          </a:p>
        </p:txBody>
      </p:sp>
    </p:spTree>
    <p:extLst>
      <p:ext uri="{BB962C8B-B14F-4D97-AF65-F5344CB8AC3E}">
        <p14:creationId xmlns:p14="http://schemas.microsoft.com/office/powerpoint/2010/main" val="21248589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BA45525-31F0-415B-B93B-F4700C96CD4B}" type="datetimeFigureOut">
              <a:rPr lang="en-IE" smtClean="0"/>
              <a:t>23/03/2022</a:t>
            </a:fld>
            <a:endParaRPr lang="en-IE" dirty="0"/>
          </a:p>
        </p:txBody>
      </p:sp>
      <p:sp>
        <p:nvSpPr>
          <p:cNvPr id="5" name="Footer Placeholder 4"/>
          <p:cNvSpPr>
            <a:spLocks noGrp="1"/>
          </p:cNvSpPr>
          <p:nvPr>
            <p:ph type="ftr" sz="quarter" idx="11"/>
          </p:nvPr>
        </p:nvSpPr>
        <p:spPr/>
        <p:txBody>
          <a:bodyPr/>
          <a:lstStyle/>
          <a:p>
            <a:endParaRPr lang="en-IE" dirty="0"/>
          </a:p>
        </p:txBody>
      </p:sp>
      <p:sp>
        <p:nvSpPr>
          <p:cNvPr id="6" name="Slide Number Placeholder 5"/>
          <p:cNvSpPr>
            <a:spLocks noGrp="1"/>
          </p:cNvSpPr>
          <p:nvPr>
            <p:ph type="sldNum" sz="quarter" idx="12"/>
          </p:nvPr>
        </p:nvSpPr>
        <p:spPr/>
        <p:txBody>
          <a:bodyPr/>
          <a:lstStyle/>
          <a:p>
            <a:fld id="{3145EBB6-03D8-4AA8-9A6E-221BA161F11A}" type="slidenum">
              <a:rPr lang="en-IE" smtClean="0"/>
              <a:t>‹#›</a:t>
            </a:fld>
            <a:endParaRPr lang="en-IE" dirty="0"/>
          </a:p>
        </p:txBody>
      </p:sp>
    </p:spTree>
    <p:extLst>
      <p:ext uri="{BB962C8B-B14F-4D97-AF65-F5344CB8AC3E}">
        <p14:creationId xmlns:p14="http://schemas.microsoft.com/office/powerpoint/2010/main" val="38320997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BA45525-31F0-415B-B93B-F4700C96CD4B}" type="datetimeFigureOut">
              <a:rPr lang="en-IE" smtClean="0"/>
              <a:t>23/03/2022</a:t>
            </a:fld>
            <a:endParaRPr lang="en-IE" dirty="0"/>
          </a:p>
        </p:txBody>
      </p:sp>
      <p:sp>
        <p:nvSpPr>
          <p:cNvPr id="5" name="Footer Placeholder 4"/>
          <p:cNvSpPr>
            <a:spLocks noGrp="1"/>
          </p:cNvSpPr>
          <p:nvPr>
            <p:ph type="ftr" sz="quarter" idx="11"/>
          </p:nvPr>
        </p:nvSpPr>
        <p:spPr/>
        <p:txBody>
          <a:bodyPr/>
          <a:lstStyle/>
          <a:p>
            <a:endParaRPr lang="en-IE" dirty="0"/>
          </a:p>
        </p:txBody>
      </p:sp>
      <p:sp>
        <p:nvSpPr>
          <p:cNvPr id="6" name="Slide Number Placeholder 5"/>
          <p:cNvSpPr>
            <a:spLocks noGrp="1"/>
          </p:cNvSpPr>
          <p:nvPr>
            <p:ph type="sldNum" sz="quarter" idx="12"/>
          </p:nvPr>
        </p:nvSpPr>
        <p:spPr/>
        <p:txBody>
          <a:bodyPr/>
          <a:lstStyle/>
          <a:p>
            <a:fld id="{3145EBB6-03D8-4AA8-9A6E-221BA161F11A}" type="slidenum">
              <a:rPr lang="en-IE" smtClean="0"/>
              <a:t>‹#›</a:t>
            </a:fld>
            <a:endParaRPr lang="en-IE" dirty="0"/>
          </a:p>
        </p:txBody>
      </p:sp>
    </p:spTree>
    <p:extLst>
      <p:ext uri="{BB962C8B-B14F-4D97-AF65-F5344CB8AC3E}">
        <p14:creationId xmlns:p14="http://schemas.microsoft.com/office/powerpoint/2010/main" val="36258592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BA45525-31F0-415B-B93B-F4700C96CD4B}" type="datetimeFigureOut">
              <a:rPr lang="en-IE" smtClean="0"/>
              <a:t>23/03/2022</a:t>
            </a:fld>
            <a:endParaRPr lang="en-IE" dirty="0"/>
          </a:p>
        </p:txBody>
      </p:sp>
      <p:sp>
        <p:nvSpPr>
          <p:cNvPr id="5" name="Footer Placeholder 4"/>
          <p:cNvSpPr>
            <a:spLocks noGrp="1"/>
          </p:cNvSpPr>
          <p:nvPr>
            <p:ph type="ftr" sz="quarter" idx="11"/>
          </p:nvPr>
        </p:nvSpPr>
        <p:spPr/>
        <p:txBody>
          <a:bodyPr/>
          <a:lstStyle/>
          <a:p>
            <a:endParaRPr lang="en-IE" dirty="0"/>
          </a:p>
        </p:txBody>
      </p:sp>
      <p:sp>
        <p:nvSpPr>
          <p:cNvPr id="6" name="Slide Number Placeholder 5"/>
          <p:cNvSpPr>
            <a:spLocks noGrp="1"/>
          </p:cNvSpPr>
          <p:nvPr>
            <p:ph type="sldNum" sz="quarter" idx="12"/>
          </p:nvPr>
        </p:nvSpPr>
        <p:spPr/>
        <p:txBody>
          <a:bodyPr/>
          <a:lstStyle/>
          <a:p>
            <a:fld id="{3145EBB6-03D8-4AA8-9A6E-221BA161F11A}" type="slidenum">
              <a:rPr lang="en-IE" smtClean="0"/>
              <a:t>‹#›</a:t>
            </a:fld>
            <a:endParaRPr lang="en-IE" dirty="0"/>
          </a:p>
        </p:txBody>
      </p:sp>
    </p:spTree>
    <p:extLst>
      <p:ext uri="{BB962C8B-B14F-4D97-AF65-F5344CB8AC3E}">
        <p14:creationId xmlns:p14="http://schemas.microsoft.com/office/powerpoint/2010/main" val="12349028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BA45525-31F0-415B-B93B-F4700C96CD4B}" type="datetimeFigureOut">
              <a:rPr lang="en-IE" smtClean="0"/>
              <a:t>23/03/2022</a:t>
            </a:fld>
            <a:endParaRPr lang="en-IE" dirty="0"/>
          </a:p>
        </p:txBody>
      </p:sp>
      <p:sp>
        <p:nvSpPr>
          <p:cNvPr id="5" name="Footer Placeholder 4"/>
          <p:cNvSpPr>
            <a:spLocks noGrp="1"/>
          </p:cNvSpPr>
          <p:nvPr>
            <p:ph type="ftr" sz="quarter" idx="11"/>
          </p:nvPr>
        </p:nvSpPr>
        <p:spPr/>
        <p:txBody>
          <a:bodyPr/>
          <a:lstStyle/>
          <a:p>
            <a:endParaRPr lang="en-IE" dirty="0"/>
          </a:p>
        </p:txBody>
      </p:sp>
      <p:sp>
        <p:nvSpPr>
          <p:cNvPr id="6" name="Slide Number Placeholder 5"/>
          <p:cNvSpPr>
            <a:spLocks noGrp="1"/>
          </p:cNvSpPr>
          <p:nvPr>
            <p:ph type="sldNum" sz="quarter" idx="12"/>
          </p:nvPr>
        </p:nvSpPr>
        <p:spPr/>
        <p:txBody>
          <a:bodyPr/>
          <a:lstStyle/>
          <a:p>
            <a:fld id="{3145EBB6-03D8-4AA8-9A6E-221BA161F11A}" type="slidenum">
              <a:rPr lang="en-IE" smtClean="0"/>
              <a:t>‹#›</a:t>
            </a:fld>
            <a:endParaRPr lang="en-IE" dirty="0"/>
          </a:p>
        </p:txBody>
      </p:sp>
    </p:spTree>
    <p:extLst>
      <p:ext uri="{BB962C8B-B14F-4D97-AF65-F5344CB8AC3E}">
        <p14:creationId xmlns:p14="http://schemas.microsoft.com/office/powerpoint/2010/main" val="16265177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BA45525-31F0-415B-B93B-F4700C96CD4B}" type="datetimeFigureOut">
              <a:rPr lang="en-IE" smtClean="0"/>
              <a:t>23/03/2022</a:t>
            </a:fld>
            <a:endParaRPr lang="en-IE" dirty="0"/>
          </a:p>
        </p:txBody>
      </p:sp>
      <p:sp>
        <p:nvSpPr>
          <p:cNvPr id="6" name="Footer Placeholder 5"/>
          <p:cNvSpPr>
            <a:spLocks noGrp="1"/>
          </p:cNvSpPr>
          <p:nvPr>
            <p:ph type="ftr" sz="quarter" idx="11"/>
          </p:nvPr>
        </p:nvSpPr>
        <p:spPr/>
        <p:txBody>
          <a:bodyPr/>
          <a:lstStyle/>
          <a:p>
            <a:endParaRPr lang="en-IE" dirty="0"/>
          </a:p>
        </p:txBody>
      </p:sp>
      <p:sp>
        <p:nvSpPr>
          <p:cNvPr id="7" name="Slide Number Placeholder 6"/>
          <p:cNvSpPr>
            <a:spLocks noGrp="1"/>
          </p:cNvSpPr>
          <p:nvPr>
            <p:ph type="sldNum" sz="quarter" idx="12"/>
          </p:nvPr>
        </p:nvSpPr>
        <p:spPr/>
        <p:txBody>
          <a:bodyPr/>
          <a:lstStyle/>
          <a:p>
            <a:fld id="{3145EBB6-03D8-4AA8-9A6E-221BA161F11A}" type="slidenum">
              <a:rPr lang="en-IE" smtClean="0"/>
              <a:t>‹#›</a:t>
            </a:fld>
            <a:endParaRPr lang="en-IE" dirty="0"/>
          </a:p>
        </p:txBody>
      </p:sp>
    </p:spTree>
    <p:extLst>
      <p:ext uri="{BB962C8B-B14F-4D97-AF65-F5344CB8AC3E}">
        <p14:creationId xmlns:p14="http://schemas.microsoft.com/office/powerpoint/2010/main" val="34858813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BA45525-31F0-415B-B93B-F4700C96CD4B}" type="datetimeFigureOut">
              <a:rPr lang="en-IE" smtClean="0"/>
              <a:t>23/03/2022</a:t>
            </a:fld>
            <a:endParaRPr lang="en-IE" dirty="0"/>
          </a:p>
        </p:txBody>
      </p:sp>
      <p:sp>
        <p:nvSpPr>
          <p:cNvPr id="8" name="Footer Placeholder 7"/>
          <p:cNvSpPr>
            <a:spLocks noGrp="1"/>
          </p:cNvSpPr>
          <p:nvPr>
            <p:ph type="ftr" sz="quarter" idx="11"/>
          </p:nvPr>
        </p:nvSpPr>
        <p:spPr/>
        <p:txBody>
          <a:bodyPr/>
          <a:lstStyle/>
          <a:p>
            <a:endParaRPr lang="en-IE" dirty="0"/>
          </a:p>
        </p:txBody>
      </p:sp>
      <p:sp>
        <p:nvSpPr>
          <p:cNvPr id="9" name="Slide Number Placeholder 8"/>
          <p:cNvSpPr>
            <a:spLocks noGrp="1"/>
          </p:cNvSpPr>
          <p:nvPr>
            <p:ph type="sldNum" sz="quarter" idx="12"/>
          </p:nvPr>
        </p:nvSpPr>
        <p:spPr/>
        <p:txBody>
          <a:bodyPr/>
          <a:lstStyle/>
          <a:p>
            <a:fld id="{3145EBB6-03D8-4AA8-9A6E-221BA161F11A}" type="slidenum">
              <a:rPr lang="en-IE" smtClean="0"/>
              <a:t>‹#›</a:t>
            </a:fld>
            <a:endParaRPr lang="en-IE" dirty="0"/>
          </a:p>
        </p:txBody>
      </p:sp>
    </p:spTree>
    <p:extLst>
      <p:ext uri="{BB962C8B-B14F-4D97-AF65-F5344CB8AC3E}">
        <p14:creationId xmlns:p14="http://schemas.microsoft.com/office/powerpoint/2010/main" val="13017693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BA45525-31F0-415B-B93B-F4700C96CD4B}" type="datetimeFigureOut">
              <a:rPr lang="en-IE" smtClean="0"/>
              <a:t>23/03/2022</a:t>
            </a:fld>
            <a:endParaRPr lang="en-IE" dirty="0"/>
          </a:p>
        </p:txBody>
      </p:sp>
      <p:sp>
        <p:nvSpPr>
          <p:cNvPr id="4" name="Footer Placeholder 3"/>
          <p:cNvSpPr>
            <a:spLocks noGrp="1"/>
          </p:cNvSpPr>
          <p:nvPr>
            <p:ph type="ftr" sz="quarter" idx="11"/>
          </p:nvPr>
        </p:nvSpPr>
        <p:spPr/>
        <p:txBody>
          <a:bodyPr/>
          <a:lstStyle/>
          <a:p>
            <a:endParaRPr lang="en-IE" dirty="0"/>
          </a:p>
        </p:txBody>
      </p:sp>
      <p:sp>
        <p:nvSpPr>
          <p:cNvPr id="5" name="Slide Number Placeholder 4"/>
          <p:cNvSpPr>
            <a:spLocks noGrp="1"/>
          </p:cNvSpPr>
          <p:nvPr>
            <p:ph type="sldNum" sz="quarter" idx="12"/>
          </p:nvPr>
        </p:nvSpPr>
        <p:spPr/>
        <p:txBody>
          <a:bodyPr/>
          <a:lstStyle/>
          <a:p>
            <a:fld id="{3145EBB6-03D8-4AA8-9A6E-221BA161F11A}" type="slidenum">
              <a:rPr lang="en-IE" smtClean="0"/>
              <a:t>‹#›</a:t>
            </a:fld>
            <a:endParaRPr lang="en-IE" dirty="0"/>
          </a:p>
        </p:txBody>
      </p:sp>
    </p:spTree>
    <p:extLst>
      <p:ext uri="{BB962C8B-B14F-4D97-AF65-F5344CB8AC3E}">
        <p14:creationId xmlns:p14="http://schemas.microsoft.com/office/powerpoint/2010/main" val="11885073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A45525-31F0-415B-B93B-F4700C96CD4B}" type="datetimeFigureOut">
              <a:rPr lang="en-IE" smtClean="0"/>
              <a:t>23/03/2022</a:t>
            </a:fld>
            <a:endParaRPr lang="en-IE" dirty="0"/>
          </a:p>
        </p:txBody>
      </p:sp>
      <p:sp>
        <p:nvSpPr>
          <p:cNvPr id="3" name="Footer Placeholder 2"/>
          <p:cNvSpPr>
            <a:spLocks noGrp="1"/>
          </p:cNvSpPr>
          <p:nvPr>
            <p:ph type="ftr" sz="quarter" idx="11"/>
          </p:nvPr>
        </p:nvSpPr>
        <p:spPr/>
        <p:txBody>
          <a:bodyPr/>
          <a:lstStyle/>
          <a:p>
            <a:endParaRPr lang="en-IE" dirty="0"/>
          </a:p>
        </p:txBody>
      </p:sp>
      <p:sp>
        <p:nvSpPr>
          <p:cNvPr id="4" name="Slide Number Placeholder 3"/>
          <p:cNvSpPr>
            <a:spLocks noGrp="1"/>
          </p:cNvSpPr>
          <p:nvPr>
            <p:ph type="sldNum" sz="quarter" idx="12"/>
          </p:nvPr>
        </p:nvSpPr>
        <p:spPr/>
        <p:txBody>
          <a:bodyPr/>
          <a:lstStyle/>
          <a:p>
            <a:fld id="{3145EBB6-03D8-4AA8-9A6E-221BA161F11A}" type="slidenum">
              <a:rPr lang="en-IE" smtClean="0"/>
              <a:t>‹#›</a:t>
            </a:fld>
            <a:endParaRPr lang="en-IE" dirty="0"/>
          </a:p>
        </p:txBody>
      </p:sp>
    </p:spTree>
    <p:extLst>
      <p:ext uri="{BB962C8B-B14F-4D97-AF65-F5344CB8AC3E}">
        <p14:creationId xmlns:p14="http://schemas.microsoft.com/office/powerpoint/2010/main" val="37693543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BA45525-31F0-415B-B93B-F4700C96CD4B}" type="datetimeFigureOut">
              <a:rPr lang="en-IE" smtClean="0"/>
              <a:t>23/03/2022</a:t>
            </a:fld>
            <a:endParaRPr lang="en-IE" dirty="0"/>
          </a:p>
        </p:txBody>
      </p:sp>
      <p:sp>
        <p:nvSpPr>
          <p:cNvPr id="6" name="Footer Placeholder 5"/>
          <p:cNvSpPr>
            <a:spLocks noGrp="1"/>
          </p:cNvSpPr>
          <p:nvPr>
            <p:ph type="ftr" sz="quarter" idx="11"/>
          </p:nvPr>
        </p:nvSpPr>
        <p:spPr/>
        <p:txBody>
          <a:bodyPr/>
          <a:lstStyle/>
          <a:p>
            <a:endParaRPr lang="en-IE" dirty="0"/>
          </a:p>
        </p:txBody>
      </p:sp>
      <p:sp>
        <p:nvSpPr>
          <p:cNvPr id="7" name="Slide Number Placeholder 6"/>
          <p:cNvSpPr>
            <a:spLocks noGrp="1"/>
          </p:cNvSpPr>
          <p:nvPr>
            <p:ph type="sldNum" sz="quarter" idx="12"/>
          </p:nvPr>
        </p:nvSpPr>
        <p:spPr/>
        <p:txBody>
          <a:bodyPr/>
          <a:lstStyle/>
          <a:p>
            <a:fld id="{3145EBB6-03D8-4AA8-9A6E-221BA161F11A}" type="slidenum">
              <a:rPr lang="en-IE" smtClean="0"/>
              <a:t>‹#›</a:t>
            </a:fld>
            <a:endParaRPr lang="en-IE" dirty="0"/>
          </a:p>
        </p:txBody>
      </p:sp>
    </p:spTree>
    <p:extLst>
      <p:ext uri="{BB962C8B-B14F-4D97-AF65-F5344CB8AC3E}">
        <p14:creationId xmlns:p14="http://schemas.microsoft.com/office/powerpoint/2010/main" val="25836736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BA45525-31F0-415B-B93B-F4700C96CD4B}" type="datetimeFigureOut">
              <a:rPr lang="en-IE" smtClean="0"/>
              <a:t>23/03/2022</a:t>
            </a:fld>
            <a:endParaRPr lang="en-IE" dirty="0"/>
          </a:p>
        </p:txBody>
      </p:sp>
      <p:sp>
        <p:nvSpPr>
          <p:cNvPr id="6" name="Footer Placeholder 5"/>
          <p:cNvSpPr>
            <a:spLocks noGrp="1"/>
          </p:cNvSpPr>
          <p:nvPr>
            <p:ph type="ftr" sz="quarter" idx="11"/>
          </p:nvPr>
        </p:nvSpPr>
        <p:spPr/>
        <p:txBody>
          <a:bodyPr/>
          <a:lstStyle/>
          <a:p>
            <a:endParaRPr lang="en-IE" dirty="0"/>
          </a:p>
        </p:txBody>
      </p:sp>
      <p:sp>
        <p:nvSpPr>
          <p:cNvPr id="7" name="Slide Number Placeholder 6"/>
          <p:cNvSpPr>
            <a:spLocks noGrp="1"/>
          </p:cNvSpPr>
          <p:nvPr>
            <p:ph type="sldNum" sz="quarter" idx="12"/>
          </p:nvPr>
        </p:nvSpPr>
        <p:spPr/>
        <p:txBody>
          <a:bodyPr/>
          <a:lstStyle/>
          <a:p>
            <a:fld id="{3145EBB6-03D8-4AA8-9A6E-221BA161F11A}" type="slidenum">
              <a:rPr lang="en-IE" smtClean="0"/>
              <a:t>‹#›</a:t>
            </a:fld>
            <a:endParaRPr lang="en-IE" dirty="0"/>
          </a:p>
        </p:txBody>
      </p:sp>
    </p:spTree>
    <p:extLst>
      <p:ext uri="{BB962C8B-B14F-4D97-AF65-F5344CB8AC3E}">
        <p14:creationId xmlns:p14="http://schemas.microsoft.com/office/powerpoint/2010/main" val="18453122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A45525-31F0-415B-B93B-F4700C96CD4B}" type="datetimeFigureOut">
              <a:rPr lang="en-IE" smtClean="0"/>
              <a:t>23/03/2022</a:t>
            </a:fld>
            <a:endParaRPr lang="en-IE"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E"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45EBB6-03D8-4AA8-9A6E-221BA161F11A}" type="slidenum">
              <a:rPr lang="en-IE" smtClean="0"/>
              <a:t>‹#›</a:t>
            </a:fld>
            <a:endParaRPr lang="en-IE" dirty="0"/>
          </a:p>
        </p:txBody>
      </p:sp>
    </p:spTree>
    <p:extLst>
      <p:ext uri="{BB962C8B-B14F-4D97-AF65-F5344CB8AC3E}">
        <p14:creationId xmlns:p14="http://schemas.microsoft.com/office/powerpoint/2010/main" val="377943549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sv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12.png"/><Relationship Id="rId7" Type="http://schemas.openxmlformats.org/officeDocument/2006/relationships/diagramColors" Target="../diagrams/colors3.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8" Type="http://schemas.openxmlformats.org/officeDocument/2006/relationships/diagramColors" Target="../diagrams/colors4.xml"/><Relationship Id="rId3" Type="http://schemas.openxmlformats.org/officeDocument/2006/relationships/image" Target="../media/image12.png"/><Relationship Id="rId7" Type="http://schemas.openxmlformats.org/officeDocument/2006/relationships/diagramQuickStyle" Target="../diagrams/quickStyle4.xml"/><Relationship Id="rId2" Type="http://schemas.openxmlformats.org/officeDocument/2006/relationships/notesSlide" Target="../notesSlides/notesSlide17.xml"/><Relationship Id="rId1" Type="http://schemas.openxmlformats.org/officeDocument/2006/relationships/slideLayout" Target="../slideLayouts/slideLayout4.xml"/><Relationship Id="rId6" Type="http://schemas.openxmlformats.org/officeDocument/2006/relationships/diagramLayout" Target="../diagrams/layout4.xml"/><Relationship Id="rId5" Type="http://schemas.openxmlformats.org/officeDocument/2006/relationships/diagramData" Target="../diagrams/data4.xml"/><Relationship Id="rId4" Type="http://schemas.openxmlformats.org/officeDocument/2006/relationships/image" Target="../media/image23.png"/><Relationship Id="rId9" Type="http://schemas.microsoft.com/office/2007/relationships/diagramDrawing" Target="../diagrams/drawing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7.sv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4.xml"/><Relationship Id="rId4" Type="http://schemas.openxmlformats.org/officeDocument/2006/relationships/image" Target="../media/image24.png"/></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2.xml"/><Relationship Id="rId1" Type="http://schemas.openxmlformats.org/officeDocument/2006/relationships/slideLayout" Target="../slideLayouts/slideLayout4.xml"/><Relationship Id="rId5" Type="http://schemas.openxmlformats.org/officeDocument/2006/relationships/image" Target="../media/image26.png"/><Relationship Id="rId4" Type="http://schemas.openxmlformats.org/officeDocument/2006/relationships/image" Target="../media/image25.jpeg"/></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8.xml.rels><?xml version="1.0" encoding="UTF-8" standalone="yes"?>
<Relationships xmlns="http://schemas.openxmlformats.org/package/2006/relationships"><Relationship Id="rId8" Type="http://schemas.openxmlformats.org/officeDocument/2006/relationships/diagramData" Target="../diagrams/data7.xml"/><Relationship Id="rId13" Type="http://schemas.openxmlformats.org/officeDocument/2006/relationships/image" Target="../media/image12.png"/><Relationship Id="rId3" Type="http://schemas.openxmlformats.org/officeDocument/2006/relationships/diagramData" Target="../diagrams/data6.xml"/><Relationship Id="rId7" Type="http://schemas.microsoft.com/office/2007/relationships/diagramDrawing" Target="../diagrams/drawing6.xml"/><Relationship Id="rId12" Type="http://schemas.microsoft.com/office/2007/relationships/diagramDrawing" Target="../diagrams/drawing7.xm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diagramColors" Target="../diagrams/colors6.xml"/><Relationship Id="rId11" Type="http://schemas.openxmlformats.org/officeDocument/2006/relationships/diagramColors" Target="../diagrams/colors7.xml"/><Relationship Id="rId5" Type="http://schemas.openxmlformats.org/officeDocument/2006/relationships/diagramQuickStyle" Target="../diagrams/quickStyle6.xml"/><Relationship Id="rId10" Type="http://schemas.openxmlformats.org/officeDocument/2006/relationships/diagramQuickStyle" Target="../diagrams/quickStyle7.xml"/><Relationship Id="rId4" Type="http://schemas.openxmlformats.org/officeDocument/2006/relationships/diagramLayout" Target="../diagrams/layout6.xml"/><Relationship Id="rId9" Type="http://schemas.openxmlformats.org/officeDocument/2006/relationships/diagramLayout" Target="../diagrams/layout7.xml"/></Relationships>
</file>

<file path=ppt/slides/_rels/slide29.xml.rels><?xml version="1.0" encoding="UTF-8" standalone="yes"?>
<Relationships xmlns="http://schemas.openxmlformats.org/package/2006/relationships"><Relationship Id="rId8" Type="http://schemas.openxmlformats.org/officeDocument/2006/relationships/diagramData" Target="../diagrams/data9.xml"/><Relationship Id="rId13" Type="http://schemas.openxmlformats.org/officeDocument/2006/relationships/diagramData" Target="../diagrams/data10.xml"/><Relationship Id="rId3" Type="http://schemas.openxmlformats.org/officeDocument/2006/relationships/diagramData" Target="../diagrams/data8.xml"/><Relationship Id="rId7" Type="http://schemas.microsoft.com/office/2007/relationships/diagramDrawing" Target="../diagrams/drawing8.xml"/><Relationship Id="rId12" Type="http://schemas.microsoft.com/office/2007/relationships/diagramDrawing" Target="../diagrams/drawing9.xml"/><Relationship Id="rId17" Type="http://schemas.microsoft.com/office/2007/relationships/diagramDrawing" Target="../diagrams/drawing10.xml"/><Relationship Id="rId2" Type="http://schemas.openxmlformats.org/officeDocument/2006/relationships/notesSlide" Target="../notesSlides/notesSlide29.xml"/><Relationship Id="rId16" Type="http://schemas.openxmlformats.org/officeDocument/2006/relationships/diagramColors" Target="../diagrams/colors10.xml"/><Relationship Id="rId1" Type="http://schemas.openxmlformats.org/officeDocument/2006/relationships/slideLayout" Target="../slideLayouts/slideLayout2.xml"/><Relationship Id="rId6" Type="http://schemas.openxmlformats.org/officeDocument/2006/relationships/diagramColors" Target="../diagrams/colors8.xml"/><Relationship Id="rId11" Type="http://schemas.openxmlformats.org/officeDocument/2006/relationships/diagramColors" Target="../diagrams/colors9.xml"/><Relationship Id="rId5" Type="http://schemas.openxmlformats.org/officeDocument/2006/relationships/diagramQuickStyle" Target="../diagrams/quickStyle8.xml"/><Relationship Id="rId15" Type="http://schemas.openxmlformats.org/officeDocument/2006/relationships/diagramQuickStyle" Target="../diagrams/quickStyle10.xml"/><Relationship Id="rId10" Type="http://schemas.openxmlformats.org/officeDocument/2006/relationships/diagramQuickStyle" Target="../diagrams/quickStyle9.xml"/><Relationship Id="rId4" Type="http://schemas.openxmlformats.org/officeDocument/2006/relationships/diagramLayout" Target="../diagrams/layout8.xml"/><Relationship Id="rId9" Type="http://schemas.openxmlformats.org/officeDocument/2006/relationships/diagramLayout" Target="../diagrams/layout9.xml"/><Relationship Id="rId14" Type="http://schemas.openxmlformats.org/officeDocument/2006/relationships/diagramLayout" Target="../diagrams/layout10.xml"/></Relationships>
</file>

<file path=ppt/slides/_rels/slide3.xml.rels><?xml version="1.0" encoding="UTF-8" standalone="yes"?>
<Relationships xmlns="http://schemas.openxmlformats.org/package/2006/relationships"><Relationship Id="rId3" Type="http://schemas.openxmlformats.org/officeDocument/2006/relationships/hyperlink" Target="https://www.fssu.ie/post-primary/contact-us/eileenahern@fssu.ie" TargetMode="External"/><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image" Target="../media/image12.png"/><Relationship Id="rId5" Type="http://schemas.openxmlformats.org/officeDocument/2006/relationships/hyperlink" Target="https://www.fssu.ie/post-primary/contact-us/kathleenmoloney@fssu.ie" TargetMode="External"/><Relationship Id="rId4" Type="http://schemas.openxmlformats.org/officeDocument/2006/relationships/hyperlink" Target="https://www.fssu.ie/post-primary/contact-us/lorraineguinan@fssu.ie" TargetMode="External"/></Relationships>
</file>

<file path=ppt/slides/_rels/slide30.xml.rels><?xml version="1.0" encoding="UTF-8" standalone="yes"?>
<Relationships xmlns="http://schemas.openxmlformats.org/package/2006/relationships"><Relationship Id="rId8" Type="http://schemas.openxmlformats.org/officeDocument/2006/relationships/diagramData" Target="../diagrams/data12.xml"/><Relationship Id="rId3" Type="http://schemas.openxmlformats.org/officeDocument/2006/relationships/diagramData" Target="../diagrams/data11.xml"/><Relationship Id="rId7" Type="http://schemas.microsoft.com/office/2007/relationships/diagramDrawing" Target="../diagrams/drawing11.xml"/><Relationship Id="rId12" Type="http://schemas.microsoft.com/office/2007/relationships/diagramDrawing" Target="../diagrams/drawing12.xml"/><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diagramColors" Target="../diagrams/colors11.xml"/><Relationship Id="rId11" Type="http://schemas.openxmlformats.org/officeDocument/2006/relationships/diagramColors" Target="../diagrams/colors12.xml"/><Relationship Id="rId5" Type="http://schemas.openxmlformats.org/officeDocument/2006/relationships/diagramQuickStyle" Target="../diagrams/quickStyle11.xml"/><Relationship Id="rId10" Type="http://schemas.openxmlformats.org/officeDocument/2006/relationships/diagramQuickStyle" Target="../diagrams/quickStyle12.xml"/><Relationship Id="rId4" Type="http://schemas.openxmlformats.org/officeDocument/2006/relationships/diagramLayout" Target="../diagrams/layout11.xml"/><Relationship Id="rId9" Type="http://schemas.openxmlformats.org/officeDocument/2006/relationships/diagramLayout" Target="../diagrams/layout12.xml"/></Relationships>
</file>

<file path=ppt/slides/_rels/slide31.xml.rels><?xml version="1.0" encoding="UTF-8" standalone="yes"?>
<Relationships xmlns="http://schemas.openxmlformats.org/package/2006/relationships"><Relationship Id="rId8" Type="http://schemas.openxmlformats.org/officeDocument/2006/relationships/image" Target="../media/image31.jpg"/><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31.xml"/><Relationship Id="rId1" Type="http://schemas.openxmlformats.org/officeDocument/2006/relationships/slideLayout" Target="../slideLayouts/slideLayout4.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3.xml"/><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3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5.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35.svg"/></Relationships>
</file>

<file path=ppt/slides/_rels/slide3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6.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37.svg"/></Relationships>
</file>

<file path=ppt/slides/_rels/slide37.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38.xml.rels><?xml version="1.0" encoding="UTF-8" standalone="yes"?>
<Relationships xmlns="http://schemas.openxmlformats.org/package/2006/relationships"><Relationship Id="rId8" Type="http://schemas.openxmlformats.org/officeDocument/2006/relationships/image" Target="../media/image38.png"/><Relationship Id="rId13" Type="http://schemas.openxmlformats.org/officeDocument/2006/relationships/image" Target="../media/image43.svg"/><Relationship Id="rId3" Type="http://schemas.openxmlformats.org/officeDocument/2006/relationships/diagramData" Target="../diagrams/data15.xml"/><Relationship Id="rId7" Type="http://schemas.microsoft.com/office/2007/relationships/diagramDrawing" Target="../diagrams/drawing15.xml"/><Relationship Id="rId12" Type="http://schemas.openxmlformats.org/officeDocument/2006/relationships/image" Target="../media/image42.png"/><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diagramColors" Target="../diagrams/colors15.xml"/><Relationship Id="rId11" Type="http://schemas.openxmlformats.org/officeDocument/2006/relationships/image" Target="../media/image41.svg"/><Relationship Id="rId5" Type="http://schemas.openxmlformats.org/officeDocument/2006/relationships/diagramQuickStyle" Target="../diagrams/quickStyle15.xml"/><Relationship Id="rId10" Type="http://schemas.openxmlformats.org/officeDocument/2006/relationships/image" Target="../media/image40.png"/><Relationship Id="rId4" Type="http://schemas.openxmlformats.org/officeDocument/2006/relationships/diagramLayout" Target="../diagrams/layout15.xml"/><Relationship Id="rId9" Type="http://schemas.openxmlformats.org/officeDocument/2006/relationships/image" Target="../media/image39.svg"/><Relationship Id="rId14" Type="http://schemas.openxmlformats.org/officeDocument/2006/relationships/image" Target="../media/image12.png"/></Relationships>
</file>

<file path=ppt/slides/_rels/slide3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9.xml"/><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svg"/><Relationship Id="rId4" Type="http://schemas.openxmlformats.org/officeDocument/2006/relationships/image" Target="../media/image13.png"/></Relationships>
</file>

<file path=ppt/slides/_rels/slide40.xml.rels><?xml version="1.0" encoding="UTF-8" standalone="yes"?>
<Relationships xmlns="http://schemas.openxmlformats.org/package/2006/relationships"><Relationship Id="rId8" Type="http://schemas.microsoft.com/office/2007/relationships/diagramDrawing" Target="../diagrams/drawing16.xml"/><Relationship Id="rId3" Type="http://schemas.openxmlformats.org/officeDocument/2006/relationships/image" Target="../media/image12.png"/><Relationship Id="rId7" Type="http://schemas.openxmlformats.org/officeDocument/2006/relationships/diagramColors" Target="../diagrams/colors16.xml"/><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diagramQuickStyle" Target="../diagrams/quickStyle16.xml"/><Relationship Id="rId5" Type="http://schemas.openxmlformats.org/officeDocument/2006/relationships/diagramLayout" Target="../diagrams/layout16.xml"/><Relationship Id="rId4" Type="http://schemas.openxmlformats.org/officeDocument/2006/relationships/diagramData" Target="../diagrams/data16.xml"/></Relationships>
</file>

<file path=ppt/slides/_rels/slide4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1.xml"/><Relationship Id="rId1" Type="http://schemas.openxmlformats.org/officeDocument/2006/relationships/slideLayout" Target="../slideLayouts/slideLayout4.xml"/><Relationship Id="rId4" Type="http://schemas.openxmlformats.org/officeDocument/2006/relationships/image" Target="../media/image44.jpeg"/></Relationships>
</file>

<file path=ppt/slides/_rels/slide42.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https://www.fssu.ie/post-primary/contact-us/eileenahern@fssu.ie" TargetMode="External"/><Relationship Id="rId2" Type="http://schemas.openxmlformats.org/officeDocument/2006/relationships/notesSlide" Target="../notesSlides/notesSlide44.xml"/><Relationship Id="rId1" Type="http://schemas.openxmlformats.org/officeDocument/2006/relationships/slideLayout" Target="../slideLayouts/slideLayout5.xml"/><Relationship Id="rId6" Type="http://schemas.openxmlformats.org/officeDocument/2006/relationships/image" Target="../media/image12.png"/><Relationship Id="rId5" Type="http://schemas.openxmlformats.org/officeDocument/2006/relationships/hyperlink" Target="https://www.fssu.ie/post-primary/contact-us/kathleenmoloney@fssu.ie" TargetMode="External"/><Relationship Id="rId4" Type="http://schemas.openxmlformats.org/officeDocument/2006/relationships/hyperlink" Target="https://www.fssu.ie/post-primary/contact-us/lorraineguinan@fssu.ie" TargetMode="External"/></Relationships>
</file>

<file path=ppt/slides/_rels/slide4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2.png"/><Relationship Id="rId7" Type="http://schemas.openxmlformats.org/officeDocument/2006/relationships/diagramColors" Target="../diagrams/colors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6.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2.png"/><Relationship Id="rId7" Type="http://schemas.openxmlformats.org/officeDocument/2006/relationships/diagramColors" Target="../diagrams/colors2.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picture containing indoor, person, person, looking&#10;&#10;Description automatically generated">
            <a:extLst>
              <a:ext uri="{FF2B5EF4-FFF2-40B4-BE49-F238E27FC236}">
                <a16:creationId xmlns:a16="http://schemas.microsoft.com/office/drawing/2014/main" id="{464CF6A8-6EB3-482D-A210-0AE51679F83B}"/>
              </a:ext>
            </a:extLst>
          </p:cNvPr>
          <p:cNvPicPr>
            <a:picLocks noChangeAspect="1"/>
          </p:cNvPicPr>
          <p:nvPr/>
        </p:nvPicPr>
        <p:blipFill rotWithShape="1">
          <a:blip r:embed="rId3">
            <a:extLst>
              <a:ext uri="{28A0092B-C50C-407E-A947-70E740481C1C}">
                <a14:useLocalDpi xmlns:a14="http://schemas.microsoft.com/office/drawing/2010/main" val="0"/>
              </a:ext>
            </a:extLst>
          </a:blip>
          <a:srcRect l="12502" t="19334"/>
          <a:stretch/>
        </p:blipFill>
        <p:spPr>
          <a:xfrm>
            <a:off x="-794084" y="-739036"/>
            <a:ext cx="12986084" cy="7980583"/>
          </a:xfrm>
          <a:prstGeom prst="rect">
            <a:avLst/>
          </a:prstGeom>
        </p:spPr>
      </p:pic>
      <p:sp>
        <p:nvSpPr>
          <p:cNvPr id="8" name="Title 1">
            <a:extLst>
              <a:ext uri="{FF2B5EF4-FFF2-40B4-BE49-F238E27FC236}">
                <a16:creationId xmlns:a16="http://schemas.microsoft.com/office/drawing/2014/main" id="{38BF0D06-6733-4AEB-B7EE-DF6C4298B3F4}"/>
              </a:ext>
            </a:extLst>
          </p:cNvPr>
          <p:cNvSpPr txBox="1">
            <a:spLocks/>
          </p:cNvSpPr>
          <p:nvPr/>
        </p:nvSpPr>
        <p:spPr>
          <a:xfrm>
            <a:off x="223935" y="1845429"/>
            <a:ext cx="5872065" cy="393021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n-IE" sz="2800" dirty="0">
                <a:solidFill>
                  <a:schemeClr val="accent5">
                    <a:lumMod val="50000"/>
                  </a:schemeClr>
                </a:solidFill>
                <a:latin typeface="Arial" panose="020B0604020202020204" pitchFamily="34" charset="0"/>
                <a:cs typeface="Arial" panose="020B0604020202020204" pitchFamily="34" charset="0"/>
              </a:rPr>
              <a:t>Financial Update and </a:t>
            </a:r>
          </a:p>
          <a:p>
            <a:pPr>
              <a:lnSpc>
                <a:spcPct val="100000"/>
              </a:lnSpc>
            </a:pPr>
            <a:r>
              <a:rPr lang="en-IE" sz="2800" dirty="0">
                <a:solidFill>
                  <a:schemeClr val="accent5">
                    <a:lumMod val="50000"/>
                  </a:schemeClr>
                </a:solidFill>
                <a:latin typeface="Arial" panose="020B0604020202020204" pitchFamily="34" charset="0"/>
                <a:cs typeface="Arial" panose="020B0604020202020204" pitchFamily="34" charset="0"/>
              </a:rPr>
              <a:t>School Budget </a:t>
            </a:r>
            <a:r>
              <a:rPr lang="en-IE" sz="2800" b="1" dirty="0">
                <a:solidFill>
                  <a:schemeClr val="accent5">
                    <a:lumMod val="50000"/>
                  </a:schemeClr>
                </a:solidFill>
                <a:latin typeface="Arial" panose="020B0604020202020204" pitchFamily="34" charset="0"/>
                <a:cs typeface="Arial" panose="020B0604020202020204" pitchFamily="34" charset="0"/>
              </a:rPr>
              <a:t>2022/2023</a:t>
            </a:r>
            <a:r>
              <a:rPr lang="en-IE" sz="2800" dirty="0">
                <a:solidFill>
                  <a:schemeClr val="accent5">
                    <a:lumMod val="50000"/>
                  </a:schemeClr>
                </a:solidFill>
                <a:latin typeface="Arial" panose="020B0604020202020204" pitchFamily="34" charset="0"/>
                <a:cs typeface="Arial" panose="020B0604020202020204" pitchFamily="34" charset="0"/>
              </a:rPr>
              <a:t> Webinar</a:t>
            </a:r>
          </a:p>
          <a:p>
            <a:pPr>
              <a:lnSpc>
                <a:spcPct val="100000"/>
              </a:lnSpc>
            </a:pPr>
            <a:endParaRPr lang="en-IE" sz="2800" dirty="0">
              <a:solidFill>
                <a:schemeClr val="accent5">
                  <a:lumMod val="50000"/>
                </a:schemeClr>
              </a:solidFill>
              <a:latin typeface="Arial" panose="020B0604020202020204" pitchFamily="34" charset="0"/>
              <a:cs typeface="Arial" panose="020B0604020202020204" pitchFamily="34" charset="0"/>
            </a:endParaRPr>
          </a:p>
          <a:p>
            <a:pPr>
              <a:lnSpc>
                <a:spcPct val="100000"/>
              </a:lnSpc>
            </a:pPr>
            <a:r>
              <a:rPr lang="en-IE" sz="2800" b="1" dirty="0">
                <a:solidFill>
                  <a:schemeClr val="accent5">
                    <a:lumMod val="50000"/>
                  </a:schemeClr>
                </a:solidFill>
                <a:latin typeface="Arial" panose="020B0604020202020204" pitchFamily="34" charset="0"/>
                <a:cs typeface="Arial" panose="020B0604020202020204" pitchFamily="34" charset="0"/>
              </a:rPr>
              <a:t>Community &amp; Comprehensive  Schools</a:t>
            </a:r>
          </a:p>
          <a:p>
            <a:pPr>
              <a:lnSpc>
                <a:spcPct val="100000"/>
              </a:lnSpc>
            </a:pPr>
            <a:r>
              <a:rPr lang="en-IE" sz="2800" dirty="0">
                <a:solidFill>
                  <a:schemeClr val="accent5">
                    <a:lumMod val="50000"/>
                  </a:schemeClr>
                </a:solidFill>
                <a:latin typeface="Arial" panose="020B0604020202020204" pitchFamily="34" charset="0"/>
                <a:cs typeface="Arial" panose="020B0604020202020204" pitchFamily="34" charset="0"/>
              </a:rPr>
              <a:t> </a:t>
            </a:r>
          </a:p>
          <a:p>
            <a:pPr>
              <a:lnSpc>
                <a:spcPct val="100000"/>
              </a:lnSpc>
            </a:pPr>
            <a:br>
              <a:rPr lang="en-IE" sz="2325" dirty="0">
                <a:solidFill>
                  <a:schemeClr val="accent5">
                    <a:lumMod val="50000"/>
                  </a:schemeClr>
                </a:solidFill>
                <a:latin typeface="Arial Black" panose="020B0A04020102020204" pitchFamily="34" charset="0"/>
                <a:cs typeface="Arial" panose="020B0604020202020204" pitchFamily="34" charset="0"/>
              </a:rPr>
            </a:br>
            <a:br>
              <a:rPr lang="en-IE" sz="1500" dirty="0">
                <a:solidFill>
                  <a:schemeClr val="accent5">
                    <a:lumMod val="50000"/>
                  </a:schemeClr>
                </a:solidFill>
                <a:latin typeface="Arial Black" panose="020B0A04020102020204" pitchFamily="34" charset="0"/>
                <a:cs typeface="Arial" panose="020B0604020202020204" pitchFamily="34" charset="0"/>
              </a:rPr>
            </a:br>
            <a:br>
              <a:rPr lang="en-IE" sz="1500" dirty="0">
                <a:solidFill>
                  <a:schemeClr val="accent5">
                    <a:lumMod val="50000"/>
                  </a:schemeClr>
                </a:solidFill>
                <a:latin typeface="Arial Black" panose="020B0A04020102020204" pitchFamily="34" charset="0"/>
                <a:cs typeface="Arial" panose="020B0604020202020204" pitchFamily="34" charset="0"/>
              </a:rPr>
            </a:br>
            <a:r>
              <a:rPr lang="en-IE" sz="2100" dirty="0">
                <a:solidFill>
                  <a:schemeClr val="accent5">
                    <a:lumMod val="50000"/>
                  </a:schemeClr>
                </a:solidFill>
                <a:latin typeface="Arial" panose="020B0604020202020204" pitchFamily="34" charset="0"/>
                <a:cs typeface="Arial" panose="020B0604020202020204" pitchFamily="34" charset="0"/>
              </a:rPr>
              <a:t>March 2022</a:t>
            </a:r>
            <a:endParaRPr lang="en-IE" sz="2100" dirty="0">
              <a:solidFill>
                <a:schemeClr val="accent5">
                  <a:lumMod val="50000"/>
                </a:schemeClr>
              </a:solidFill>
              <a:latin typeface="Arial Black" panose="020B0A04020102020204" pitchFamily="34" charset="0"/>
              <a:cs typeface="Arial" panose="020B0604020202020204" pitchFamily="34" charset="0"/>
            </a:endParaRPr>
          </a:p>
        </p:txBody>
      </p:sp>
      <p:pic>
        <p:nvPicPr>
          <p:cNvPr id="9" name="Graphic 8">
            <a:extLst>
              <a:ext uri="{FF2B5EF4-FFF2-40B4-BE49-F238E27FC236}">
                <a16:creationId xmlns:a16="http://schemas.microsoft.com/office/drawing/2014/main" id="{B410BC18-8368-4F04-9829-074D6C46BCE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323010" y="500871"/>
            <a:ext cx="2075016" cy="843688"/>
          </a:xfrm>
          <a:prstGeom prst="rect">
            <a:avLst/>
          </a:prstGeom>
        </p:spPr>
      </p:pic>
    </p:spTree>
    <p:extLst>
      <p:ext uri="{BB962C8B-B14F-4D97-AF65-F5344CB8AC3E}">
        <p14:creationId xmlns:p14="http://schemas.microsoft.com/office/powerpoint/2010/main" val="29797004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425F696-85A1-4AEE-B0BF-AB16A9BD90BC}"/>
              </a:ext>
            </a:extLst>
          </p:cNvPr>
          <p:cNvSpPr/>
          <p:nvPr/>
        </p:nvSpPr>
        <p:spPr>
          <a:xfrm>
            <a:off x="0" y="-54935"/>
            <a:ext cx="12192000" cy="124358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5" name="Rectangle 4">
            <a:extLst>
              <a:ext uri="{FF2B5EF4-FFF2-40B4-BE49-F238E27FC236}">
                <a16:creationId xmlns:a16="http://schemas.microsoft.com/office/drawing/2014/main" id="{5D427563-DAF5-4784-B4A6-F969171E2E18}"/>
              </a:ext>
            </a:extLst>
          </p:cNvPr>
          <p:cNvSpPr/>
          <p:nvPr/>
        </p:nvSpPr>
        <p:spPr>
          <a:xfrm>
            <a:off x="748895" y="414048"/>
            <a:ext cx="10705167" cy="584775"/>
          </a:xfrm>
          <a:prstGeom prst="rect">
            <a:avLst/>
          </a:prstGeom>
        </p:spPr>
        <p:txBody>
          <a:bodyPr wrap="square">
            <a:spAutoFit/>
          </a:bodyPr>
          <a:lstStyle/>
          <a:p>
            <a:r>
              <a:rPr lang="en-IE" sz="3200" dirty="0">
                <a:solidFill>
                  <a:schemeClr val="bg1"/>
                </a:solidFill>
                <a:latin typeface="Arial Black" panose="020B0A04020102020204" pitchFamily="34" charset="0"/>
              </a:rPr>
              <a:t>Pension Increases 01</a:t>
            </a:r>
            <a:r>
              <a:rPr lang="en-IE" sz="3200" baseline="30000" dirty="0">
                <a:solidFill>
                  <a:schemeClr val="bg1"/>
                </a:solidFill>
                <a:latin typeface="Arial Black" panose="020B0A04020102020204" pitchFamily="34" charset="0"/>
              </a:rPr>
              <a:t>st</a:t>
            </a:r>
            <a:r>
              <a:rPr lang="en-IE" sz="3200" dirty="0">
                <a:solidFill>
                  <a:schemeClr val="bg1"/>
                </a:solidFill>
                <a:latin typeface="Arial Black" panose="020B0A04020102020204" pitchFamily="34" charset="0"/>
              </a:rPr>
              <a:t> October 2021</a:t>
            </a:r>
            <a:endParaRPr lang="en-IE" sz="3600" dirty="0">
              <a:solidFill>
                <a:schemeClr val="bg1"/>
              </a:solidFill>
              <a:latin typeface="Arial Black" panose="020B0A04020102020204" pitchFamily="34" charset="0"/>
            </a:endParaRPr>
          </a:p>
        </p:txBody>
      </p:sp>
      <p:sp>
        <p:nvSpPr>
          <p:cNvPr id="8" name="TextBox 7">
            <a:extLst>
              <a:ext uri="{FF2B5EF4-FFF2-40B4-BE49-F238E27FC236}">
                <a16:creationId xmlns:a16="http://schemas.microsoft.com/office/drawing/2014/main" id="{37DA032A-66A8-4754-8AA5-F81C4082CACD}"/>
              </a:ext>
            </a:extLst>
          </p:cNvPr>
          <p:cNvSpPr txBox="1"/>
          <p:nvPr/>
        </p:nvSpPr>
        <p:spPr>
          <a:xfrm>
            <a:off x="397827" y="1836610"/>
            <a:ext cx="7478394" cy="1200329"/>
          </a:xfrm>
          <a:prstGeom prst="rect">
            <a:avLst/>
          </a:prstGeom>
          <a:noFill/>
        </p:spPr>
        <p:txBody>
          <a:bodyPr wrap="square">
            <a:spAutoFit/>
          </a:bodyPr>
          <a:lstStyle/>
          <a:p>
            <a:endParaRPr lang="en-IE" sz="2400" b="1" dirty="0">
              <a:solidFill>
                <a:schemeClr val="accent2">
                  <a:lumMod val="75000"/>
                </a:schemeClr>
              </a:solidFill>
            </a:endParaRPr>
          </a:p>
          <a:p>
            <a:endParaRPr lang="en-IE" sz="2400" dirty="0">
              <a:solidFill>
                <a:schemeClr val="accent1">
                  <a:lumMod val="50000"/>
                </a:schemeClr>
              </a:solidFill>
            </a:endParaRPr>
          </a:p>
          <a:p>
            <a:endParaRPr lang="en-IE" sz="2400" dirty="0">
              <a:solidFill>
                <a:schemeClr val="accent1">
                  <a:lumMod val="50000"/>
                </a:schemeClr>
              </a:solidFill>
            </a:endParaRPr>
          </a:p>
        </p:txBody>
      </p:sp>
      <p:graphicFrame>
        <p:nvGraphicFramePr>
          <p:cNvPr id="12" name="Table 2">
            <a:extLst>
              <a:ext uri="{FF2B5EF4-FFF2-40B4-BE49-F238E27FC236}">
                <a16:creationId xmlns:a16="http://schemas.microsoft.com/office/drawing/2014/main" id="{F328C334-4426-48D3-A609-F1657B05CB81}"/>
              </a:ext>
            </a:extLst>
          </p:cNvPr>
          <p:cNvGraphicFramePr>
            <a:graphicFrameLocks noGrp="1"/>
          </p:cNvGraphicFramePr>
          <p:nvPr>
            <p:ph sz="half" idx="1"/>
            <p:extLst>
              <p:ext uri="{D42A27DB-BD31-4B8C-83A1-F6EECF244321}">
                <p14:modId xmlns:p14="http://schemas.microsoft.com/office/powerpoint/2010/main" val="987837850"/>
              </p:ext>
            </p:extLst>
          </p:nvPr>
        </p:nvGraphicFramePr>
        <p:xfrm>
          <a:off x="548140" y="1226985"/>
          <a:ext cx="10261822" cy="1992539"/>
        </p:xfrm>
        <a:graphic>
          <a:graphicData uri="http://schemas.openxmlformats.org/drawingml/2006/table">
            <a:tbl>
              <a:tblPr firstRow="1" bandRow="1">
                <a:tableStyleId>{7DF18680-E054-41AD-8BC1-D1AEF772440D}</a:tableStyleId>
              </a:tblPr>
              <a:tblGrid>
                <a:gridCol w="4145040">
                  <a:extLst>
                    <a:ext uri="{9D8B030D-6E8A-4147-A177-3AD203B41FA5}">
                      <a16:colId xmlns:a16="http://schemas.microsoft.com/office/drawing/2014/main" val="2876423908"/>
                    </a:ext>
                  </a:extLst>
                </a:gridCol>
                <a:gridCol w="6116782">
                  <a:extLst>
                    <a:ext uri="{9D8B030D-6E8A-4147-A177-3AD203B41FA5}">
                      <a16:colId xmlns:a16="http://schemas.microsoft.com/office/drawing/2014/main" val="1043772211"/>
                    </a:ext>
                  </a:extLst>
                </a:gridCol>
              </a:tblGrid>
              <a:tr h="319627">
                <a:tc>
                  <a:txBody>
                    <a:bodyPr/>
                    <a:lstStyle/>
                    <a:p>
                      <a:r>
                        <a:rPr lang="en-IE" b="1" dirty="0">
                          <a:solidFill>
                            <a:schemeClr val="accent1">
                              <a:lumMod val="50000"/>
                            </a:schemeClr>
                          </a:solidFill>
                        </a:rPr>
                        <a:t>Box 1</a:t>
                      </a:r>
                    </a:p>
                  </a:txBody>
                  <a:tcPr/>
                </a:tc>
                <a:tc>
                  <a:txBody>
                    <a:bodyPr/>
                    <a:lstStyle/>
                    <a:p>
                      <a:r>
                        <a:rPr lang="en-IE" b="1" dirty="0">
                          <a:solidFill>
                            <a:schemeClr val="accent1">
                              <a:lumMod val="50000"/>
                            </a:schemeClr>
                          </a:solidFill>
                        </a:rPr>
                        <a:t>On Retirement</a:t>
                      </a:r>
                    </a:p>
                  </a:txBody>
                  <a:tcPr/>
                </a:tc>
                <a:extLst>
                  <a:ext uri="{0D108BD9-81ED-4DB2-BD59-A6C34878D82A}">
                    <a16:rowId xmlns:a16="http://schemas.microsoft.com/office/drawing/2014/main" val="4008995468"/>
                  </a:ext>
                </a:extLst>
              </a:tr>
              <a:tr h="319627">
                <a:tc>
                  <a:txBody>
                    <a:bodyPr/>
                    <a:lstStyle/>
                    <a:p>
                      <a:r>
                        <a:rPr lang="en-IE" b="0" dirty="0">
                          <a:solidFill>
                            <a:schemeClr val="accent1">
                              <a:lumMod val="50000"/>
                            </a:schemeClr>
                          </a:solidFill>
                        </a:rPr>
                        <a:t>Pensioners Name</a:t>
                      </a:r>
                    </a:p>
                  </a:txBody>
                  <a:tcPr/>
                </a:tc>
                <a:tc>
                  <a:txBody>
                    <a:bodyPr/>
                    <a:lstStyle/>
                    <a:p>
                      <a:r>
                        <a:rPr lang="en-IE" b="0" dirty="0">
                          <a:solidFill>
                            <a:schemeClr val="accent1">
                              <a:lumMod val="50000"/>
                            </a:schemeClr>
                          </a:solidFill>
                        </a:rPr>
                        <a:t>Clerical Officer</a:t>
                      </a:r>
                    </a:p>
                  </a:txBody>
                  <a:tcPr/>
                </a:tc>
                <a:extLst>
                  <a:ext uri="{0D108BD9-81ED-4DB2-BD59-A6C34878D82A}">
                    <a16:rowId xmlns:a16="http://schemas.microsoft.com/office/drawing/2014/main" val="1895396316"/>
                  </a:ext>
                </a:extLst>
              </a:tr>
              <a:tr h="319627">
                <a:tc>
                  <a:txBody>
                    <a:bodyPr/>
                    <a:lstStyle/>
                    <a:p>
                      <a:r>
                        <a:rPr lang="en-IE" b="0" dirty="0">
                          <a:solidFill>
                            <a:schemeClr val="accent1">
                              <a:lumMod val="50000"/>
                            </a:schemeClr>
                          </a:solidFill>
                        </a:rPr>
                        <a:t>Scale at retirement</a:t>
                      </a:r>
                    </a:p>
                  </a:txBody>
                  <a:tcPr/>
                </a:tc>
                <a:tc>
                  <a:txBody>
                    <a:bodyPr/>
                    <a:lstStyle/>
                    <a:p>
                      <a:r>
                        <a:rPr lang="en-IE" b="0" dirty="0">
                          <a:solidFill>
                            <a:schemeClr val="accent1">
                              <a:lumMod val="50000"/>
                            </a:schemeClr>
                          </a:solidFill>
                        </a:rPr>
                        <a:t>Grade III Clerical Officer</a:t>
                      </a:r>
                    </a:p>
                  </a:txBody>
                  <a:tcPr/>
                </a:tc>
                <a:extLst>
                  <a:ext uri="{0D108BD9-81ED-4DB2-BD59-A6C34878D82A}">
                    <a16:rowId xmlns:a16="http://schemas.microsoft.com/office/drawing/2014/main" val="3942185105"/>
                  </a:ext>
                </a:extLst>
              </a:tr>
              <a:tr h="529499">
                <a:tc>
                  <a:txBody>
                    <a:bodyPr/>
                    <a:lstStyle/>
                    <a:p>
                      <a:r>
                        <a:rPr lang="en-IE" b="0" dirty="0">
                          <a:solidFill>
                            <a:schemeClr val="accent1">
                              <a:lumMod val="50000"/>
                            </a:schemeClr>
                          </a:solidFill>
                        </a:rPr>
                        <a:t>Point on the scale at retirement</a:t>
                      </a:r>
                    </a:p>
                  </a:txBody>
                  <a:tcPr/>
                </a:tc>
                <a:tc>
                  <a:txBody>
                    <a:bodyPr/>
                    <a:lstStyle/>
                    <a:p>
                      <a:r>
                        <a:rPr lang="en-IE" b="0" dirty="0">
                          <a:solidFill>
                            <a:schemeClr val="accent1">
                              <a:lumMod val="50000"/>
                            </a:schemeClr>
                          </a:solidFill>
                        </a:rPr>
                        <a:t>LSI</a:t>
                      </a:r>
                    </a:p>
                  </a:txBody>
                  <a:tcPr/>
                </a:tc>
                <a:extLst>
                  <a:ext uri="{0D108BD9-81ED-4DB2-BD59-A6C34878D82A}">
                    <a16:rowId xmlns:a16="http://schemas.microsoft.com/office/drawing/2014/main" val="2121108170"/>
                  </a:ext>
                </a:extLst>
              </a:tr>
              <a:tr h="319627">
                <a:tc>
                  <a:txBody>
                    <a:bodyPr/>
                    <a:lstStyle/>
                    <a:p>
                      <a:r>
                        <a:rPr lang="en-IE" b="0" dirty="0">
                          <a:solidFill>
                            <a:schemeClr val="accent1">
                              <a:lumMod val="50000"/>
                            </a:schemeClr>
                          </a:solidFill>
                        </a:rPr>
                        <a:t>Pension decimal</a:t>
                      </a:r>
                    </a:p>
                  </a:txBody>
                  <a:tcPr/>
                </a:tc>
                <a:tc>
                  <a:txBody>
                    <a:bodyPr/>
                    <a:lstStyle/>
                    <a:p>
                      <a:r>
                        <a:rPr lang="en-IE" b="0" dirty="0">
                          <a:solidFill>
                            <a:schemeClr val="accent1">
                              <a:lumMod val="50000"/>
                            </a:schemeClr>
                          </a:solidFill>
                        </a:rPr>
                        <a:t>0.0587</a:t>
                      </a:r>
                    </a:p>
                  </a:txBody>
                  <a:tcPr/>
                </a:tc>
                <a:extLst>
                  <a:ext uri="{0D108BD9-81ED-4DB2-BD59-A6C34878D82A}">
                    <a16:rowId xmlns:a16="http://schemas.microsoft.com/office/drawing/2014/main" val="2818228553"/>
                  </a:ext>
                </a:extLst>
              </a:tr>
            </a:tbl>
          </a:graphicData>
        </a:graphic>
      </p:graphicFrame>
      <p:graphicFrame>
        <p:nvGraphicFramePr>
          <p:cNvPr id="14" name="Table 14">
            <a:extLst>
              <a:ext uri="{FF2B5EF4-FFF2-40B4-BE49-F238E27FC236}">
                <a16:creationId xmlns:a16="http://schemas.microsoft.com/office/drawing/2014/main" id="{18061A34-470B-4C51-B851-C25046074221}"/>
              </a:ext>
            </a:extLst>
          </p:cNvPr>
          <p:cNvGraphicFramePr>
            <a:graphicFrameLocks noGrp="1"/>
          </p:cNvGraphicFramePr>
          <p:nvPr>
            <p:ph sz="half" idx="2"/>
            <p:extLst>
              <p:ext uri="{D42A27DB-BD31-4B8C-83A1-F6EECF244321}">
                <p14:modId xmlns:p14="http://schemas.microsoft.com/office/powerpoint/2010/main" val="3789871634"/>
              </p:ext>
            </p:extLst>
          </p:nvPr>
        </p:nvGraphicFramePr>
        <p:xfrm>
          <a:off x="397827" y="3406195"/>
          <a:ext cx="3986283" cy="2180618"/>
        </p:xfrm>
        <a:graphic>
          <a:graphicData uri="http://schemas.openxmlformats.org/drawingml/2006/table">
            <a:tbl>
              <a:tblPr firstRow="1" bandRow="1">
                <a:tableStyleId>{93296810-A885-4BE3-A3E7-6D5BEEA58F35}</a:tableStyleId>
              </a:tblPr>
              <a:tblGrid>
                <a:gridCol w="2590800">
                  <a:extLst>
                    <a:ext uri="{9D8B030D-6E8A-4147-A177-3AD203B41FA5}">
                      <a16:colId xmlns:a16="http://schemas.microsoft.com/office/drawing/2014/main" val="2695795986"/>
                    </a:ext>
                  </a:extLst>
                </a:gridCol>
                <a:gridCol w="1395483">
                  <a:extLst>
                    <a:ext uri="{9D8B030D-6E8A-4147-A177-3AD203B41FA5}">
                      <a16:colId xmlns:a16="http://schemas.microsoft.com/office/drawing/2014/main" val="3325192174"/>
                    </a:ext>
                  </a:extLst>
                </a:gridCol>
              </a:tblGrid>
              <a:tr h="461406">
                <a:tc>
                  <a:txBody>
                    <a:bodyPr/>
                    <a:lstStyle/>
                    <a:p>
                      <a:r>
                        <a:rPr lang="en-IE" dirty="0">
                          <a:solidFill>
                            <a:schemeClr val="accent1">
                              <a:lumMod val="50000"/>
                            </a:schemeClr>
                          </a:solidFill>
                        </a:rPr>
                        <a:t>Box 2</a:t>
                      </a:r>
                    </a:p>
                  </a:txBody>
                  <a:tcPr/>
                </a:tc>
                <a:tc>
                  <a:txBody>
                    <a:bodyPr/>
                    <a:lstStyle/>
                    <a:p>
                      <a:r>
                        <a:rPr lang="en-IE" dirty="0">
                          <a:solidFill>
                            <a:schemeClr val="accent1">
                              <a:lumMod val="50000"/>
                            </a:schemeClr>
                          </a:solidFill>
                        </a:rPr>
                        <a:t>30/09/2021</a:t>
                      </a:r>
                    </a:p>
                  </a:txBody>
                  <a:tcPr/>
                </a:tc>
                <a:extLst>
                  <a:ext uri="{0D108BD9-81ED-4DB2-BD59-A6C34878D82A}">
                    <a16:rowId xmlns:a16="http://schemas.microsoft.com/office/drawing/2014/main" val="1680598351"/>
                  </a:ext>
                </a:extLst>
              </a:tr>
              <a:tr h="796400">
                <a:tc>
                  <a:txBody>
                    <a:bodyPr/>
                    <a:lstStyle/>
                    <a:p>
                      <a:r>
                        <a:rPr lang="en-IE" dirty="0">
                          <a:solidFill>
                            <a:schemeClr val="accent1">
                              <a:lumMod val="50000"/>
                            </a:schemeClr>
                          </a:solidFill>
                        </a:rPr>
                        <a:t>Annual Salary per CL 0065/2020</a:t>
                      </a:r>
                    </a:p>
                  </a:txBody>
                  <a:tcPr/>
                </a:tc>
                <a:tc>
                  <a:txBody>
                    <a:bodyPr/>
                    <a:lstStyle/>
                    <a:p>
                      <a:r>
                        <a:rPr lang="en-IE" dirty="0">
                          <a:solidFill>
                            <a:schemeClr val="accent1">
                              <a:lumMod val="50000"/>
                            </a:schemeClr>
                          </a:solidFill>
                        </a:rPr>
                        <a:t>€40,590</a:t>
                      </a:r>
                    </a:p>
                  </a:txBody>
                  <a:tcPr/>
                </a:tc>
                <a:extLst>
                  <a:ext uri="{0D108BD9-81ED-4DB2-BD59-A6C34878D82A}">
                    <a16:rowId xmlns:a16="http://schemas.microsoft.com/office/drawing/2014/main" val="905425440"/>
                  </a:ext>
                </a:extLst>
              </a:tr>
              <a:tr h="461406">
                <a:tc>
                  <a:txBody>
                    <a:bodyPr/>
                    <a:lstStyle/>
                    <a:p>
                      <a:r>
                        <a:rPr lang="en-IE" dirty="0">
                          <a:solidFill>
                            <a:schemeClr val="accent1">
                              <a:lumMod val="50000"/>
                            </a:schemeClr>
                          </a:solidFill>
                        </a:rPr>
                        <a:t>Pension decimal</a:t>
                      </a:r>
                    </a:p>
                  </a:txBody>
                  <a:tcPr/>
                </a:tc>
                <a:tc>
                  <a:txBody>
                    <a:bodyPr/>
                    <a:lstStyle/>
                    <a:p>
                      <a:r>
                        <a:rPr lang="en-IE" dirty="0">
                          <a:solidFill>
                            <a:schemeClr val="accent1">
                              <a:lumMod val="50000"/>
                            </a:schemeClr>
                          </a:solidFill>
                        </a:rPr>
                        <a:t>0.0587</a:t>
                      </a:r>
                    </a:p>
                  </a:txBody>
                  <a:tcPr/>
                </a:tc>
                <a:extLst>
                  <a:ext uri="{0D108BD9-81ED-4DB2-BD59-A6C34878D82A}">
                    <a16:rowId xmlns:a16="http://schemas.microsoft.com/office/drawing/2014/main" val="3529184056"/>
                  </a:ext>
                </a:extLst>
              </a:tr>
              <a:tr h="461406">
                <a:tc>
                  <a:txBody>
                    <a:bodyPr/>
                    <a:lstStyle/>
                    <a:p>
                      <a:r>
                        <a:rPr lang="en-IE" dirty="0">
                          <a:solidFill>
                            <a:schemeClr val="accent1">
                              <a:lumMod val="50000"/>
                            </a:schemeClr>
                          </a:solidFill>
                        </a:rPr>
                        <a:t>Annual pension </a:t>
                      </a:r>
                    </a:p>
                  </a:txBody>
                  <a:tcPr/>
                </a:tc>
                <a:tc>
                  <a:txBody>
                    <a:bodyPr/>
                    <a:lstStyle/>
                    <a:p>
                      <a:r>
                        <a:rPr lang="en-IE" dirty="0">
                          <a:solidFill>
                            <a:schemeClr val="accent1">
                              <a:lumMod val="50000"/>
                            </a:schemeClr>
                          </a:solidFill>
                        </a:rPr>
                        <a:t>€2,382.62</a:t>
                      </a:r>
                    </a:p>
                  </a:txBody>
                  <a:tcPr/>
                </a:tc>
                <a:extLst>
                  <a:ext uri="{0D108BD9-81ED-4DB2-BD59-A6C34878D82A}">
                    <a16:rowId xmlns:a16="http://schemas.microsoft.com/office/drawing/2014/main" val="3343415705"/>
                  </a:ext>
                </a:extLst>
              </a:tr>
            </a:tbl>
          </a:graphicData>
        </a:graphic>
      </p:graphicFrame>
      <p:graphicFrame>
        <p:nvGraphicFramePr>
          <p:cNvPr id="15" name="Table 14">
            <a:extLst>
              <a:ext uri="{FF2B5EF4-FFF2-40B4-BE49-F238E27FC236}">
                <a16:creationId xmlns:a16="http://schemas.microsoft.com/office/drawing/2014/main" id="{53D56B05-595F-45EE-9E66-F20818554120}"/>
              </a:ext>
            </a:extLst>
          </p:cNvPr>
          <p:cNvGraphicFramePr>
            <a:graphicFrameLocks/>
          </p:cNvGraphicFramePr>
          <p:nvPr>
            <p:extLst>
              <p:ext uri="{D42A27DB-BD31-4B8C-83A1-F6EECF244321}">
                <p14:modId xmlns:p14="http://schemas.microsoft.com/office/powerpoint/2010/main" val="560505776"/>
              </p:ext>
            </p:extLst>
          </p:nvPr>
        </p:nvGraphicFramePr>
        <p:xfrm>
          <a:off x="4722312" y="3364200"/>
          <a:ext cx="6517710" cy="3336665"/>
        </p:xfrm>
        <a:graphic>
          <a:graphicData uri="http://schemas.openxmlformats.org/drawingml/2006/table">
            <a:tbl>
              <a:tblPr firstRow="1" bandRow="1">
                <a:tableStyleId>{21E4AEA4-8DFA-4A89-87EB-49C32662AFE0}</a:tableStyleId>
              </a:tblPr>
              <a:tblGrid>
                <a:gridCol w="3258855">
                  <a:extLst>
                    <a:ext uri="{9D8B030D-6E8A-4147-A177-3AD203B41FA5}">
                      <a16:colId xmlns:a16="http://schemas.microsoft.com/office/drawing/2014/main" val="2695795986"/>
                    </a:ext>
                  </a:extLst>
                </a:gridCol>
                <a:gridCol w="3258855">
                  <a:extLst>
                    <a:ext uri="{9D8B030D-6E8A-4147-A177-3AD203B41FA5}">
                      <a16:colId xmlns:a16="http://schemas.microsoft.com/office/drawing/2014/main" val="3325192174"/>
                    </a:ext>
                  </a:extLst>
                </a:gridCol>
              </a:tblGrid>
              <a:tr h="582300">
                <a:tc>
                  <a:txBody>
                    <a:bodyPr/>
                    <a:lstStyle/>
                    <a:p>
                      <a:r>
                        <a:rPr lang="en-IE" dirty="0">
                          <a:solidFill>
                            <a:schemeClr val="accent1">
                              <a:lumMod val="50000"/>
                            </a:schemeClr>
                          </a:solidFill>
                        </a:rPr>
                        <a:t>Box 3</a:t>
                      </a:r>
                    </a:p>
                  </a:txBody>
                  <a:tcPr/>
                </a:tc>
                <a:tc>
                  <a:txBody>
                    <a:bodyPr/>
                    <a:lstStyle/>
                    <a:p>
                      <a:r>
                        <a:rPr lang="en-IE" dirty="0">
                          <a:solidFill>
                            <a:schemeClr val="accent1">
                              <a:lumMod val="50000"/>
                            </a:schemeClr>
                          </a:solidFill>
                        </a:rPr>
                        <a:t>01/10/2021</a:t>
                      </a:r>
                    </a:p>
                  </a:txBody>
                  <a:tcPr/>
                </a:tc>
                <a:extLst>
                  <a:ext uri="{0D108BD9-81ED-4DB2-BD59-A6C34878D82A}">
                    <a16:rowId xmlns:a16="http://schemas.microsoft.com/office/drawing/2014/main" val="1680598351"/>
                  </a:ext>
                </a:extLst>
              </a:tr>
              <a:tr h="582300">
                <a:tc>
                  <a:txBody>
                    <a:bodyPr/>
                    <a:lstStyle/>
                    <a:p>
                      <a:r>
                        <a:rPr lang="en-IE" dirty="0">
                          <a:solidFill>
                            <a:schemeClr val="accent1">
                              <a:lumMod val="50000"/>
                            </a:schemeClr>
                          </a:solidFill>
                        </a:rPr>
                        <a:t>Annual Salary per CL 0054/2021</a:t>
                      </a:r>
                    </a:p>
                  </a:txBody>
                  <a:tcPr/>
                </a:tc>
                <a:tc>
                  <a:txBody>
                    <a:bodyPr/>
                    <a:lstStyle/>
                    <a:p>
                      <a:r>
                        <a:rPr lang="en-IE" dirty="0">
                          <a:solidFill>
                            <a:schemeClr val="accent1">
                              <a:lumMod val="50000"/>
                            </a:schemeClr>
                          </a:solidFill>
                        </a:rPr>
                        <a:t>€41,090</a:t>
                      </a:r>
                    </a:p>
                  </a:txBody>
                  <a:tcPr/>
                </a:tc>
                <a:extLst>
                  <a:ext uri="{0D108BD9-81ED-4DB2-BD59-A6C34878D82A}">
                    <a16:rowId xmlns:a16="http://schemas.microsoft.com/office/drawing/2014/main" val="905425440"/>
                  </a:ext>
                </a:extLst>
              </a:tr>
              <a:tr h="425165">
                <a:tc>
                  <a:txBody>
                    <a:bodyPr/>
                    <a:lstStyle/>
                    <a:p>
                      <a:r>
                        <a:rPr lang="en-IE" dirty="0">
                          <a:solidFill>
                            <a:schemeClr val="accent1">
                              <a:lumMod val="50000"/>
                            </a:schemeClr>
                          </a:solidFill>
                        </a:rPr>
                        <a:t>Pension decimal</a:t>
                      </a:r>
                    </a:p>
                  </a:txBody>
                  <a:tcPr/>
                </a:tc>
                <a:tc>
                  <a:txBody>
                    <a:bodyPr/>
                    <a:lstStyle/>
                    <a:p>
                      <a:r>
                        <a:rPr lang="en-IE" dirty="0">
                          <a:solidFill>
                            <a:schemeClr val="accent1">
                              <a:lumMod val="50000"/>
                            </a:schemeClr>
                          </a:solidFill>
                        </a:rPr>
                        <a:t>0.0587</a:t>
                      </a:r>
                    </a:p>
                  </a:txBody>
                  <a:tcPr/>
                </a:tc>
                <a:extLst>
                  <a:ext uri="{0D108BD9-81ED-4DB2-BD59-A6C34878D82A}">
                    <a16:rowId xmlns:a16="http://schemas.microsoft.com/office/drawing/2014/main" val="3529184056"/>
                  </a:ext>
                </a:extLst>
              </a:tr>
              <a:tr h="582300">
                <a:tc>
                  <a:txBody>
                    <a:bodyPr/>
                    <a:lstStyle/>
                    <a:p>
                      <a:r>
                        <a:rPr lang="en-IE" dirty="0">
                          <a:solidFill>
                            <a:schemeClr val="accent1">
                              <a:lumMod val="50000"/>
                            </a:schemeClr>
                          </a:solidFill>
                        </a:rPr>
                        <a:t>Annual pension </a:t>
                      </a:r>
                    </a:p>
                  </a:txBody>
                  <a:tcPr/>
                </a:tc>
                <a:tc>
                  <a:txBody>
                    <a:bodyPr/>
                    <a:lstStyle/>
                    <a:p>
                      <a:r>
                        <a:rPr lang="en-IE" dirty="0">
                          <a:solidFill>
                            <a:schemeClr val="accent1">
                              <a:lumMod val="50000"/>
                            </a:schemeClr>
                          </a:solidFill>
                        </a:rPr>
                        <a:t>€2,411.98</a:t>
                      </a:r>
                    </a:p>
                  </a:txBody>
                  <a:tcPr/>
                </a:tc>
                <a:extLst>
                  <a:ext uri="{0D108BD9-81ED-4DB2-BD59-A6C34878D82A}">
                    <a16:rowId xmlns:a16="http://schemas.microsoft.com/office/drawing/2014/main" val="3343415705"/>
                  </a:ext>
                </a:extLst>
              </a:tr>
              <a:tr h="582300">
                <a:tc>
                  <a:txBody>
                    <a:bodyPr/>
                    <a:lstStyle/>
                    <a:p>
                      <a:r>
                        <a:rPr lang="en-IE" dirty="0">
                          <a:solidFill>
                            <a:schemeClr val="accent1">
                              <a:lumMod val="50000"/>
                            </a:schemeClr>
                          </a:solidFill>
                        </a:rPr>
                        <a:t>Increase – annual</a:t>
                      </a:r>
                    </a:p>
                  </a:txBody>
                  <a:tcPr/>
                </a:tc>
                <a:tc>
                  <a:txBody>
                    <a:bodyPr/>
                    <a:lstStyle/>
                    <a:p>
                      <a:r>
                        <a:rPr lang="en-IE" dirty="0">
                          <a:solidFill>
                            <a:schemeClr val="accent1">
                              <a:lumMod val="50000"/>
                            </a:schemeClr>
                          </a:solidFill>
                        </a:rPr>
                        <a:t>€29.35 (€2,411.98-€2,382.62)</a:t>
                      </a:r>
                    </a:p>
                  </a:txBody>
                  <a:tcPr/>
                </a:tc>
                <a:extLst>
                  <a:ext uri="{0D108BD9-81ED-4DB2-BD59-A6C34878D82A}">
                    <a16:rowId xmlns:a16="http://schemas.microsoft.com/office/drawing/2014/main" val="95184486"/>
                  </a:ext>
                </a:extLst>
              </a:tr>
              <a:tr h="582300">
                <a:tc>
                  <a:txBody>
                    <a:bodyPr/>
                    <a:lstStyle/>
                    <a:p>
                      <a:r>
                        <a:rPr lang="en-IE" dirty="0">
                          <a:solidFill>
                            <a:schemeClr val="accent1">
                              <a:lumMod val="50000"/>
                            </a:schemeClr>
                          </a:solidFill>
                        </a:rPr>
                        <a:t>Increase – weekly</a:t>
                      </a:r>
                    </a:p>
                  </a:txBody>
                  <a:tcPr/>
                </a:tc>
                <a:tc>
                  <a:txBody>
                    <a:bodyPr/>
                    <a:lstStyle/>
                    <a:p>
                      <a:r>
                        <a:rPr lang="en-IE" dirty="0">
                          <a:solidFill>
                            <a:schemeClr val="accent1">
                              <a:lumMod val="50000"/>
                            </a:schemeClr>
                          </a:solidFill>
                        </a:rPr>
                        <a:t>0.56c (annual divide by 52.18)</a:t>
                      </a:r>
                    </a:p>
                  </a:txBody>
                  <a:tcPr/>
                </a:tc>
                <a:extLst>
                  <a:ext uri="{0D108BD9-81ED-4DB2-BD59-A6C34878D82A}">
                    <a16:rowId xmlns:a16="http://schemas.microsoft.com/office/drawing/2014/main" val="681980250"/>
                  </a:ext>
                </a:extLst>
              </a:tr>
            </a:tbl>
          </a:graphicData>
        </a:graphic>
      </p:graphicFrame>
    </p:spTree>
    <p:extLst>
      <p:ext uri="{BB962C8B-B14F-4D97-AF65-F5344CB8AC3E}">
        <p14:creationId xmlns:p14="http://schemas.microsoft.com/office/powerpoint/2010/main" val="13920694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425F696-85A1-4AEE-B0BF-AB16A9BD90BC}"/>
              </a:ext>
            </a:extLst>
          </p:cNvPr>
          <p:cNvSpPr/>
          <p:nvPr/>
        </p:nvSpPr>
        <p:spPr>
          <a:xfrm>
            <a:off x="0" y="-54935"/>
            <a:ext cx="12192000" cy="124358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5" name="Rectangle 4">
            <a:extLst>
              <a:ext uri="{FF2B5EF4-FFF2-40B4-BE49-F238E27FC236}">
                <a16:creationId xmlns:a16="http://schemas.microsoft.com/office/drawing/2014/main" id="{5D427563-DAF5-4784-B4A6-F969171E2E18}"/>
              </a:ext>
            </a:extLst>
          </p:cNvPr>
          <p:cNvSpPr/>
          <p:nvPr/>
        </p:nvSpPr>
        <p:spPr>
          <a:xfrm>
            <a:off x="748895" y="414048"/>
            <a:ext cx="10705167" cy="584775"/>
          </a:xfrm>
          <a:prstGeom prst="rect">
            <a:avLst/>
          </a:prstGeom>
        </p:spPr>
        <p:txBody>
          <a:bodyPr wrap="square">
            <a:spAutoFit/>
          </a:bodyPr>
          <a:lstStyle/>
          <a:p>
            <a:r>
              <a:rPr lang="en-IE" sz="3200" dirty="0">
                <a:solidFill>
                  <a:schemeClr val="bg1"/>
                </a:solidFill>
                <a:latin typeface="Arial Black" panose="020B0A04020102020204" pitchFamily="34" charset="0"/>
              </a:rPr>
              <a:t>Pension Increases 01</a:t>
            </a:r>
            <a:r>
              <a:rPr lang="en-IE" sz="3200" baseline="30000" dirty="0">
                <a:solidFill>
                  <a:schemeClr val="bg1"/>
                </a:solidFill>
                <a:latin typeface="Arial Black" panose="020B0A04020102020204" pitchFamily="34" charset="0"/>
              </a:rPr>
              <a:t>st</a:t>
            </a:r>
            <a:r>
              <a:rPr lang="en-IE" sz="3200" dirty="0">
                <a:solidFill>
                  <a:schemeClr val="bg1"/>
                </a:solidFill>
                <a:latin typeface="Arial Black" panose="020B0A04020102020204" pitchFamily="34" charset="0"/>
              </a:rPr>
              <a:t> October 2021</a:t>
            </a:r>
            <a:endParaRPr lang="en-IE" sz="3600" dirty="0">
              <a:solidFill>
                <a:schemeClr val="bg1"/>
              </a:solidFill>
              <a:latin typeface="Arial Black" panose="020B0A04020102020204" pitchFamily="34" charset="0"/>
            </a:endParaRPr>
          </a:p>
        </p:txBody>
      </p:sp>
      <p:sp>
        <p:nvSpPr>
          <p:cNvPr id="8" name="TextBox 7">
            <a:extLst>
              <a:ext uri="{FF2B5EF4-FFF2-40B4-BE49-F238E27FC236}">
                <a16:creationId xmlns:a16="http://schemas.microsoft.com/office/drawing/2014/main" id="{37DA032A-66A8-4754-8AA5-F81C4082CACD}"/>
              </a:ext>
            </a:extLst>
          </p:cNvPr>
          <p:cNvSpPr txBox="1"/>
          <p:nvPr/>
        </p:nvSpPr>
        <p:spPr>
          <a:xfrm>
            <a:off x="397827" y="1836610"/>
            <a:ext cx="7478394" cy="1200329"/>
          </a:xfrm>
          <a:prstGeom prst="rect">
            <a:avLst/>
          </a:prstGeom>
          <a:noFill/>
        </p:spPr>
        <p:txBody>
          <a:bodyPr wrap="square">
            <a:spAutoFit/>
          </a:bodyPr>
          <a:lstStyle/>
          <a:p>
            <a:endParaRPr lang="en-IE" sz="2400" b="1" dirty="0">
              <a:solidFill>
                <a:schemeClr val="accent2">
                  <a:lumMod val="75000"/>
                </a:schemeClr>
              </a:solidFill>
            </a:endParaRPr>
          </a:p>
          <a:p>
            <a:endParaRPr lang="en-IE" sz="2400" dirty="0">
              <a:solidFill>
                <a:schemeClr val="accent1">
                  <a:lumMod val="50000"/>
                </a:schemeClr>
              </a:solidFill>
            </a:endParaRPr>
          </a:p>
          <a:p>
            <a:endParaRPr lang="en-IE" sz="2400" dirty="0">
              <a:solidFill>
                <a:schemeClr val="accent1">
                  <a:lumMod val="50000"/>
                </a:schemeClr>
              </a:solidFill>
            </a:endParaRPr>
          </a:p>
        </p:txBody>
      </p:sp>
      <p:pic>
        <p:nvPicPr>
          <p:cNvPr id="13" name="Content Placeholder 12">
            <a:extLst>
              <a:ext uri="{FF2B5EF4-FFF2-40B4-BE49-F238E27FC236}">
                <a16:creationId xmlns:a16="http://schemas.microsoft.com/office/drawing/2014/main" id="{0495A4D6-FD12-40DA-B12C-DF292DB8AB1C}"/>
              </a:ext>
            </a:extLst>
          </p:cNvPr>
          <p:cNvPicPr>
            <a:picLocks noGrp="1" noChangeAspect="1"/>
          </p:cNvPicPr>
          <p:nvPr>
            <p:ph sz="half" idx="1"/>
          </p:nvPr>
        </p:nvPicPr>
        <p:blipFill>
          <a:blip r:embed="rId3"/>
          <a:stretch>
            <a:fillRect/>
          </a:stretch>
        </p:blipFill>
        <p:spPr>
          <a:xfrm>
            <a:off x="760529" y="1825624"/>
            <a:ext cx="5181600" cy="3535515"/>
          </a:xfrm>
        </p:spPr>
      </p:pic>
      <p:pic>
        <p:nvPicPr>
          <p:cNvPr id="20" name="Content Placeholder 19">
            <a:extLst>
              <a:ext uri="{FF2B5EF4-FFF2-40B4-BE49-F238E27FC236}">
                <a16:creationId xmlns:a16="http://schemas.microsoft.com/office/drawing/2014/main" id="{FC8EC5C7-EB04-4AEF-A34D-F91070C44C5F}"/>
              </a:ext>
            </a:extLst>
          </p:cNvPr>
          <p:cNvPicPr>
            <a:picLocks noGrp="1" noChangeAspect="1"/>
          </p:cNvPicPr>
          <p:nvPr>
            <p:ph sz="half" idx="2"/>
          </p:nvPr>
        </p:nvPicPr>
        <p:blipFill>
          <a:blip r:embed="rId4"/>
          <a:stretch>
            <a:fillRect/>
          </a:stretch>
        </p:blipFill>
        <p:spPr>
          <a:xfrm>
            <a:off x="6514111" y="1188650"/>
            <a:ext cx="4497777" cy="5255302"/>
          </a:xfrm>
        </p:spPr>
      </p:pic>
      <p:sp>
        <p:nvSpPr>
          <p:cNvPr id="21" name="Oval 20">
            <a:extLst>
              <a:ext uri="{FF2B5EF4-FFF2-40B4-BE49-F238E27FC236}">
                <a16:creationId xmlns:a16="http://schemas.microsoft.com/office/drawing/2014/main" id="{F6CD5905-040B-4095-8913-359517D3A3AD}"/>
              </a:ext>
            </a:extLst>
          </p:cNvPr>
          <p:cNvSpPr/>
          <p:nvPr/>
        </p:nvSpPr>
        <p:spPr>
          <a:xfrm>
            <a:off x="6739003" y="5699342"/>
            <a:ext cx="2567835" cy="48851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ln w="38100">
                <a:solidFill>
                  <a:schemeClr val="tx1"/>
                </a:solidFill>
              </a:ln>
            </a:endParaRPr>
          </a:p>
        </p:txBody>
      </p:sp>
    </p:spTree>
    <p:extLst>
      <p:ext uri="{BB962C8B-B14F-4D97-AF65-F5344CB8AC3E}">
        <p14:creationId xmlns:p14="http://schemas.microsoft.com/office/powerpoint/2010/main" val="26550330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425F696-85A1-4AEE-B0BF-AB16A9BD90BC}"/>
              </a:ext>
            </a:extLst>
          </p:cNvPr>
          <p:cNvSpPr/>
          <p:nvPr/>
        </p:nvSpPr>
        <p:spPr>
          <a:xfrm>
            <a:off x="0" y="-1"/>
            <a:ext cx="12192000" cy="124358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5" name="Rectangle 4">
            <a:extLst>
              <a:ext uri="{FF2B5EF4-FFF2-40B4-BE49-F238E27FC236}">
                <a16:creationId xmlns:a16="http://schemas.microsoft.com/office/drawing/2014/main" id="{5D427563-DAF5-4784-B4A6-F969171E2E18}"/>
              </a:ext>
            </a:extLst>
          </p:cNvPr>
          <p:cNvSpPr/>
          <p:nvPr/>
        </p:nvSpPr>
        <p:spPr>
          <a:xfrm>
            <a:off x="748895" y="414048"/>
            <a:ext cx="10705167" cy="584775"/>
          </a:xfrm>
          <a:prstGeom prst="rect">
            <a:avLst/>
          </a:prstGeom>
        </p:spPr>
        <p:txBody>
          <a:bodyPr wrap="square">
            <a:spAutoFit/>
          </a:bodyPr>
          <a:lstStyle/>
          <a:p>
            <a:r>
              <a:rPr lang="en-IE" sz="3200" dirty="0">
                <a:solidFill>
                  <a:schemeClr val="bg1"/>
                </a:solidFill>
                <a:latin typeface="Arial Black" panose="020B0A04020102020204" pitchFamily="34" charset="0"/>
              </a:rPr>
              <a:t>Revised Salary Rates from 01</a:t>
            </a:r>
            <a:r>
              <a:rPr lang="en-IE" sz="3200" baseline="30000" dirty="0">
                <a:solidFill>
                  <a:schemeClr val="bg1"/>
                </a:solidFill>
                <a:latin typeface="Arial Black" panose="020B0A04020102020204" pitchFamily="34" charset="0"/>
              </a:rPr>
              <a:t>st</a:t>
            </a:r>
            <a:r>
              <a:rPr lang="en-IE" sz="3200" dirty="0">
                <a:solidFill>
                  <a:schemeClr val="bg1"/>
                </a:solidFill>
                <a:latin typeface="Arial Black" panose="020B0A04020102020204" pitchFamily="34" charset="0"/>
              </a:rPr>
              <a:t> February 2022</a:t>
            </a:r>
            <a:endParaRPr lang="en-IE" sz="3600" dirty="0">
              <a:solidFill>
                <a:schemeClr val="bg1"/>
              </a:solidFill>
              <a:latin typeface="Arial Black" panose="020B0A04020102020204" pitchFamily="34" charset="0"/>
            </a:endParaRPr>
          </a:p>
        </p:txBody>
      </p:sp>
      <p:pic>
        <p:nvPicPr>
          <p:cNvPr id="11" name="Picture 10">
            <a:extLst>
              <a:ext uri="{FF2B5EF4-FFF2-40B4-BE49-F238E27FC236}">
                <a16:creationId xmlns:a16="http://schemas.microsoft.com/office/drawing/2014/main" id="{A3B8BBBD-1F50-4DAF-A4D5-C56C46727137}"/>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0534997" y="5959942"/>
            <a:ext cx="1219200" cy="540512"/>
          </a:xfrm>
          <a:prstGeom prst="rect">
            <a:avLst/>
          </a:prstGeom>
        </p:spPr>
      </p:pic>
      <p:sp>
        <p:nvSpPr>
          <p:cNvPr id="8" name="TextBox 7">
            <a:extLst>
              <a:ext uri="{FF2B5EF4-FFF2-40B4-BE49-F238E27FC236}">
                <a16:creationId xmlns:a16="http://schemas.microsoft.com/office/drawing/2014/main" id="{37DA032A-66A8-4754-8AA5-F81C4082CACD}"/>
              </a:ext>
            </a:extLst>
          </p:cNvPr>
          <p:cNvSpPr txBox="1"/>
          <p:nvPr/>
        </p:nvSpPr>
        <p:spPr>
          <a:xfrm>
            <a:off x="450581" y="1836610"/>
            <a:ext cx="7478394" cy="4154984"/>
          </a:xfrm>
          <a:prstGeom prst="rect">
            <a:avLst/>
          </a:prstGeom>
          <a:noFill/>
        </p:spPr>
        <p:txBody>
          <a:bodyPr wrap="square">
            <a:spAutoFit/>
          </a:bodyPr>
          <a:lstStyle/>
          <a:p>
            <a:pPr marL="342900" indent="-342900">
              <a:buFont typeface="Wingdings" panose="05000000000000000000" pitchFamily="2" charset="2"/>
              <a:buChar char="Ø"/>
            </a:pPr>
            <a:r>
              <a:rPr lang="en-IE" sz="2400" dirty="0">
                <a:solidFill>
                  <a:schemeClr val="accent1">
                    <a:lumMod val="50000"/>
                  </a:schemeClr>
                </a:solidFill>
              </a:rPr>
              <a:t>Annual basic scale salaries were </a:t>
            </a:r>
            <a:r>
              <a:rPr lang="en-IE" sz="2400" b="1" dirty="0">
                <a:solidFill>
                  <a:schemeClr val="accent1">
                    <a:lumMod val="50000"/>
                  </a:schemeClr>
                </a:solidFill>
              </a:rPr>
              <a:t>increased by 1%</a:t>
            </a:r>
            <a:endParaRPr lang="en-IE" sz="2400" dirty="0">
              <a:solidFill>
                <a:schemeClr val="accent1">
                  <a:lumMod val="50000"/>
                </a:schemeClr>
              </a:solidFill>
            </a:endParaRPr>
          </a:p>
          <a:p>
            <a:endParaRPr lang="en-IE" sz="2400" dirty="0">
              <a:solidFill>
                <a:schemeClr val="accent1">
                  <a:lumMod val="50000"/>
                </a:schemeClr>
              </a:solidFill>
            </a:endParaRPr>
          </a:p>
          <a:p>
            <a:pPr marL="342900" indent="-342900">
              <a:buFont typeface="Wingdings" panose="05000000000000000000" pitchFamily="2" charset="2"/>
              <a:buChar char="Ø"/>
            </a:pPr>
            <a:r>
              <a:rPr lang="en-IE" sz="2400" dirty="0">
                <a:solidFill>
                  <a:schemeClr val="accent1">
                    <a:lumMod val="50000"/>
                  </a:schemeClr>
                </a:solidFill>
              </a:rPr>
              <a:t>Revised salary scales are detailed in </a:t>
            </a:r>
            <a:r>
              <a:rPr lang="en-IE" sz="2400" b="1" dirty="0">
                <a:solidFill>
                  <a:schemeClr val="accent2">
                    <a:lumMod val="75000"/>
                  </a:schemeClr>
                </a:solidFill>
              </a:rPr>
              <a:t>Circular 0007/2022</a:t>
            </a:r>
          </a:p>
          <a:p>
            <a:endParaRPr lang="en-IE" sz="2400" b="1" dirty="0">
              <a:solidFill>
                <a:schemeClr val="accent2">
                  <a:lumMod val="75000"/>
                </a:schemeClr>
              </a:solidFill>
            </a:endParaRPr>
          </a:p>
          <a:p>
            <a:pPr marL="342900" indent="-342900">
              <a:buFont typeface="Wingdings" panose="05000000000000000000" pitchFamily="2" charset="2"/>
              <a:buChar char="Ø"/>
            </a:pPr>
            <a:r>
              <a:rPr lang="en-IE" sz="2400" dirty="0">
                <a:solidFill>
                  <a:schemeClr val="accent1">
                    <a:lumMod val="50000"/>
                  </a:schemeClr>
                </a:solidFill>
              </a:rPr>
              <a:t>Increase </a:t>
            </a:r>
            <a:r>
              <a:rPr lang="en-IE" sz="2400" b="1" dirty="0">
                <a:solidFill>
                  <a:schemeClr val="accent1">
                    <a:lumMod val="50000"/>
                  </a:schemeClr>
                </a:solidFill>
              </a:rPr>
              <a:t>only applies </a:t>
            </a:r>
            <a:r>
              <a:rPr lang="en-IE" sz="2400" dirty="0">
                <a:solidFill>
                  <a:schemeClr val="accent1">
                    <a:lumMod val="50000"/>
                  </a:schemeClr>
                </a:solidFill>
              </a:rPr>
              <a:t>to Department sanctioned clerical, caretakers and cleaning staff</a:t>
            </a:r>
          </a:p>
          <a:p>
            <a:endParaRPr lang="en-IE" sz="2400" dirty="0">
              <a:solidFill>
                <a:schemeClr val="accent1">
                  <a:lumMod val="50000"/>
                </a:schemeClr>
              </a:solidFill>
            </a:endParaRPr>
          </a:p>
          <a:p>
            <a:pPr marL="342900" indent="-342900">
              <a:buFont typeface="Wingdings" panose="05000000000000000000" pitchFamily="2" charset="2"/>
              <a:buChar char="Ø"/>
            </a:pPr>
            <a:r>
              <a:rPr lang="en-IE" sz="2400" dirty="0">
                <a:solidFill>
                  <a:schemeClr val="accent1">
                    <a:lumMod val="50000"/>
                  </a:schemeClr>
                </a:solidFill>
              </a:rPr>
              <a:t>Increase </a:t>
            </a:r>
            <a:r>
              <a:rPr lang="en-IE" sz="2400" b="1" dirty="0">
                <a:solidFill>
                  <a:schemeClr val="accent1">
                    <a:lumMod val="50000"/>
                  </a:schemeClr>
                </a:solidFill>
              </a:rPr>
              <a:t>does not apply </a:t>
            </a:r>
            <a:r>
              <a:rPr lang="en-IE" sz="2400" dirty="0">
                <a:solidFill>
                  <a:schemeClr val="accent1">
                    <a:lumMod val="50000"/>
                  </a:schemeClr>
                </a:solidFill>
              </a:rPr>
              <a:t>to school staff funded by the SSSF grant or other funds</a:t>
            </a:r>
          </a:p>
          <a:p>
            <a:endParaRPr lang="en-IE" sz="2400" dirty="0">
              <a:solidFill>
                <a:schemeClr val="accent1">
                  <a:lumMod val="50000"/>
                </a:schemeClr>
              </a:solidFill>
            </a:endParaRPr>
          </a:p>
          <a:p>
            <a:endParaRPr lang="en-IE" sz="2400" dirty="0">
              <a:solidFill>
                <a:schemeClr val="accent1">
                  <a:lumMod val="50000"/>
                </a:schemeClr>
              </a:solidFill>
            </a:endParaRPr>
          </a:p>
        </p:txBody>
      </p:sp>
      <p:sp>
        <p:nvSpPr>
          <p:cNvPr id="9" name="Rectangle 8">
            <a:extLst>
              <a:ext uri="{FF2B5EF4-FFF2-40B4-BE49-F238E27FC236}">
                <a16:creationId xmlns:a16="http://schemas.microsoft.com/office/drawing/2014/main" id="{46B9F72A-82AE-4722-82F7-55AE9ED53145}"/>
              </a:ext>
            </a:extLst>
          </p:cNvPr>
          <p:cNvSpPr/>
          <p:nvPr/>
        </p:nvSpPr>
        <p:spPr>
          <a:xfrm>
            <a:off x="1759809" y="5845957"/>
            <a:ext cx="7200800" cy="597995"/>
          </a:xfrm>
          <a:prstGeom prst="rect">
            <a:avLst/>
          </a:prstGeom>
          <a:solidFill>
            <a:schemeClr val="tx2">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2000" dirty="0">
                <a:latin typeface="Calibri" panose="020F0502020204030204" pitchFamily="34" charset="0"/>
                <a:cs typeface="Calibri" panose="020F0502020204030204" pitchFamily="34" charset="0"/>
              </a:rPr>
              <a:t>Guideline 25-2021/2022</a:t>
            </a:r>
          </a:p>
        </p:txBody>
      </p:sp>
      <p:sp>
        <p:nvSpPr>
          <p:cNvPr id="6" name="Rectangle: Folded Corner 5">
            <a:extLst>
              <a:ext uri="{FF2B5EF4-FFF2-40B4-BE49-F238E27FC236}">
                <a16:creationId xmlns:a16="http://schemas.microsoft.com/office/drawing/2014/main" id="{FA904F25-7966-4295-907C-248FA1DEE3AD}"/>
              </a:ext>
            </a:extLst>
          </p:cNvPr>
          <p:cNvSpPr/>
          <p:nvPr/>
        </p:nvSpPr>
        <p:spPr>
          <a:xfrm>
            <a:off x="8279704" y="2200462"/>
            <a:ext cx="3166006" cy="2802601"/>
          </a:xfrm>
          <a:prstGeom prst="foldedCorne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3600" dirty="0"/>
              <a:t>1</a:t>
            </a:r>
            <a:r>
              <a:rPr lang="en-IE" sz="3600" baseline="30000" dirty="0"/>
              <a:t>st</a:t>
            </a:r>
            <a:r>
              <a:rPr lang="en-IE" sz="3600" dirty="0"/>
              <a:t> February 2022</a:t>
            </a:r>
          </a:p>
        </p:txBody>
      </p:sp>
    </p:spTree>
    <p:extLst>
      <p:ext uri="{BB962C8B-B14F-4D97-AF65-F5344CB8AC3E}">
        <p14:creationId xmlns:p14="http://schemas.microsoft.com/office/powerpoint/2010/main" val="38840704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425F696-85A1-4AEE-B0BF-AB16A9BD90BC}"/>
              </a:ext>
            </a:extLst>
          </p:cNvPr>
          <p:cNvSpPr/>
          <p:nvPr/>
        </p:nvSpPr>
        <p:spPr>
          <a:xfrm>
            <a:off x="0" y="-54935"/>
            <a:ext cx="12192000" cy="124358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5" name="Rectangle 4">
            <a:extLst>
              <a:ext uri="{FF2B5EF4-FFF2-40B4-BE49-F238E27FC236}">
                <a16:creationId xmlns:a16="http://schemas.microsoft.com/office/drawing/2014/main" id="{5D427563-DAF5-4784-B4A6-F969171E2E18}"/>
              </a:ext>
            </a:extLst>
          </p:cNvPr>
          <p:cNvSpPr/>
          <p:nvPr/>
        </p:nvSpPr>
        <p:spPr>
          <a:xfrm>
            <a:off x="748895" y="414048"/>
            <a:ext cx="10705167" cy="584775"/>
          </a:xfrm>
          <a:prstGeom prst="rect">
            <a:avLst/>
          </a:prstGeom>
        </p:spPr>
        <p:txBody>
          <a:bodyPr wrap="square">
            <a:spAutoFit/>
          </a:bodyPr>
          <a:lstStyle/>
          <a:p>
            <a:r>
              <a:rPr lang="en-IE" sz="3200" dirty="0">
                <a:solidFill>
                  <a:schemeClr val="bg1"/>
                </a:solidFill>
                <a:latin typeface="Arial Black" panose="020B0A04020102020204" pitchFamily="34" charset="0"/>
              </a:rPr>
              <a:t>Pension Increases 01</a:t>
            </a:r>
            <a:r>
              <a:rPr lang="en-IE" sz="3200" baseline="30000" dirty="0">
                <a:solidFill>
                  <a:schemeClr val="bg1"/>
                </a:solidFill>
                <a:latin typeface="Arial Black" panose="020B0A04020102020204" pitchFamily="34" charset="0"/>
              </a:rPr>
              <a:t>st</a:t>
            </a:r>
            <a:r>
              <a:rPr lang="en-IE" sz="3200" dirty="0">
                <a:solidFill>
                  <a:schemeClr val="bg1"/>
                </a:solidFill>
                <a:latin typeface="Arial Black" panose="020B0A04020102020204" pitchFamily="34" charset="0"/>
              </a:rPr>
              <a:t> February 2022</a:t>
            </a:r>
            <a:endParaRPr lang="en-IE" sz="3600" dirty="0">
              <a:solidFill>
                <a:schemeClr val="bg1"/>
              </a:solidFill>
              <a:latin typeface="Arial Black" panose="020B0A04020102020204" pitchFamily="34" charset="0"/>
            </a:endParaRPr>
          </a:p>
        </p:txBody>
      </p:sp>
      <p:sp>
        <p:nvSpPr>
          <p:cNvPr id="8" name="TextBox 7">
            <a:extLst>
              <a:ext uri="{FF2B5EF4-FFF2-40B4-BE49-F238E27FC236}">
                <a16:creationId xmlns:a16="http://schemas.microsoft.com/office/drawing/2014/main" id="{37DA032A-66A8-4754-8AA5-F81C4082CACD}"/>
              </a:ext>
            </a:extLst>
          </p:cNvPr>
          <p:cNvSpPr txBox="1"/>
          <p:nvPr/>
        </p:nvSpPr>
        <p:spPr>
          <a:xfrm>
            <a:off x="397827" y="1836610"/>
            <a:ext cx="7478394" cy="1200329"/>
          </a:xfrm>
          <a:prstGeom prst="rect">
            <a:avLst/>
          </a:prstGeom>
          <a:noFill/>
        </p:spPr>
        <p:txBody>
          <a:bodyPr wrap="square">
            <a:spAutoFit/>
          </a:bodyPr>
          <a:lstStyle/>
          <a:p>
            <a:endParaRPr lang="en-IE" sz="2400" b="1" dirty="0">
              <a:solidFill>
                <a:schemeClr val="accent2">
                  <a:lumMod val="75000"/>
                </a:schemeClr>
              </a:solidFill>
            </a:endParaRPr>
          </a:p>
          <a:p>
            <a:endParaRPr lang="en-IE" sz="2400" dirty="0">
              <a:solidFill>
                <a:schemeClr val="accent1">
                  <a:lumMod val="50000"/>
                </a:schemeClr>
              </a:solidFill>
            </a:endParaRPr>
          </a:p>
          <a:p>
            <a:endParaRPr lang="en-IE" sz="2400" dirty="0">
              <a:solidFill>
                <a:schemeClr val="accent1">
                  <a:lumMod val="50000"/>
                </a:schemeClr>
              </a:solidFill>
            </a:endParaRPr>
          </a:p>
        </p:txBody>
      </p:sp>
      <p:graphicFrame>
        <p:nvGraphicFramePr>
          <p:cNvPr id="12" name="Table 2">
            <a:extLst>
              <a:ext uri="{FF2B5EF4-FFF2-40B4-BE49-F238E27FC236}">
                <a16:creationId xmlns:a16="http://schemas.microsoft.com/office/drawing/2014/main" id="{F328C334-4426-48D3-A609-F1657B05CB81}"/>
              </a:ext>
            </a:extLst>
          </p:cNvPr>
          <p:cNvGraphicFramePr>
            <a:graphicFrameLocks noGrp="1"/>
          </p:cNvGraphicFramePr>
          <p:nvPr>
            <p:ph sz="half" idx="1"/>
            <p:extLst>
              <p:ext uri="{D42A27DB-BD31-4B8C-83A1-F6EECF244321}">
                <p14:modId xmlns:p14="http://schemas.microsoft.com/office/powerpoint/2010/main" val="2160637734"/>
              </p:ext>
            </p:extLst>
          </p:nvPr>
        </p:nvGraphicFramePr>
        <p:xfrm>
          <a:off x="485509" y="1309234"/>
          <a:ext cx="10261822" cy="1992539"/>
        </p:xfrm>
        <a:graphic>
          <a:graphicData uri="http://schemas.openxmlformats.org/drawingml/2006/table">
            <a:tbl>
              <a:tblPr firstRow="1" bandRow="1">
                <a:tableStyleId>{7DF18680-E054-41AD-8BC1-D1AEF772440D}</a:tableStyleId>
              </a:tblPr>
              <a:tblGrid>
                <a:gridCol w="4145040">
                  <a:extLst>
                    <a:ext uri="{9D8B030D-6E8A-4147-A177-3AD203B41FA5}">
                      <a16:colId xmlns:a16="http://schemas.microsoft.com/office/drawing/2014/main" val="2876423908"/>
                    </a:ext>
                  </a:extLst>
                </a:gridCol>
                <a:gridCol w="6116782">
                  <a:extLst>
                    <a:ext uri="{9D8B030D-6E8A-4147-A177-3AD203B41FA5}">
                      <a16:colId xmlns:a16="http://schemas.microsoft.com/office/drawing/2014/main" val="1043772211"/>
                    </a:ext>
                  </a:extLst>
                </a:gridCol>
              </a:tblGrid>
              <a:tr h="319627">
                <a:tc>
                  <a:txBody>
                    <a:bodyPr/>
                    <a:lstStyle/>
                    <a:p>
                      <a:r>
                        <a:rPr lang="en-IE" b="1" dirty="0">
                          <a:solidFill>
                            <a:schemeClr val="accent1">
                              <a:lumMod val="50000"/>
                            </a:schemeClr>
                          </a:solidFill>
                        </a:rPr>
                        <a:t>Box 1</a:t>
                      </a:r>
                    </a:p>
                  </a:txBody>
                  <a:tcPr/>
                </a:tc>
                <a:tc>
                  <a:txBody>
                    <a:bodyPr/>
                    <a:lstStyle/>
                    <a:p>
                      <a:r>
                        <a:rPr lang="en-IE" b="1" dirty="0">
                          <a:solidFill>
                            <a:schemeClr val="accent1">
                              <a:lumMod val="50000"/>
                            </a:schemeClr>
                          </a:solidFill>
                        </a:rPr>
                        <a:t>On Retirement</a:t>
                      </a:r>
                    </a:p>
                  </a:txBody>
                  <a:tcPr/>
                </a:tc>
                <a:extLst>
                  <a:ext uri="{0D108BD9-81ED-4DB2-BD59-A6C34878D82A}">
                    <a16:rowId xmlns:a16="http://schemas.microsoft.com/office/drawing/2014/main" val="2850392750"/>
                  </a:ext>
                </a:extLst>
              </a:tr>
              <a:tr h="319627">
                <a:tc>
                  <a:txBody>
                    <a:bodyPr/>
                    <a:lstStyle/>
                    <a:p>
                      <a:r>
                        <a:rPr lang="en-IE" b="0" dirty="0">
                          <a:solidFill>
                            <a:schemeClr val="accent1">
                              <a:lumMod val="50000"/>
                            </a:schemeClr>
                          </a:solidFill>
                        </a:rPr>
                        <a:t>Pensioners Name</a:t>
                      </a:r>
                    </a:p>
                  </a:txBody>
                  <a:tcPr/>
                </a:tc>
                <a:tc>
                  <a:txBody>
                    <a:bodyPr/>
                    <a:lstStyle/>
                    <a:p>
                      <a:r>
                        <a:rPr lang="en-IE" b="0" dirty="0">
                          <a:solidFill>
                            <a:schemeClr val="accent1">
                              <a:lumMod val="50000"/>
                            </a:schemeClr>
                          </a:solidFill>
                        </a:rPr>
                        <a:t>Clerical Officer</a:t>
                      </a:r>
                    </a:p>
                  </a:txBody>
                  <a:tcPr/>
                </a:tc>
                <a:extLst>
                  <a:ext uri="{0D108BD9-81ED-4DB2-BD59-A6C34878D82A}">
                    <a16:rowId xmlns:a16="http://schemas.microsoft.com/office/drawing/2014/main" val="1895396316"/>
                  </a:ext>
                </a:extLst>
              </a:tr>
              <a:tr h="319627">
                <a:tc>
                  <a:txBody>
                    <a:bodyPr/>
                    <a:lstStyle/>
                    <a:p>
                      <a:r>
                        <a:rPr lang="en-IE" b="0" dirty="0">
                          <a:solidFill>
                            <a:schemeClr val="accent1">
                              <a:lumMod val="50000"/>
                            </a:schemeClr>
                          </a:solidFill>
                        </a:rPr>
                        <a:t>Scale at retirement</a:t>
                      </a:r>
                    </a:p>
                  </a:txBody>
                  <a:tcPr/>
                </a:tc>
                <a:tc>
                  <a:txBody>
                    <a:bodyPr/>
                    <a:lstStyle/>
                    <a:p>
                      <a:r>
                        <a:rPr lang="en-IE" b="0" dirty="0">
                          <a:solidFill>
                            <a:schemeClr val="accent1">
                              <a:lumMod val="50000"/>
                            </a:schemeClr>
                          </a:solidFill>
                        </a:rPr>
                        <a:t>Grade III Clerical Officer</a:t>
                      </a:r>
                    </a:p>
                  </a:txBody>
                  <a:tcPr/>
                </a:tc>
                <a:extLst>
                  <a:ext uri="{0D108BD9-81ED-4DB2-BD59-A6C34878D82A}">
                    <a16:rowId xmlns:a16="http://schemas.microsoft.com/office/drawing/2014/main" val="3942185105"/>
                  </a:ext>
                </a:extLst>
              </a:tr>
              <a:tr h="529499">
                <a:tc>
                  <a:txBody>
                    <a:bodyPr/>
                    <a:lstStyle/>
                    <a:p>
                      <a:r>
                        <a:rPr lang="en-IE" b="0" dirty="0">
                          <a:solidFill>
                            <a:schemeClr val="accent1">
                              <a:lumMod val="50000"/>
                            </a:schemeClr>
                          </a:solidFill>
                        </a:rPr>
                        <a:t>Point on the scale at retirement</a:t>
                      </a:r>
                    </a:p>
                  </a:txBody>
                  <a:tcPr/>
                </a:tc>
                <a:tc>
                  <a:txBody>
                    <a:bodyPr/>
                    <a:lstStyle/>
                    <a:p>
                      <a:r>
                        <a:rPr lang="en-IE" b="0" dirty="0">
                          <a:solidFill>
                            <a:schemeClr val="accent1">
                              <a:lumMod val="50000"/>
                            </a:schemeClr>
                          </a:solidFill>
                        </a:rPr>
                        <a:t>LSI</a:t>
                      </a:r>
                    </a:p>
                  </a:txBody>
                  <a:tcPr/>
                </a:tc>
                <a:extLst>
                  <a:ext uri="{0D108BD9-81ED-4DB2-BD59-A6C34878D82A}">
                    <a16:rowId xmlns:a16="http://schemas.microsoft.com/office/drawing/2014/main" val="2121108170"/>
                  </a:ext>
                </a:extLst>
              </a:tr>
              <a:tr h="319627">
                <a:tc>
                  <a:txBody>
                    <a:bodyPr/>
                    <a:lstStyle/>
                    <a:p>
                      <a:r>
                        <a:rPr lang="en-IE" b="0" dirty="0">
                          <a:solidFill>
                            <a:schemeClr val="accent1">
                              <a:lumMod val="50000"/>
                            </a:schemeClr>
                          </a:solidFill>
                        </a:rPr>
                        <a:t>Pension decimal</a:t>
                      </a:r>
                    </a:p>
                  </a:txBody>
                  <a:tcPr/>
                </a:tc>
                <a:tc>
                  <a:txBody>
                    <a:bodyPr/>
                    <a:lstStyle/>
                    <a:p>
                      <a:r>
                        <a:rPr lang="en-IE" b="0" dirty="0">
                          <a:solidFill>
                            <a:schemeClr val="accent1">
                              <a:lumMod val="50000"/>
                            </a:schemeClr>
                          </a:solidFill>
                        </a:rPr>
                        <a:t>0.0587</a:t>
                      </a:r>
                    </a:p>
                  </a:txBody>
                  <a:tcPr/>
                </a:tc>
                <a:extLst>
                  <a:ext uri="{0D108BD9-81ED-4DB2-BD59-A6C34878D82A}">
                    <a16:rowId xmlns:a16="http://schemas.microsoft.com/office/drawing/2014/main" val="2818228553"/>
                  </a:ext>
                </a:extLst>
              </a:tr>
            </a:tbl>
          </a:graphicData>
        </a:graphic>
      </p:graphicFrame>
      <p:graphicFrame>
        <p:nvGraphicFramePr>
          <p:cNvPr id="14" name="Table 14">
            <a:extLst>
              <a:ext uri="{FF2B5EF4-FFF2-40B4-BE49-F238E27FC236}">
                <a16:creationId xmlns:a16="http://schemas.microsoft.com/office/drawing/2014/main" id="{18061A34-470B-4C51-B851-C25046074221}"/>
              </a:ext>
            </a:extLst>
          </p:cNvPr>
          <p:cNvGraphicFramePr>
            <a:graphicFrameLocks noGrp="1"/>
          </p:cNvGraphicFramePr>
          <p:nvPr>
            <p:ph sz="half" idx="2"/>
            <p:extLst>
              <p:ext uri="{D42A27DB-BD31-4B8C-83A1-F6EECF244321}">
                <p14:modId xmlns:p14="http://schemas.microsoft.com/office/powerpoint/2010/main" val="3570810691"/>
              </p:ext>
            </p:extLst>
          </p:nvPr>
        </p:nvGraphicFramePr>
        <p:xfrm>
          <a:off x="485509" y="3648285"/>
          <a:ext cx="3986283" cy="2180618"/>
        </p:xfrm>
        <a:graphic>
          <a:graphicData uri="http://schemas.openxmlformats.org/drawingml/2006/table">
            <a:tbl>
              <a:tblPr firstRow="1" bandRow="1">
                <a:tableStyleId>{93296810-A885-4BE3-A3E7-6D5BEEA58F35}</a:tableStyleId>
              </a:tblPr>
              <a:tblGrid>
                <a:gridCol w="2590800">
                  <a:extLst>
                    <a:ext uri="{9D8B030D-6E8A-4147-A177-3AD203B41FA5}">
                      <a16:colId xmlns:a16="http://schemas.microsoft.com/office/drawing/2014/main" val="2695795986"/>
                    </a:ext>
                  </a:extLst>
                </a:gridCol>
                <a:gridCol w="1395483">
                  <a:extLst>
                    <a:ext uri="{9D8B030D-6E8A-4147-A177-3AD203B41FA5}">
                      <a16:colId xmlns:a16="http://schemas.microsoft.com/office/drawing/2014/main" val="3325192174"/>
                    </a:ext>
                  </a:extLst>
                </a:gridCol>
              </a:tblGrid>
              <a:tr h="461406">
                <a:tc>
                  <a:txBody>
                    <a:bodyPr/>
                    <a:lstStyle/>
                    <a:p>
                      <a:r>
                        <a:rPr lang="en-IE" dirty="0">
                          <a:solidFill>
                            <a:schemeClr val="accent1">
                              <a:lumMod val="50000"/>
                            </a:schemeClr>
                          </a:solidFill>
                        </a:rPr>
                        <a:t>Box 2</a:t>
                      </a:r>
                    </a:p>
                  </a:txBody>
                  <a:tcPr/>
                </a:tc>
                <a:tc>
                  <a:txBody>
                    <a:bodyPr/>
                    <a:lstStyle/>
                    <a:p>
                      <a:r>
                        <a:rPr lang="en-IE" dirty="0">
                          <a:solidFill>
                            <a:schemeClr val="accent1">
                              <a:lumMod val="50000"/>
                            </a:schemeClr>
                          </a:solidFill>
                        </a:rPr>
                        <a:t>01/10/2021</a:t>
                      </a:r>
                    </a:p>
                  </a:txBody>
                  <a:tcPr/>
                </a:tc>
                <a:extLst>
                  <a:ext uri="{0D108BD9-81ED-4DB2-BD59-A6C34878D82A}">
                    <a16:rowId xmlns:a16="http://schemas.microsoft.com/office/drawing/2014/main" val="1680598351"/>
                  </a:ext>
                </a:extLst>
              </a:tr>
              <a:tr h="796400">
                <a:tc>
                  <a:txBody>
                    <a:bodyPr/>
                    <a:lstStyle/>
                    <a:p>
                      <a:r>
                        <a:rPr lang="en-IE" dirty="0">
                          <a:solidFill>
                            <a:schemeClr val="accent1">
                              <a:lumMod val="50000"/>
                            </a:schemeClr>
                          </a:solidFill>
                        </a:rPr>
                        <a:t>Annual Salary per CL 0054/2021</a:t>
                      </a:r>
                    </a:p>
                  </a:txBody>
                  <a:tcPr/>
                </a:tc>
                <a:tc>
                  <a:txBody>
                    <a:bodyPr/>
                    <a:lstStyle/>
                    <a:p>
                      <a:r>
                        <a:rPr lang="en-IE" dirty="0">
                          <a:solidFill>
                            <a:schemeClr val="accent1">
                              <a:lumMod val="50000"/>
                            </a:schemeClr>
                          </a:solidFill>
                        </a:rPr>
                        <a:t>€41,090</a:t>
                      </a:r>
                    </a:p>
                  </a:txBody>
                  <a:tcPr/>
                </a:tc>
                <a:extLst>
                  <a:ext uri="{0D108BD9-81ED-4DB2-BD59-A6C34878D82A}">
                    <a16:rowId xmlns:a16="http://schemas.microsoft.com/office/drawing/2014/main" val="905425440"/>
                  </a:ext>
                </a:extLst>
              </a:tr>
              <a:tr h="461406">
                <a:tc>
                  <a:txBody>
                    <a:bodyPr/>
                    <a:lstStyle/>
                    <a:p>
                      <a:r>
                        <a:rPr lang="en-IE" dirty="0">
                          <a:solidFill>
                            <a:schemeClr val="accent1">
                              <a:lumMod val="50000"/>
                            </a:schemeClr>
                          </a:solidFill>
                        </a:rPr>
                        <a:t>Pension decimal</a:t>
                      </a:r>
                    </a:p>
                  </a:txBody>
                  <a:tcPr/>
                </a:tc>
                <a:tc>
                  <a:txBody>
                    <a:bodyPr/>
                    <a:lstStyle/>
                    <a:p>
                      <a:r>
                        <a:rPr lang="en-IE" dirty="0">
                          <a:solidFill>
                            <a:schemeClr val="accent1">
                              <a:lumMod val="50000"/>
                            </a:schemeClr>
                          </a:solidFill>
                        </a:rPr>
                        <a:t>0.0587</a:t>
                      </a:r>
                    </a:p>
                  </a:txBody>
                  <a:tcPr/>
                </a:tc>
                <a:extLst>
                  <a:ext uri="{0D108BD9-81ED-4DB2-BD59-A6C34878D82A}">
                    <a16:rowId xmlns:a16="http://schemas.microsoft.com/office/drawing/2014/main" val="3529184056"/>
                  </a:ext>
                </a:extLst>
              </a:tr>
              <a:tr h="461406">
                <a:tc>
                  <a:txBody>
                    <a:bodyPr/>
                    <a:lstStyle/>
                    <a:p>
                      <a:r>
                        <a:rPr lang="en-IE" dirty="0">
                          <a:solidFill>
                            <a:schemeClr val="accent1">
                              <a:lumMod val="50000"/>
                            </a:schemeClr>
                          </a:solidFill>
                        </a:rPr>
                        <a:t>Annual pension </a:t>
                      </a:r>
                    </a:p>
                  </a:txBody>
                  <a:tcPr/>
                </a:tc>
                <a:tc>
                  <a:txBody>
                    <a:bodyPr/>
                    <a:lstStyle/>
                    <a:p>
                      <a:r>
                        <a:rPr lang="en-IE" dirty="0">
                          <a:solidFill>
                            <a:schemeClr val="accent1">
                              <a:lumMod val="50000"/>
                            </a:schemeClr>
                          </a:solidFill>
                        </a:rPr>
                        <a:t>€2,411.98</a:t>
                      </a:r>
                    </a:p>
                  </a:txBody>
                  <a:tcPr/>
                </a:tc>
                <a:extLst>
                  <a:ext uri="{0D108BD9-81ED-4DB2-BD59-A6C34878D82A}">
                    <a16:rowId xmlns:a16="http://schemas.microsoft.com/office/drawing/2014/main" val="3343415705"/>
                  </a:ext>
                </a:extLst>
              </a:tr>
            </a:tbl>
          </a:graphicData>
        </a:graphic>
      </p:graphicFrame>
      <p:graphicFrame>
        <p:nvGraphicFramePr>
          <p:cNvPr id="15" name="Table 14">
            <a:extLst>
              <a:ext uri="{FF2B5EF4-FFF2-40B4-BE49-F238E27FC236}">
                <a16:creationId xmlns:a16="http://schemas.microsoft.com/office/drawing/2014/main" id="{53D56B05-595F-45EE-9E66-F20818554120}"/>
              </a:ext>
            </a:extLst>
          </p:cNvPr>
          <p:cNvGraphicFramePr>
            <a:graphicFrameLocks/>
          </p:cNvGraphicFramePr>
          <p:nvPr>
            <p:extLst>
              <p:ext uri="{D42A27DB-BD31-4B8C-83A1-F6EECF244321}">
                <p14:modId xmlns:p14="http://schemas.microsoft.com/office/powerpoint/2010/main" val="2677304090"/>
              </p:ext>
            </p:extLst>
          </p:nvPr>
        </p:nvGraphicFramePr>
        <p:xfrm>
          <a:off x="4759890" y="3429000"/>
          <a:ext cx="6517710" cy="3222324"/>
        </p:xfrm>
        <a:graphic>
          <a:graphicData uri="http://schemas.openxmlformats.org/drawingml/2006/table">
            <a:tbl>
              <a:tblPr firstRow="1" bandRow="1">
                <a:tableStyleId>{21E4AEA4-8DFA-4A89-87EB-49C32662AFE0}</a:tableStyleId>
              </a:tblPr>
              <a:tblGrid>
                <a:gridCol w="3258855">
                  <a:extLst>
                    <a:ext uri="{9D8B030D-6E8A-4147-A177-3AD203B41FA5}">
                      <a16:colId xmlns:a16="http://schemas.microsoft.com/office/drawing/2014/main" val="2695795986"/>
                    </a:ext>
                  </a:extLst>
                </a:gridCol>
                <a:gridCol w="3258855">
                  <a:extLst>
                    <a:ext uri="{9D8B030D-6E8A-4147-A177-3AD203B41FA5}">
                      <a16:colId xmlns:a16="http://schemas.microsoft.com/office/drawing/2014/main" val="3325192174"/>
                    </a:ext>
                  </a:extLst>
                </a:gridCol>
              </a:tblGrid>
              <a:tr h="537054">
                <a:tc>
                  <a:txBody>
                    <a:bodyPr/>
                    <a:lstStyle/>
                    <a:p>
                      <a:r>
                        <a:rPr lang="en-IE" dirty="0">
                          <a:solidFill>
                            <a:schemeClr val="accent1">
                              <a:lumMod val="50000"/>
                            </a:schemeClr>
                          </a:solidFill>
                        </a:rPr>
                        <a:t>Box 3</a:t>
                      </a:r>
                    </a:p>
                  </a:txBody>
                  <a:tcPr/>
                </a:tc>
                <a:tc>
                  <a:txBody>
                    <a:bodyPr/>
                    <a:lstStyle/>
                    <a:p>
                      <a:r>
                        <a:rPr lang="en-IE" dirty="0">
                          <a:solidFill>
                            <a:schemeClr val="accent1">
                              <a:lumMod val="50000"/>
                            </a:schemeClr>
                          </a:solidFill>
                        </a:rPr>
                        <a:t>01/02/2022</a:t>
                      </a:r>
                    </a:p>
                  </a:txBody>
                  <a:tcPr/>
                </a:tc>
                <a:extLst>
                  <a:ext uri="{0D108BD9-81ED-4DB2-BD59-A6C34878D82A}">
                    <a16:rowId xmlns:a16="http://schemas.microsoft.com/office/drawing/2014/main" val="1680598351"/>
                  </a:ext>
                </a:extLst>
              </a:tr>
              <a:tr h="537054">
                <a:tc>
                  <a:txBody>
                    <a:bodyPr/>
                    <a:lstStyle/>
                    <a:p>
                      <a:r>
                        <a:rPr lang="en-IE" dirty="0">
                          <a:solidFill>
                            <a:schemeClr val="accent1">
                              <a:lumMod val="50000"/>
                            </a:schemeClr>
                          </a:solidFill>
                        </a:rPr>
                        <a:t>Annual Salary per CL 0007/2022</a:t>
                      </a:r>
                    </a:p>
                  </a:txBody>
                  <a:tcPr/>
                </a:tc>
                <a:tc>
                  <a:txBody>
                    <a:bodyPr/>
                    <a:lstStyle/>
                    <a:p>
                      <a:r>
                        <a:rPr lang="en-IE" dirty="0">
                          <a:solidFill>
                            <a:schemeClr val="accent1">
                              <a:lumMod val="50000"/>
                            </a:schemeClr>
                          </a:solidFill>
                        </a:rPr>
                        <a:t>€41,501</a:t>
                      </a:r>
                    </a:p>
                  </a:txBody>
                  <a:tcPr/>
                </a:tc>
                <a:extLst>
                  <a:ext uri="{0D108BD9-81ED-4DB2-BD59-A6C34878D82A}">
                    <a16:rowId xmlns:a16="http://schemas.microsoft.com/office/drawing/2014/main" val="905425440"/>
                  </a:ext>
                </a:extLst>
              </a:tr>
              <a:tr h="537054">
                <a:tc>
                  <a:txBody>
                    <a:bodyPr/>
                    <a:lstStyle/>
                    <a:p>
                      <a:r>
                        <a:rPr lang="en-IE" dirty="0">
                          <a:solidFill>
                            <a:schemeClr val="accent1">
                              <a:lumMod val="50000"/>
                            </a:schemeClr>
                          </a:solidFill>
                        </a:rPr>
                        <a:t>Pension decimal</a:t>
                      </a:r>
                    </a:p>
                  </a:txBody>
                  <a:tcPr/>
                </a:tc>
                <a:tc>
                  <a:txBody>
                    <a:bodyPr/>
                    <a:lstStyle/>
                    <a:p>
                      <a:r>
                        <a:rPr lang="en-IE" dirty="0">
                          <a:solidFill>
                            <a:schemeClr val="accent1">
                              <a:lumMod val="50000"/>
                            </a:schemeClr>
                          </a:solidFill>
                        </a:rPr>
                        <a:t>0.0587</a:t>
                      </a:r>
                    </a:p>
                  </a:txBody>
                  <a:tcPr/>
                </a:tc>
                <a:extLst>
                  <a:ext uri="{0D108BD9-81ED-4DB2-BD59-A6C34878D82A}">
                    <a16:rowId xmlns:a16="http://schemas.microsoft.com/office/drawing/2014/main" val="3529184056"/>
                  </a:ext>
                </a:extLst>
              </a:tr>
              <a:tr h="537054">
                <a:tc>
                  <a:txBody>
                    <a:bodyPr/>
                    <a:lstStyle/>
                    <a:p>
                      <a:r>
                        <a:rPr lang="en-IE" dirty="0">
                          <a:solidFill>
                            <a:schemeClr val="accent1">
                              <a:lumMod val="50000"/>
                            </a:schemeClr>
                          </a:solidFill>
                        </a:rPr>
                        <a:t>Annual pension </a:t>
                      </a:r>
                    </a:p>
                  </a:txBody>
                  <a:tcPr/>
                </a:tc>
                <a:tc>
                  <a:txBody>
                    <a:bodyPr/>
                    <a:lstStyle/>
                    <a:p>
                      <a:r>
                        <a:rPr lang="en-IE" dirty="0">
                          <a:solidFill>
                            <a:schemeClr val="accent1">
                              <a:lumMod val="50000"/>
                            </a:schemeClr>
                          </a:solidFill>
                        </a:rPr>
                        <a:t>€2,436.11</a:t>
                      </a:r>
                    </a:p>
                  </a:txBody>
                  <a:tcPr/>
                </a:tc>
                <a:extLst>
                  <a:ext uri="{0D108BD9-81ED-4DB2-BD59-A6C34878D82A}">
                    <a16:rowId xmlns:a16="http://schemas.microsoft.com/office/drawing/2014/main" val="3343415705"/>
                  </a:ext>
                </a:extLst>
              </a:tr>
              <a:tr h="537054">
                <a:tc>
                  <a:txBody>
                    <a:bodyPr/>
                    <a:lstStyle/>
                    <a:p>
                      <a:r>
                        <a:rPr lang="en-IE" dirty="0">
                          <a:solidFill>
                            <a:schemeClr val="accent1">
                              <a:lumMod val="50000"/>
                            </a:schemeClr>
                          </a:solidFill>
                        </a:rPr>
                        <a:t>Increase – annual</a:t>
                      </a:r>
                    </a:p>
                  </a:txBody>
                  <a:tcPr/>
                </a:tc>
                <a:tc>
                  <a:txBody>
                    <a:bodyPr/>
                    <a:lstStyle/>
                    <a:p>
                      <a:r>
                        <a:rPr lang="en-IE" dirty="0">
                          <a:solidFill>
                            <a:schemeClr val="accent1">
                              <a:lumMod val="50000"/>
                            </a:schemeClr>
                          </a:solidFill>
                        </a:rPr>
                        <a:t>€24.13 (€2,436.11-€2,411.98)</a:t>
                      </a:r>
                    </a:p>
                  </a:txBody>
                  <a:tcPr/>
                </a:tc>
                <a:extLst>
                  <a:ext uri="{0D108BD9-81ED-4DB2-BD59-A6C34878D82A}">
                    <a16:rowId xmlns:a16="http://schemas.microsoft.com/office/drawing/2014/main" val="95184486"/>
                  </a:ext>
                </a:extLst>
              </a:tr>
              <a:tr h="537054">
                <a:tc>
                  <a:txBody>
                    <a:bodyPr/>
                    <a:lstStyle/>
                    <a:p>
                      <a:r>
                        <a:rPr lang="en-IE" dirty="0">
                          <a:solidFill>
                            <a:schemeClr val="accent1">
                              <a:lumMod val="50000"/>
                            </a:schemeClr>
                          </a:solidFill>
                        </a:rPr>
                        <a:t>Increase – weekly</a:t>
                      </a:r>
                    </a:p>
                  </a:txBody>
                  <a:tcPr/>
                </a:tc>
                <a:tc>
                  <a:txBody>
                    <a:bodyPr/>
                    <a:lstStyle/>
                    <a:p>
                      <a:r>
                        <a:rPr lang="en-IE" dirty="0">
                          <a:solidFill>
                            <a:schemeClr val="accent1">
                              <a:lumMod val="50000"/>
                            </a:schemeClr>
                          </a:solidFill>
                        </a:rPr>
                        <a:t>0.46c (annual divide by 52.18)</a:t>
                      </a:r>
                    </a:p>
                  </a:txBody>
                  <a:tcPr/>
                </a:tc>
                <a:extLst>
                  <a:ext uri="{0D108BD9-81ED-4DB2-BD59-A6C34878D82A}">
                    <a16:rowId xmlns:a16="http://schemas.microsoft.com/office/drawing/2014/main" val="681980250"/>
                  </a:ext>
                </a:extLst>
              </a:tr>
            </a:tbl>
          </a:graphicData>
        </a:graphic>
      </p:graphicFrame>
    </p:spTree>
    <p:extLst>
      <p:ext uri="{BB962C8B-B14F-4D97-AF65-F5344CB8AC3E}">
        <p14:creationId xmlns:p14="http://schemas.microsoft.com/office/powerpoint/2010/main" val="29542248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425F696-85A1-4AEE-B0BF-AB16A9BD90BC}"/>
              </a:ext>
            </a:extLst>
          </p:cNvPr>
          <p:cNvSpPr/>
          <p:nvPr/>
        </p:nvSpPr>
        <p:spPr>
          <a:xfrm>
            <a:off x="0" y="-54935"/>
            <a:ext cx="12192000" cy="124358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5" name="Rectangle 4">
            <a:extLst>
              <a:ext uri="{FF2B5EF4-FFF2-40B4-BE49-F238E27FC236}">
                <a16:creationId xmlns:a16="http://schemas.microsoft.com/office/drawing/2014/main" id="{5D427563-DAF5-4784-B4A6-F969171E2E18}"/>
              </a:ext>
            </a:extLst>
          </p:cNvPr>
          <p:cNvSpPr/>
          <p:nvPr/>
        </p:nvSpPr>
        <p:spPr>
          <a:xfrm>
            <a:off x="748895" y="414048"/>
            <a:ext cx="10705167" cy="584775"/>
          </a:xfrm>
          <a:prstGeom prst="rect">
            <a:avLst/>
          </a:prstGeom>
        </p:spPr>
        <p:txBody>
          <a:bodyPr wrap="square">
            <a:spAutoFit/>
          </a:bodyPr>
          <a:lstStyle/>
          <a:p>
            <a:r>
              <a:rPr lang="en-IE" sz="3200" dirty="0">
                <a:solidFill>
                  <a:schemeClr val="bg1"/>
                </a:solidFill>
                <a:latin typeface="Arial Black" panose="020B0A04020102020204" pitchFamily="34" charset="0"/>
              </a:rPr>
              <a:t>Pension Increases 01</a:t>
            </a:r>
            <a:r>
              <a:rPr lang="en-IE" sz="3200" baseline="30000" dirty="0">
                <a:solidFill>
                  <a:schemeClr val="bg1"/>
                </a:solidFill>
                <a:latin typeface="Arial Black" panose="020B0A04020102020204" pitchFamily="34" charset="0"/>
              </a:rPr>
              <a:t>st</a:t>
            </a:r>
            <a:r>
              <a:rPr lang="en-IE" sz="3200" dirty="0">
                <a:solidFill>
                  <a:schemeClr val="bg1"/>
                </a:solidFill>
                <a:latin typeface="Arial Black" panose="020B0A04020102020204" pitchFamily="34" charset="0"/>
              </a:rPr>
              <a:t> October 2021</a:t>
            </a:r>
            <a:endParaRPr lang="en-IE" sz="3600" dirty="0">
              <a:solidFill>
                <a:schemeClr val="bg1"/>
              </a:solidFill>
              <a:latin typeface="Arial Black" panose="020B0A04020102020204" pitchFamily="34" charset="0"/>
            </a:endParaRPr>
          </a:p>
        </p:txBody>
      </p:sp>
      <p:sp>
        <p:nvSpPr>
          <p:cNvPr id="8" name="TextBox 7">
            <a:extLst>
              <a:ext uri="{FF2B5EF4-FFF2-40B4-BE49-F238E27FC236}">
                <a16:creationId xmlns:a16="http://schemas.microsoft.com/office/drawing/2014/main" id="{37DA032A-66A8-4754-8AA5-F81C4082CACD}"/>
              </a:ext>
            </a:extLst>
          </p:cNvPr>
          <p:cNvSpPr txBox="1"/>
          <p:nvPr/>
        </p:nvSpPr>
        <p:spPr>
          <a:xfrm>
            <a:off x="397827" y="1836610"/>
            <a:ext cx="7478394" cy="1200329"/>
          </a:xfrm>
          <a:prstGeom prst="rect">
            <a:avLst/>
          </a:prstGeom>
          <a:noFill/>
        </p:spPr>
        <p:txBody>
          <a:bodyPr wrap="square">
            <a:spAutoFit/>
          </a:bodyPr>
          <a:lstStyle/>
          <a:p>
            <a:endParaRPr lang="en-IE" sz="2400" b="1" dirty="0">
              <a:solidFill>
                <a:schemeClr val="accent2">
                  <a:lumMod val="75000"/>
                </a:schemeClr>
              </a:solidFill>
            </a:endParaRPr>
          </a:p>
          <a:p>
            <a:endParaRPr lang="en-IE" sz="2400" dirty="0">
              <a:solidFill>
                <a:schemeClr val="accent1">
                  <a:lumMod val="50000"/>
                </a:schemeClr>
              </a:solidFill>
            </a:endParaRPr>
          </a:p>
          <a:p>
            <a:endParaRPr lang="en-IE" sz="2400" dirty="0">
              <a:solidFill>
                <a:schemeClr val="accent1">
                  <a:lumMod val="50000"/>
                </a:schemeClr>
              </a:solidFill>
            </a:endParaRPr>
          </a:p>
        </p:txBody>
      </p:sp>
      <p:pic>
        <p:nvPicPr>
          <p:cNvPr id="7" name="Content Placeholder 6">
            <a:extLst>
              <a:ext uri="{FF2B5EF4-FFF2-40B4-BE49-F238E27FC236}">
                <a16:creationId xmlns:a16="http://schemas.microsoft.com/office/drawing/2014/main" id="{85EF9334-EE77-4DA6-A5EE-78D9AC5022EB}"/>
              </a:ext>
            </a:extLst>
          </p:cNvPr>
          <p:cNvPicPr>
            <a:picLocks noGrp="1" noChangeAspect="1"/>
          </p:cNvPicPr>
          <p:nvPr>
            <p:ph sz="half" idx="1"/>
          </p:nvPr>
        </p:nvPicPr>
        <p:blipFill>
          <a:blip r:embed="rId3"/>
          <a:stretch>
            <a:fillRect/>
          </a:stretch>
        </p:blipFill>
        <p:spPr>
          <a:xfrm>
            <a:off x="838200" y="1657632"/>
            <a:ext cx="5181600" cy="4041709"/>
          </a:xfrm>
        </p:spPr>
      </p:pic>
      <p:pic>
        <p:nvPicPr>
          <p:cNvPr id="12" name="Content Placeholder 11">
            <a:extLst>
              <a:ext uri="{FF2B5EF4-FFF2-40B4-BE49-F238E27FC236}">
                <a16:creationId xmlns:a16="http://schemas.microsoft.com/office/drawing/2014/main" id="{BFA805B0-70D4-4609-8170-9139C7B60210}"/>
              </a:ext>
            </a:extLst>
          </p:cNvPr>
          <p:cNvPicPr>
            <a:picLocks noGrp="1" noChangeAspect="1"/>
          </p:cNvPicPr>
          <p:nvPr>
            <p:ph sz="half" idx="2"/>
          </p:nvPr>
        </p:nvPicPr>
        <p:blipFill>
          <a:blip r:embed="rId4"/>
          <a:stretch>
            <a:fillRect/>
          </a:stretch>
        </p:blipFill>
        <p:spPr>
          <a:xfrm>
            <a:off x="6363222" y="1188650"/>
            <a:ext cx="5090839" cy="5255302"/>
          </a:xfrm>
        </p:spPr>
      </p:pic>
      <p:sp>
        <p:nvSpPr>
          <p:cNvPr id="14" name="Oval 13">
            <a:extLst>
              <a:ext uri="{FF2B5EF4-FFF2-40B4-BE49-F238E27FC236}">
                <a16:creationId xmlns:a16="http://schemas.microsoft.com/office/drawing/2014/main" id="{5A16E8DE-2F01-423F-AA62-0EC3687E9947}"/>
              </a:ext>
            </a:extLst>
          </p:cNvPr>
          <p:cNvSpPr/>
          <p:nvPr/>
        </p:nvSpPr>
        <p:spPr>
          <a:xfrm>
            <a:off x="6551112" y="5699341"/>
            <a:ext cx="3031299" cy="27557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29167828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425F696-85A1-4AEE-B0BF-AB16A9BD90BC}"/>
              </a:ext>
            </a:extLst>
          </p:cNvPr>
          <p:cNvSpPr/>
          <p:nvPr/>
        </p:nvSpPr>
        <p:spPr>
          <a:xfrm>
            <a:off x="0" y="-1"/>
            <a:ext cx="12192000" cy="124358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5" name="Rectangle 4">
            <a:extLst>
              <a:ext uri="{FF2B5EF4-FFF2-40B4-BE49-F238E27FC236}">
                <a16:creationId xmlns:a16="http://schemas.microsoft.com/office/drawing/2014/main" id="{5D427563-DAF5-4784-B4A6-F969171E2E18}"/>
              </a:ext>
            </a:extLst>
          </p:cNvPr>
          <p:cNvSpPr/>
          <p:nvPr/>
        </p:nvSpPr>
        <p:spPr>
          <a:xfrm>
            <a:off x="748895" y="414048"/>
            <a:ext cx="10705167" cy="646331"/>
          </a:xfrm>
          <a:prstGeom prst="rect">
            <a:avLst/>
          </a:prstGeom>
        </p:spPr>
        <p:txBody>
          <a:bodyPr wrap="square">
            <a:spAutoFit/>
          </a:bodyPr>
          <a:lstStyle/>
          <a:p>
            <a:r>
              <a:rPr lang="en-IE" sz="3200" dirty="0">
                <a:solidFill>
                  <a:schemeClr val="bg1"/>
                </a:solidFill>
                <a:latin typeface="Arial Black" panose="020B0A04020102020204" pitchFamily="34" charset="0"/>
              </a:rPr>
              <a:t>Charities Regulator</a:t>
            </a:r>
            <a:r>
              <a:rPr lang="en-IE" sz="3600" dirty="0">
                <a:solidFill>
                  <a:schemeClr val="bg1"/>
                </a:solidFill>
                <a:latin typeface="Arial Black" panose="020B0A04020102020204" pitchFamily="34" charset="0"/>
              </a:rPr>
              <a:t>​</a:t>
            </a:r>
          </a:p>
        </p:txBody>
      </p:sp>
      <p:pic>
        <p:nvPicPr>
          <p:cNvPr id="11" name="Picture 10">
            <a:extLst>
              <a:ext uri="{FF2B5EF4-FFF2-40B4-BE49-F238E27FC236}">
                <a16:creationId xmlns:a16="http://schemas.microsoft.com/office/drawing/2014/main" id="{A3B8BBBD-1F50-4DAF-A4D5-C56C46727137}"/>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0534997" y="5959942"/>
            <a:ext cx="1219200" cy="540512"/>
          </a:xfrm>
          <a:prstGeom prst="rect">
            <a:avLst/>
          </a:prstGeom>
        </p:spPr>
      </p:pic>
      <p:sp>
        <p:nvSpPr>
          <p:cNvPr id="9" name="Rectangle 8">
            <a:extLst>
              <a:ext uri="{FF2B5EF4-FFF2-40B4-BE49-F238E27FC236}">
                <a16:creationId xmlns:a16="http://schemas.microsoft.com/office/drawing/2014/main" id="{46B9F72A-82AE-4722-82F7-55AE9ED53145}"/>
              </a:ext>
            </a:extLst>
          </p:cNvPr>
          <p:cNvSpPr/>
          <p:nvPr/>
        </p:nvSpPr>
        <p:spPr>
          <a:xfrm>
            <a:off x="1801846" y="6201456"/>
            <a:ext cx="7200800" cy="597995"/>
          </a:xfrm>
          <a:prstGeom prst="rect">
            <a:avLst/>
          </a:prstGeom>
          <a:solidFill>
            <a:schemeClr val="tx2">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2000" dirty="0">
                <a:latin typeface="Calibri" panose="020F0502020204030204" pitchFamily="34" charset="0"/>
                <a:cs typeface="Calibri" panose="020F0502020204030204" pitchFamily="34" charset="0"/>
              </a:rPr>
              <a:t>Guideline 18-2021/2022</a:t>
            </a:r>
          </a:p>
        </p:txBody>
      </p:sp>
      <p:graphicFrame>
        <p:nvGraphicFramePr>
          <p:cNvPr id="2" name="Diagram 1">
            <a:extLst>
              <a:ext uri="{FF2B5EF4-FFF2-40B4-BE49-F238E27FC236}">
                <a16:creationId xmlns:a16="http://schemas.microsoft.com/office/drawing/2014/main" id="{3DD0C739-BEAD-41E5-8764-204612DDE049}"/>
              </a:ext>
            </a:extLst>
          </p:cNvPr>
          <p:cNvGraphicFramePr/>
          <p:nvPr>
            <p:extLst>
              <p:ext uri="{D42A27DB-BD31-4B8C-83A1-F6EECF244321}">
                <p14:modId xmlns:p14="http://schemas.microsoft.com/office/powerpoint/2010/main" val="4153917693"/>
              </p:ext>
            </p:extLst>
          </p:nvPr>
        </p:nvGraphicFramePr>
        <p:xfrm>
          <a:off x="1038317" y="1342285"/>
          <a:ext cx="8727858" cy="476047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7046586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85B1F35-2CF0-4F04-9E53-86D8E42819DF}"/>
              </a:ext>
            </a:extLst>
          </p:cNvPr>
          <p:cNvSpPr/>
          <p:nvPr/>
        </p:nvSpPr>
        <p:spPr>
          <a:xfrm>
            <a:off x="615885" y="1584268"/>
            <a:ext cx="6688030" cy="4252328"/>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 name="Rectangle 3">
            <a:extLst>
              <a:ext uri="{FF2B5EF4-FFF2-40B4-BE49-F238E27FC236}">
                <a16:creationId xmlns:a16="http://schemas.microsoft.com/office/drawing/2014/main" id="{6CEE0393-56BF-4CB1-962A-C06CD5646EAF}"/>
              </a:ext>
            </a:extLst>
          </p:cNvPr>
          <p:cNvSpPr/>
          <p:nvPr/>
        </p:nvSpPr>
        <p:spPr>
          <a:xfrm>
            <a:off x="0" y="-1"/>
            <a:ext cx="12192000" cy="124358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 name="Rectangle 4">
            <a:extLst>
              <a:ext uri="{FF2B5EF4-FFF2-40B4-BE49-F238E27FC236}">
                <a16:creationId xmlns:a16="http://schemas.microsoft.com/office/drawing/2014/main" id="{ECA45186-3F50-4D5B-9C88-13195529FB2C}"/>
              </a:ext>
            </a:extLst>
          </p:cNvPr>
          <p:cNvSpPr/>
          <p:nvPr/>
        </p:nvSpPr>
        <p:spPr>
          <a:xfrm>
            <a:off x="748895" y="414048"/>
            <a:ext cx="9280321" cy="584775"/>
          </a:xfrm>
          <a:prstGeom prst="rect">
            <a:avLst/>
          </a:prstGeom>
        </p:spPr>
        <p:txBody>
          <a:bodyPr wrap="square">
            <a:spAutoFit/>
          </a:bodyPr>
          <a:lstStyle/>
          <a:p>
            <a:r>
              <a:rPr lang="en-IE" sz="3200" dirty="0">
                <a:solidFill>
                  <a:schemeClr val="bg1"/>
                </a:solidFill>
                <a:latin typeface="Arial Black" panose="020B0A04020102020204" pitchFamily="34" charset="0"/>
              </a:rPr>
              <a:t>Update to the Chart of Accounts</a:t>
            </a:r>
          </a:p>
        </p:txBody>
      </p:sp>
      <p:pic>
        <p:nvPicPr>
          <p:cNvPr id="8" name="Picture 7">
            <a:extLst>
              <a:ext uri="{FF2B5EF4-FFF2-40B4-BE49-F238E27FC236}">
                <a16:creationId xmlns:a16="http://schemas.microsoft.com/office/drawing/2014/main" id="{893EAD51-52FA-4D5A-8863-C03B71FE4DE3}"/>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0534997" y="5959942"/>
            <a:ext cx="1219200" cy="540512"/>
          </a:xfrm>
          <a:prstGeom prst="rect">
            <a:avLst/>
          </a:prstGeom>
        </p:spPr>
      </p:pic>
      <p:sp>
        <p:nvSpPr>
          <p:cNvPr id="10" name="TextBox 9">
            <a:extLst>
              <a:ext uri="{FF2B5EF4-FFF2-40B4-BE49-F238E27FC236}">
                <a16:creationId xmlns:a16="http://schemas.microsoft.com/office/drawing/2014/main" id="{F7FFF398-1FDF-40C3-BD4E-26EB479B4E84}"/>
              </a:ext>
            </a:extLst>
          </p:cNvPr>
          <p:cNvSpPr txBox="1"/>
          <p:nvPr/>
        </p:nvSpPr>
        <p:spPr>
          <a:xfrm>
            <a:off x="464415" y="1893136"/>
            <a:ext cx="6917460" cy="1994520"/>
          </a:xfrm>
          <a:prstGeom prst="rect">
            <a:avLst/>
          </a:prstGeom>
          <a:noFill/>
        </p:spPr>
        <p:txBody>
          <a:bodyPr wrap="square">
            <a:spAutoFit/>
          </a:bodyPr>
          <a:lstStyle/>
          <a:p>
            <a:pPr marL="457200" lvl="1" indent="0">
              <a:lnSpc>
                <a:spcPct val="100000"/>
              </a:lnSpc>
              <a:buNone/>
            </a:pPr>
            <a:r>
              <a:rPr lang="en-IE" sz="2100" b="1" dirty="0">
                <a:solidFill>
                  <a:schemeClr val="tx2"/>
                </a:solidFill>
                <a:latin typeface="Arial Black" panose="020B0A04020102020204" pitchFamily="34" charset="0"/>
              </a:rPr>
              <a:t>Update to the Chart of Accounts</a:t>
            </a:r>
          </a:p>
          <a:p>
            <a:pPr marL="457200" lvl="1" indent="0">
              <a:lnSpc>
                <a:spcPct val="100000"/>
              </a:lnSpc>
              <a:buNone/>
            </a:pPr>
            <a:endParaRPr lang="en-IE" sz="800" b="1" dirty="0">
              <a:solidFill>
                <a:schemeClr val="tx2"/>
              </a:solidFill>
              <a:latin typeface="Arial Black" panose="020B0A04020102020204" pitchFamily="34" charset="0"/>
            </a:endParaRPr>
          </a:p>
          <a:p>
            <a:pPr marL="0" indent="0">
              <a:lnSpc>
                <a:spcPct val="100000"/>
              </a:lnSpc>
              <a:buNone/>
            </a:pPr>
            <a:endParaRPr lang="en-IE" sz="400" dirty="0">
              <a:solidFill>
                <a:schemeClr val="tx2"/>
              </a:solidFill>
            </a:endParaRPr>
          </a:p>
          <a:p>
            <a:pPr lvl="1">
              <a:lnSpc>
                <a:spcPct val="150000"/>
              </a:lnSpc>
              <a:buFont typeface="Wingdings" panose="05000000000000000000" pitchFamily="2" charset="2"/>
              <a:buChar char="Ø"/>
            </a:pPr>
            <a:r>
              <a:rPr lang="en-IE" sz="2100" dirty="0">
                <a:solidFill>
                  <a:schemeClr val="tx2"/>
                </a:solidFill>
                <a:latin typeface="Arial" panose="020B0604020202020204" pitchFamily="34" charset="0"/>
                <a:cs typeface="Arial" panose="020B0604020202020204" pitchFamily="34" charset="0"/>
              </a:rPr>
              <a:t> Codes added</a:t>
            </a:r>
          </a:p>
          <a:p>
            <a:pPr lvl="1">
              <a:lnSpc>
                <a:spcPct val="150000"/>
              </a:lnSpc>
              <a:buFont typeface="Wingdings" panose="05000000000000000000" pitchFamily="2" charset="2"/>
              <a:buChar char="Ø"/>
            </a:pPr>
            <a:r>
              <a:rPr lang="en-IE" sz="2100" dirty="0">
                <a:solidFill>
                  <a:schemeClr val="tx2"/>
                </a:solidFill>
                <a:latin typeface="Arial" panose="020B0604020202020204" pitchFamily="34" charset="0"/>
                <a:cs typeface="Arial" panose="020B0604020202020204" pitchFamily="34" charset="0"/>
              </a:rPr>
              <a:t> Codes removed</a:t>
            </a:r>
          </a:p>
          <a:p>
            <a:pPr lvl="1">
              <a:lnSpc>
                <a:spcPct val="150000"/>
              </a:lnSpc>
              <a:buFont typeface="Wingdings" panose="05000000000000000000" pitchFamily="2" charset="2"/>
              <a:buChar char="Ø"/>
            </a:pPr>
            <a:r>
              <a:rPr lang="en-IE" sz="2100" dirty="0">
                <a:solidFill>
                  <a:schemeClr val="tx2"/>
                </a:solidFill>
                <a:latin typeface="Arial" panose="020B0604020202020204" pitchFamily="34" charset="0"/>
                <a:cs typeface="Arial" panose="020B0604020202020204" pitchFamily="34" charset="0"/>
              </a:rPr>
              <a:t> Change of description to nominal codes</a:t>
            </a:r>
          </a:p>
        </p:txBody>
      </p:sp>
      <p:pic>
        <p:nvPicPr>
          <p:cNvPr id="3" name="Picture 2">
            <a:extLst>
              <a:ext uri="{FF2B5EF4-FFF2-40B4-BE49-F238E27FC236}">
                <a16:creationId xmlns:a16="http://schemas.microsoft.com/office/drawing/2014/main" id="{795A7E63-8415-4CB0-9AA9-02BD21CDAC31}"/>
              </a:ext>
            </a:extLst>
          </p:cNvPr>
          <p:cNvPicPr>
            <a:picLocks noChangeAspect="1"/>
          </p:cNvPicPr>
          <p:nvPr/>
        </p:nvPicPr>
        <p:blipFill>
          <a:blip r:embed="rId4"/>
          <a:stretch>
            <a:fillRect/>
          </a:stretch>
        </p:blipFill>
        <p:spPr>
          <a:xfrm>
            <a:off x="7533345" y="1584268"/>
            <a:ext cx="4042770" cy="4252328"/>
          </a:xfrm>
          <a:prstGeom prst="rect">
            <a:avLst/>
          </a:prstGeom>
        </p:spPr>
      </p:pic>
      <p:sp>
        <p:nvSpPr>
          <p:cNvPr id="6" name="Oval 5">
            <a:extLst>
              <a:ext uri="{FF2B5EF4-FFF2-40B4-BE49-F238E27FC236}">
                <a16:creationId xmlns:a16="http://schemas.microsoft.com/office/drawing/2014/main" id="{8CBFBB29-9682-4A3C-AC1A-BE56FAF71EAC}"/>
              </a:ext>
            </a:extLst>
          </p:cNvPr>
          <p:cNvSpPr/>
          <p:nvPr/>
        </p:nvSpPr>
        <p:spPr>
          <a:xfrm>
            <a:off x="9281786" y="1893136"/>
            <a:ext cx="1352811" cy="24881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2" name="Rectangle 11">
            <a:extLst>
              <a:ext uri="{FF2B5EF4-FFF2-40B4-BE49-F238E27FC236}">
                <a16:creationId xmlns:a16="http://schemas.microsoft.com/office/drawing/2014/main" id="{0892EAAD-4F7D-4346-ABAE-E09738D70D4B}"/>
              </a:ext>
            </a:extLst>
          </p:cNvPr>
          <p:cNvSpPr/>
          <p:nvPr/>
        </p:nvSpPr>
        <p:spPr>
          <a:xfrm>
            <a:off x="2353930" y="6070308"/>
            <a:ext cx="7200800" cy="597995"/>
          </a:xfrm>
          <a:prstGeom prst="rect">
            <a:avLst/>
          </a:prstGeom>
          <a:solidFill>
            <a:schemeClr val="tx2">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2000" dirty="0">
                <a:latin typeface="Calibri" panose="020F0502020204030204" pitchFamily="34" charset="0"/>
                <a:cs typeface="Calibri" panose="020F0502020204030204" pitchFamily="34" charset="0"/>
              </a:rPr>
              <a:t>Guideline 02-2021/2022</a:t>
            </a:r>
          </a:p>
        </p:txBody>
      </p:sp>
    </p:spTree>
    <p:extLst>
      <p:ext uri="{BB962C8B-B14F-4D97-AF65-F5344CB8AC3E}">
        <p14:creationId xmlns:p14="http://schemas.microsoft.com/office/powerpoint/2010/main" val="38749714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425F696-85A1-4AEE-B0BF-AB16A9BD90BC}"/>
              </a:ext>
            </a:extLst>
          </p:cNvPr>
          <p:cNvSpPr/>
          <p:nvPr/>
        </p:nvSpPr>
        <p:spPr>
          <a:xfrm>
            <a:off x="0" y="-1"/>
            <a:ext cx="12192000" cy="124358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5" name="Rectangle 4">
            <a:extLst>
              <a:ext uri="{FF2B5EF4-FFF2-40B4-BE49-F238E27FC236}">
                <a16:creationId xmlns:a16="http://schemas.microsoft.com/office/drawing/2014/main" id="{5D427563-DAF5-4784-B4A6-F969171E2E18}"/>
              </a:ext>
            </a:extLst>
          </p:cNvPr>
          <p:cNvSpPr/>
          <p:nvPr/>
        </p:nvSpPr>
        <p:spPr>
          <a:xfrm>
            <a:off x="748895" y="414048"/>
            <a:ext cx="10705167" cy="584775"/>
          </a:xfrm>
          <a:prstGeom prst="rect">
            <a:avLst/>
          </a:prstGeom>
        </p:spPr>
        <p:txBody>
          <a:bodyPr wrap="square">
            <a:spAutoFit/>
          </a:bodyPr>
          <a:lstStyle/>
          <a:p>
            <a:r>
              <a:rPr lang="en-IE" sz="3200" dirty="0">
                <a:solidFill>
                  <a:schemeClr val="bg1"/>
                </a:solidFill>
                <a:latin typeface="Arial Black" panose="020B0A04020102020204" pitchFamily="34" charset="0"/>
              </a:rPr>
              <a:t>Accounting for COVID-19 Grants</a:t>
            </a:r>
            <a:endParaRPr lang="en-IE" sz="3600" dirty="0">
              <a:solidFill>
                <a:schemeClr val="bg1"/>
              </a:solidFill>
              <a:latin typeface="Arial Black" panose="020B0A04020102020204" pitchFamily="34" charset="0"/>
            </a:endParaRPr>
          </a:p>
        </p:txBody>
      </p:sp>
      <p:pic>
        <p:nvPicPr>
          <p:cNvPr id="11" name="Picture 10">
            <a:extLst>
              <a:ext uri="{FF2B5EF4-FFF2-40B4-BE49-F238E27FC236}">
                <a16:creationId xmlns:a16="http://schemas.microsoft.com/office/drawing/2014/main" id="{A3B8BBBD-1F50-4DAF-A4D5-C56C46727137}"/>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0534997" y="5959942"/>
            <a:ext cx="1219200" cy="540512"/>
          </a:xfrm>
          <a:prstGeom prst="rect">
            <a:avLst/>
          </a:prstGeom>
        </p:spPr>
      </p:pic>
      <p:pic>
        <p:nvPicPr>
          <p:cNvPr id="3" name="Picture 2">
            <a:extLst>
              <a:ext uri="{FF2B5EF4-FFF2-40B4-BE49-F238E27FC236}">
                <a16:creationId xmlns:a16="http://schemas.microsoft.com/office/drawing/2014/main" id="{12E75EB1-3FCF-43A8-936A-887FAA94374D}"/>
              </a:ext>
            </a:extLst>
          </p:cNvPr>
          <p:cNvPicPr>
            <a:picLocks noChangeAspect="1"/>
          </p:cNvPicPr>
          <p:nvPr/>
        </p:nvPicPr>
        <p:blipFill>
          <a:blip r:embed="rId4"/>
          <a:stretch>
            <a:fillRect/>
          </a:stretch>
        </p:blipFill>
        <p:spPr>
          <a:xfrm>
            <a:off x="6727371" y="2228169"/>
            <a:ext cx="4068147" cy="3286223"/>
          </a:xfrm>
          <a:prstGeom prst="rect">
            <a:avLst/>
          </a:prstGeom>
        </p:spPr>
      </p:pic>
      <p:graphicFrame>
        <p:nvGraphicFramePr>
          <p:cNvPr id="16" name="Diagram 15">
            <a:extLst>
              <a:ext uri="{FF2B5EF4-FFF2-40B4-BE49-F238E27FC236}">
                <a16:creationId xmlns:a16="http://schemas.microsoft.com/office/drawing/2014/main" id="{FAF19A4C-C505-4C12-A766-538BFB981F27}"/>
              </a:ext>
            </a:extLst>
          </p:cNvPr>
          <p:cNvGraphicFramePr/>
          <p:nvPr>
            <p:extLst>
              <p:ext uri="{D42A27DB-BD31-4B8C-83A1-F6EECF244321}">
                <p14:modId xmlns:p14="http://schemas.microsoft.com/office/powerpoint/2010/main" val="2324804848"/>
              </p:ext>
            </p:extLst>
          </p:nvPr>
        </p:nvGraphicFramePr>
        <p:xfrm>
          <a:off x="541176" y="1412873"/>
          <a:ext cx="5626359" cy="471734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954717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425F696-85A1-4AEE-B0BF-AB16A9BD90BC}"/>
              </a:ext>
            </a:extLst>
          </p:cNvPr>
          <p:cNvSpPr/>
          <p:nvPr/>
        </p:nvSpPr>
        <p:spPr>
          <a:xfrm>
            <a:off x="0" y="-1"/>
            <a:ext cx="12192000" cy="124358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5" name="Rectangle 4">
            <a:extLst>
              <a:ext uri="{FF2B5EF4-FFF2-40B4-BE49-F238E27FC236}">
                <a16:creationId xmlns:a16="http://schemas.microsoft.com/office/drawing/2014/main" id="{5D427563-DAF5-4784-B4A6-F969171E2E18}"/>
              </a:ext>
            </a:extLst>
          </p:cNvPr>
          <p:cNvSpPr/>
          <p:nvPr/>
        </p:nvSpPr>
        <p:spPr>
          <a:xfrm>
            <a:off x="748895" y="414048"/>
            <a:ext cx="10705167" cy="646331"/>
          </a:xfrm>
          <a:prstGeom prst="rect">
            <a:avLst/>
          </a:prstGeom>
        </p:spPr>
        <p:txBody>
          <a:bodyPr wrap="square">
            <a:spAutoFit/>
          </a:bodyPr>
          <a:lstStyle/>
          <a:p>
            <a:r>
              <a:rPr lang="en-IE" sz="3200" dirty="0">
                <a:solidFill>
                  <a:schemeClr val="bg1"/>
                </a:solidFill>
                <a:latin typeface="Arial Black" panose="020B0A04020102020204" pitchFamily="34" charset="0"/>
              </a:rPr>
              <a:t>Accounting for COVID-19 Grants</a:t>
            </a:r>
            <a:r>
              <a:rPr lang="en-IE" sz="3600" dirty="0">
                <a:solidFill>
                  <a:schemeClr val="bg1"/>
                </a:solidFill>
                <a:latin typeface="Arial Black" panose="020B0A04020102020204" pitchFamily="34" charset="0"/>
              </a:rPr>
              <a:t>​</a:t>
            </a:r>
          </a:p>
        </p:txBody>
      </p:sp>
      <p:graphicFrame>
        <p:nvGraphicFramePr>
          <p:cNvPr id="7" name="Content Placeholder 5">
            <a:extLst>
              <a:ext uri="{FF2B5EF4-FFF2-40B4-BE49-F238E27FC236}">
                <a16:creationId xmlns:a16="http://schemas.microsoft.com/office/drawing/2014/main" id="{E04AB489-C269-40B2-91D3-FC053043F23A}"/>
              </a:ext>
            </a:extLst>
          </p:cNvPr>
          <p:cNvGraphicFramePr>
            <a:graphicFrameLocks noGrp="1"/>
          </p:cNvGraphicFramePr>
          <p:nvPr>
            <p:ph idx="1"/>
            <p:extLst>
              <p:ext uri="{D42A27DB-BD31-4B8C-83A1-F6EECF244321}">
                <p14:modId xmlns:p14="http://schemas.microsoft.com/office/powerpoint/2010/main" val="100412898"/>
              </p:ext>
            </p:extLst>
          </p:nvPr>
        </p:nvGraphicFramePr>
        <p:xfrm>
          <a:off x="358237" y="1243584"/>
          <a:ext cx="11475526" cy="5249808"/>
        </p:xfrm>
        <a:graphic>
          <a:graphicData uri="http://schemas.openxmlformats.org/drawingml/2006/table">
            <a:tbl>
              <a:tblPr firstRow="1" bandRow="1">
                <a:tableStyleId>{85BE263C-DBD7-4A20-BB59-AAB30ACAA65A}</a:tableStyleId>
              </a:tblPr>
              <a:tblGrid>
                <a:gridCol w="1995810">
                  <a:extLst>
                    <a:ext uri="{9D8B030D-6E8A-4147-A177-3AD203B41FA5}">
                      <a16:colId xmlns:a16="http://schemas.microsoft.com/office/drawing/2014/main" val="183484727"/>
                    </a:ext>
                  </a:extLst>
                </a:gridCol>
                <a:gridCol w="702606">
                  <a:extLst>
                    <a:ext uri="{9D8B030D-6E8A-4147-A177-3AD203B41FA5}">
                      <a16:colId xmlns:a16="http://schemas.microsoft.com/office/drawing/2014/main" val="2423027810"/>
                    </a:ext>
                  </a:extLst>
                </a:gridCol>
                <a:gridCol w="1415395">
                  <a:extLst>
                    <a:ext uri="{9D8B030D-6E8A-4147-A177-3AD203B41FA5}">
                      <a16:colId xmlns:a16="http://schemas.microsoft.com/office/drawing/2014/main" val="3605384596"/>
                    </a:ext>
                  </a:extLst>
                </a:gridCol>
                <a:gridCol w="4394772">
                  <a:extLst>
                    <a:ext uri="{9D8B030D-6E8A-4147-A177-3AD203B41FA5}">
                      <a16:colId xmlns:a16="http://schemas.microsoft.com/office/drawing/2014/main" val="161096941"/>
                    </a:ext>
                  </a:extLst>
                </a:gridCol>
                <a:gridCol w="1244611">
                  <a:extLst>
                    <a:ext uri="{9D8B030D-6E8A-4147-A177-3AD203B41FA5}">
                      <a16:colId xmlns:a16="http://schemas.microsoft.com/office/drawing/2014/main" val="2227025691"/>
                    </a:ext>
                  </a:extLst>
                </a:gridCol>
                <a:gridCol w="1722332">
                  <a:extLst>
                    <a:ext uri="{9D8B030D-6E8A-4147-A177-3AD203B41FA5}">
                      <a16:colId xmlns:a16="http://schemas.microsoft.com/office/drawing/2014/main" val="873792321"/>
                    </a:ext>
                  </a:extLst>
                </a:gridCol>
              </a:tblGrid>
              <a:tr h="1548867">
                <a:tc>
                  <a:txBody>
                    <a:bodyPr/>
                    <a:lstStyle/>
                    <a:p>
                      <a:r>
                        <a:rPr lang="en-IE" sz="2000" b="1" dirty="0">
                          <a:solidFill>
                            <a:schemeClr val="bg1"/>
                          </a:solidFill>
                        </a:rPr>
                        <a:t>DE COVID Grant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IE" sz="2000" b="1" dirty="0">
                          <a:solidFill>
                            <a:schemeClr val="bg1"/>
                          </a:solidFill>
                        </a:rPr>
                        <a:t>FG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IE" sz="2000" b="1" dirty="0">
                          <a:solidFill>
                            <a:schemeClr val="bg1"/>
                          </a:solidFill>
                        </a:rPr>
                        <a:t>Balance sheet</a:t>
                      </a:r>
                    </a:p>
                    <a:p>
                      <a:pPr algn="ctr"/>
                      <a:r>
                        <a:rPr lang="en-IE" sz="2000" b="1" dirty="0">
                          <a:solidFill>
                            <a:schemeClr val="bg1"/>
                          </a:solidFill>
                        </a:rPr>
                        <a:t>Code</a:t>
                      </a:r>
                    </a:p>
                    <a:p>
                      <a:pPr algn="ctr"/>
                      <a:r>
                        <a:rPr lang="en-IE" sz="2000" b="1" dirty="0">
                          <a:solidFill>
                            <a:schemeClr val="bg1"/>
                          </a:solidFill>
                        </a:rPr>
                        <a:t>Unspent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2000" b="1" dirty="0">
                          <a:solidFill>
                            <a:schemeClr val="bg1"/>
                          </a:solidFill>
                        </a:rPr>
                        <a:t>Example of what it can be spent on </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IE" sz="2000" b="1"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E" sz="2000" b="1" dirty="0">
                          <a:solidFill>
                            <a:schemeClr val="bg1"/>
                          </a:solidFill>
                        </a:rPr>
                        <a:t>Expense Code</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IE" sz="2000" b="1"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IE" sz="2000" b="1" dirty="0">
                          <a:solidFill>
                            <a:schemeClr val="bg1"/>
                          </a:solidFill>
                        </a:rPr>
                        <a:t>Income code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9171667"/>
                  </a:ext>
                </a:extLst>
              </a:tr>
              <a:tr h="964389">
                <a:tc>
                  <a:txBody>
                    <a:bodyPr/>
                    <a:lstStyle/>
                    <a:p>
                      <a:r>
                        <a:rPr lang="en-IE" sz="2000" b="0" dirty="0">
                          <a:solidFill>
                            <a:schemeClr val="accent1">
                              <a:lumMod val="50000"/>
                            </a:schemeClr>
                          </a:solidFill>
                        </a:rPr>
                        <a:t>COVID Minor Works </a:t>
                      </a:r>
                    </a:p>
                    <a:p>
                      <a:r>
                        <a:rPr lang="en-IE" sz="2000" b="0" dirty="0">
                          <a:solidFill>
                            <a:schemeClr val="accent1">
                              <a:lumMod val="50000"/>
                            </a:schemeClr>
                          </a:solidFill>
                        </a:rPr>
                        <a:t>(Non-capital)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IE" sz="2000" b="0" dirty="0">
                          <a:solidFill>
                            <a:schemeClr val="accent1">
                              <a:lumMod val="50000"/>
                            </a:schemeClr>
                          </a:solidFill>
                        </a:rPr>
                        <a:t>48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IE" sz="2000" b="0" dirty="0">
                          <a:solidFill>
                            <a:schemeClr val="accent1">
                              <a:lumMod val="50000"/>
                            </a:schemeClr>
                          </a:solidFill>
                        </a:rPr>
                        <a:t>2169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IE" sz="2000" b="0" dirty="0">
                          <a:solidFill>
                            <a:schemeClr val="accent1">
                              <a:lumMod val="50000"/>
                            </a:schemeClr>
                          </a:solidFill>
                        </a:rPr>
                        <a:t>Rental of additional space/rooms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IE" sz="2000" b="0" dirty="0">
                          <a:solidFill>
                            <a:schemeClr val="accent1">
                              <a:lumMod val="50000"/>
                            </a:schemeClr>
                          </a:solidFill>
                        </a:rPr>
                        <a:t>5316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IE" sz="2000" b="0" dirty="0">
                          <a:solidFill>
                            <a:schemeClr val="accent1">
                              <a:lumMod val="50000"/>
                            </a:schemeClr>
                          </a:solidFill>
                        </a:rPr>
                        <a:t>3277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98788785"/>
                  </a:ext>
                </a:extLst>
              </a:tr>
              <a:tr h="1039963">
                <a:tc rowSpan="3">
                  <a:txBody>
                    <a:bodyPr/>
                    <a:lstStyle/>
                    <a:p>
                      <a:r>
                        <a:rPr lang="en-IE" sz="2000" b="0" dirty="0">
                          <a:solidFill>
                            <a:schemeClr val="accent1">
                              <a:lumMod val="50000"/>
                            </a:schemeClr>
                          </a:solidFill>
                        </a:rPr>
                        <a:t>COVID Minor Works </a:t>
                      </a:r>
                    </a:p>
                    <a:p>
                      <a:r>
                        <a:rPr lang="en-IE" sz="2000" b="0" dirty="0">
                          <a:solidFill>
                            <a:schemeClr val="accent1">
                              <a:lumMod val="50000"/>
                            </a:schemeClr>
                          </a:solidFill>
                        </a:rPr>
                        <a:t>(capital)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3">
                  <a:txBody>
                    <a:bodyPr/>
                    <a:lstStyle/>
                    <a:p>
                      <a:r>
                        <a:rPr lang="en-IE" sz="2000" b="0" dirty="0">
                          <a:solidFill>
                            <a:schemeClr val="accent1">
                              <a:lumMod val="50000"/>
                            </a:schemeClr>
                          </a:solidFill>
                        </a:rPr>
                        <a:t>48</a:t>
                      </a:r>
                    </a:p>
                    <a:p>
                      <a:endParaRPr lang="en-IE" sz="2000" b="0" dirty="0">
                        <a:solidFill>
                          <a:schemeClr val="accent1">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IE" sz="2000" b="0" dirty="0">
                          <a:solidFill>
                            <a:schemeClr val="accent1">
                              <a:lumMod val="50000"/>
                            </a:schemeClr>
                          </a:solidFill>
                        </a:rPr>
                        <a:t>2169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IE" sz="2000" b="0" dirty="0">
                          <a:solidFill>
                            <a:schemeClr val="accent1">
                              <a:lumMod val="50000"/>
                            </a:schemeClr>
                          </a:solidFill>
                        </a:rPr>
                        <a:t>Used for the purpose of construction, alternation, extending the school building or structure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IE" sz="2000" b="0" dirty="0">
                          <a:solidFill>
                            <a:schemeClr val="accent1">
                              <a:lumMod val="50000"/>
                            </a:schemeClr>
                          </a:solidFill>
                        </a:rPr>
                        <a:t>3941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IE" sz="2000" b="0" dirty="0">
                          <a:solidFill>
                            <a:schemeClr val="accent1">
                              <a:lumMod val="50000"/>
                            </a:schemeClr>
                          </a:solidFill>
                        </a:rPr>
                        <a:t>3905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03162276"/>
                  </a:ext>
                </a:extLst>
              </a:tr>
              <a:tr h="964389">
                <a:tc vMerge="1">
                  <a:txBody>
                    <a:bodyPr/>
                    <a:lstStyle/>
                    <a:p>
                      <a:endParaRPr lang="en-IE" sz="1800" b="1" dirty="0">
                        <a:solidFill>
                          <a:schemeClr val="bg1"/>
                        </a:solidFill>
                      </a:endParaRPr>
                    </a:p>
                  </a:txBody>
                  <a:tcPr>
                    <a:lnL w="28575" cap="flat" cmpd="sng" algn="ctr">
                      <a:solidFill>
                        <a:schemeClr val="accent5">
                          <a:lumMod val="50000"/>
                        </a:schemeClr>
                      </a:solidFill>
                      <a:prstDash val="solid"/>
                      <a:round/>
                      <a:headEnd type="none" w="med" len="med"/>
                      <a:tailEnd type="none" w="med" len="med"/>
                    </a:lnL>
                    <a:lnR w="28575" cap="flat" cmpd="sng" algn="ctr">
                      <a:solidFill>
                        <a:schemeClr val="accent5">
                          <a:lumMod val="50000"/>
                        </a:schemeClr>
                      </a:solidFill>
                      <a:prstDash val="solid"/>
                      <a:round/>
                      <a:headEnd type="none" w="med" len="med"/>
                      <a:tailEnd type="none" w="med" len="med"/>
                    </a:lnR>
                    <a:lnT w="28575" cap="flat" cmpd="sng" algn="ctr">
                      <a:solidFill>
                        <a:schemeClr val="accent5">
                          <a:lumMod val="50000"/>
                        </a:schemeClr>
                      </a:solidFill>
                      <a:prstDash val="solid"/>
                      <a:round/>
                      <a:headEnd type="none" w="med" len="med"/>
                      <a:tailEnd type="none" w="med" len="med"/>
                    </a:lnT>
                    <a:lnB w="28575" cap="flat" cmpd="sng" algn="ctr">
                      <a:solidFill>
                        <a:schemeClr val="accent5">
                          <a:lumMod val="50000"/>
                        </a:schemeClr>
                      </a:solidFill>
                      <a:prstDash val="solid"/>
                      <a:round/>
                      <a:headEnd type="none" w="med" len="med"/>
                      <a:tailEnd type="none" w="med" len="med"/>
                    </a:lnB>
                  </a:tcPr>
                </a:tc>
                <a:tc vMerge="1">
                  <a:txBody>
                    <a:bodyPr/>
                    <a:lstStyle/>
                    <a:p>
                      <a:r>
                        <a:rPr lang="en-IE" sz="1800" b="1" dirty="0">
                          <a:solidFill>
                            <a:schemeClr val="bg1"/>
                          </a:solidFill>
                        </a:rPr>
                        <a:t>48</a:t>
                      </a:r>
                    </a:p>
                  </a:txBody>
                  <a:tcPr>
                    <a:lnL w="28575" cap="flat" cmpd="sng" algn="ctr">
                      <a:solidFill>
                        <a:schemeClr val="accent5">
                          <a:lumMod val="50000"/>
                        </a:schemeClr>
                      </a:solidFill>
                      <a:prstDash val="solid"/>
                      <a:round/>
                      <a:headEnd type="none" w="med" len="med"/>
                      <a:tailEnd type="none" w="med" len="med"/>
                    </a:lnL>
                    <a:lnR w="28575" cap="flat" cmpd="sng" algn="ctr">
                      <a:solidFill>
                        <a:schemeClr val="accent5">
                          <a:lumMod val="50000"/>
                        </a:schemeClr>
                      </a:solidFill>
                      <a:prstDash val="solid"/>
                      <a:round/>
                      <a:headEnd type="none" w="med" len="med"/>
                      <a:tailEnd type="none" w="med" len="med"/>
                    </a:lnR>
                    <a:lnT w="28575" cap="flat" cmpd="sng" algn="ctr">
                      <a:solidFill>
                        <a:schemeClr val="accent5">
                          <a:lumMod val="50000"/>
                        </a:schemeClr>
                      </a:solidFill>
                      <a:prstDash val="solid"/>
                      <a:round/>
                      <a:headEnd type="none" w="med" len="med"/>
                      <a:tailEnd type="none" w="med" len="med"/>
                    </a:lnT>
                    <a:lnB w="28575" cap="flat" cmpd="sng" algn="ctr">
                      <a:solidFill>
                        <a:schemeClr val="accent5">
                          <a:lumMod val="50000"/>
                        </a:schemeClr>
                      </a:solidFill>
                      <a:prstDash val="solid"/>
                      <a:round/>
                      <a:headEnd type="none" w="med" len="med"/>
                      <a:tailEnd type="none" w="med" len="med"/>
                    </a:lnB>
                  </a:tcPr>
                </a:tc>
                <a:tc>
                  <a:txBody>
                    <a:bodyPr/>
                    <a:lstStyle/>
                    <a:p>
                      <a:pPr algn="ctr"/>
                      <a:r>
                        <a:rPr lang="en-IE" sz="2000" b="0" dirty="0">
                          <a:solidFill>
                            <a:schemeClr val="accent1">
                              <a:lumMod val="50000"/>
                            </a:schemeClr>
                          </a:solidFill>
                        </a:rPr>
                        <a:t>2169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IE" sz="2000" b="0" dirty="0">
                          <a:solidFill>
                            <a:schemeClr val="accent1">
                              <a:lumMod val="50000"/>
                            </a:schemeClr>
                          </a:solidFill>
                        </a:rPr>
                        <a:t>Used to purchase HEPA air cleaner unit, additional furniture for outside, single desks etc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IE" sz="2000" b="0" dirty="0">
                          <a:solidFill>
                            <a:schemeClr val="accent1">
                              <a:lumMod val="50000"/>
                            </a:schemeClr>
                          </a:solidFill>
                        </a:rPr>
                        <a:t>1425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IE" sz="2000" b="0" dirty="0">
                          <a:solidFill>
                            <a:schemeClr val="accent1">
                              <a:lumMod val="50000"/>
                            </a:schemeClr>
                          </a:solidFill>
                        </a:rPr>
                        <a:t>3905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30158459"/>
                  </a:ext>
                </a:extLst>
              </a:tr>
              <a:tr h="649298">
                <a:tc vMerge="1">
                  <a:txBody>
                    <a:bodyPr/>
                    <a:lstStyle/>
                    <a:p>
                      <a:endParaRPr lang="en-IE" sz="1800" b="1" dirty="0">
                        <a:solidFill>
                          <a:schemeClr val="bg1"/>
                        </a:solidFill>
                      </a:endParaRPr>
                    </a:p>
                  </a:txBody>
                  <a:tcPr>
                    <a:lnL w="28575" cap="flat" cmpd="sng" algn="ctr">
                      <a:solidFill>
                        <a:schemeClr val="accent5">
                          <a:lumMod val="50000"/>
                        </a:schemeClr>
                      </a:solidFill>
                      <a:prstDash val="solid"/>
                      <a:round/>
                      <a:headEnd type="none" w="med" len="med"/>
                      <a:tailEnd type="none" w="med" len="med"/>
                    </a:lnL>
                    <a:lnR w="28575" cap="flat" cmpd="sng" algn="ctr">
                      <a:solidFill>
                        <a:schemeClr val="accent5">
                          <a:lumMod val="50000"/>
                        </a:schemeClr>
                      </a:solidFill>
                      <a:prstDash val="solid"/>
                      <a:round/>
                      <a:headEnd type="none" w="med" len="med"/>
                      <a:tailEnd type="none" w="med" len="med"/>
                    </a:lnR>
                    <a:lnT w="28575" cap="flat" cmpd="sng" algn="ctr">
                      <a:solidFill>
                        <a:schemeClr val="accent5">
                          <a:lumMod val="50000"/>
                        </a:schemeClr>
                      </a:solidFill>
                      <a:prstDash val="solid"/>
                      <a:round/>
                      <a:headEnd type="none" w="med" len="med"/>
                      <a:tailEnd type="none" w="med" len="med"/>
                    </a:lnT>
                    <a:lnB w="28575" cap="flat" cmpd="sng" algn="ctr">
                      <a:solidFill>
                        <a:schemeClr val="accent5">
                          <a:lumMod val="50000"/>
                        </a:schemeClr>
                      </a:solidFill>
                      <a:prstDash val="solid"/>
                      <a:round/>
                      <a:headEnd type="none" w="med" len="med"/>
                      <a:tailEnd type="none" w="med" len="med"/>
                    </a:lnB>
                  </a:tcPr>
                </a:tc>
                <a:tc vMerge="1">
                  <a:txBody>
                    <a:bodyPr/>
                    <a:lstStyle/>
                    <a:p>
                      <a:r>
                        <a:rPr lang="en-IE" sz="1800" b="1" dirty="0">
                          <a:solidFill>
                            <a:schemeClr val="bg1"/>
                          </a:solidFill>
                        </a:rPr>
                        <a:t>48</a:t>
                      </a:r>
                    </a:p>
                  </a:txBody>
                  <a:tcPr>
                    <a:lnL w="28575" cap="flat" cmpd="sng" algn="ctr">
                      <a:solidFill>
                        <a:schemeClr val="accent5">
                          <a:lumMod val="50000"/>
                        </a:schemeClr>
                      </a:solidFill>
                      <a:prstDash val="solid"/>
                      <a:round/>
                      <a:headEnd type="none" w="med" len="med"/>
                      <a:tailEnd type="none" w="med" len="med"/>
                    </a:lnL>
                    <a:lnR w="28575" cap="flat" cmpd="sng" algn="ctr">
                      <a:solidFill>
                        <a:schemeClr val="accent5">
                          <a:lumMod val="50000"/>
                        </a:schemeClr>
                      </a:solidFill>
                      <a:prstDash val="solid"/>
                      <a:round/>
                      <a:headEnd type="none" w="med" len="med"/>
                      <a:tailEnd type="none" w="med" len="med"/>
                    </a:lnR>
                    <a:lnT w="28575" cap="flat" cmpd="sng" algn="ctr">
                      <a:solidFill>
                        <a:schemeClr val="accent5">
                          <a:lumMod val="50000"/>
                        </a:schemeClr>
                      </a:solidFill>
                      <a:prstDash val="solid"/>
                      <a:round/>
                      <a:headEnd type="none" w="med" len="med"/>
                      <a:tailEnd type="none" w="med" len="med"/>
                    </a:lnT>
                    <a:lnB w="28575" cap="flat" cmpd="sng" algn="ctr">
                      <a:solidFill>
                        <a:schemeClr val="accent5">
                          <a:lumMod val="50000"/>
                        </a:schemeClr>
                      </a:solidFill>
                      <a:prstDash val="solid"/>
                      <a:round/>
                      <a:headEnd type="none" w="med" len="med"/>
                      <a:tailEnd type="none" w="med" len="med"/>
                    </a:lnB>
                  </a:tcPr>
                </a:tc>
                <a:tc>
                  <a:txBody>
                    <a:bodyPr/>
                    <a:lstStyle/>
                    <a:p>
                      <a:pPr algn="ctr"/>
                      <a:r>
                        <a:rPr lang="en-IE" sz="2000" b="0" dirty="0">
                          <a:solidFill>
                            <a:schemeClr val="accent1">
                              <a:lumMod val="50000"/>
                            </a:schemeClr>
                          </a:solidFill>
                        </a:rPr>
                        <a:t>2169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IE" sz="2000" b="0" dirty="0">
                          <a:solidFill>
                            <a:schemeClr val="accent1">
                              <a:lumMod val="50000"/>
                            </a:schemeClr>
                          </a:solidFill>
                        </a:rPr>
                        <a:t>ICT – broadband upgrade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IE" sz="2000" b="0" dirty="0">
                          <a:solidFill>
                            <a:schemeClr val="accent1">
                              <a:lumMod val="50000"/>
                            </a:schemeClr>
                          </a:solidFill>
                        </a:rPr>
                        <a:t>1465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IE" sz="2000" b="0" dirty="0">
                          <a:solidFill>
                            <a:schemeClr val="accent1">
                              <a:lumMod val="50000"/>
                            </a:schemeClr>
                          </a:solidFill>
                        </a:rPr>
                        <a:t>3905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01034180"/>
                  </a:ext>
                </a:extLst>
              </a:tr>
            </a:tbl>
          </a:graphicData>
        </a:graphic>
      </p:graphicFrame>
    </p:spTree>
    <p:extLst>
      <p:ext uri="{BB962C8B-B14F-4D97-AF65-F5344CB8AC3E}">
        <p14:creationId xmlns:p14="http://schemas.microsoft.com/office/powerpoint/2010/main" val="12792226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425F696-85A1-4AEE-B0BF-AB16A9BD90BC}"/>
              </a:ext>
            </a:extLst>
          </p:cNvPr>
          <p:cNvSpPr/>
          <p:nvPr/>
        </p:nvSpPr>
        <p:spPr>
          <a:xfrm>
            <a:off x="0" y="-1"/>
            <a:ext cx="12192000" cy="124358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5" name="Rectangle 4">
            <a:extLst>
              <a:ext uri="{FF2B5EF4-FFF2-40B4-BE49-F238E27FC236}">
                <a16:creationId xmlns:a16="http://schemas.microsoft.com/office/drawing/2014/main" id="{5D427563-DAF5-4784-B4A6-F969171E2E18}"/>
              </a:ext>
            </a:extLst>
          </p:cNvPr>
          <p:cNvSpPr/>
          <p:nvPr/>
        </p:nvSpPr>
        <p:spPr>
          <a:xfrm>
            <a:off x="748895" y="414048"/>
            <a:ext cx="10705167" cy="646331"/>
          </a:xfrm>
          <a:prstGeom prst="rect">
            <a:avLst/>
          </a:prstGeom>
        </p:spPr>
        <p:txBody>
          <a:bodyPr wrap="square">
            <a:spAutoFit/>
          </a:bodyPr>
          <a:lstStyle/>
          <a:p>
            <a:r>
              <a:rPr lang="en-IE" sz="3200" dirty="0">
                <a:solidFill>
                  <a:schemeClr val="bg1"/>
                </a:solidFill>
                <a:latin typeface="Arial Black" panose="020B0A04020102020204" pitchFamily="34" charset="0"/>
              </a:rPr>
              <a:t>Accounting for COVID-19 Grants</a:t>
            </a:r>
            <a:r>
              <a:rPr lang="en-IE" sz="3600" dirty="0">
                <a:solidFill>
                  <a:schemeClr val="bg1"/>
                </a:solidFill>
                <a:latin typeface="Arial Black" panose="020B0A04020102020204" pitchFamily="34" charset="0"/>
              </a:rPr>
              <a:t>​</a:t>
            </a:r>
          </a:p>
        </p:txBody>
      </p:sp>
      <p:graphicFrame>
        <p:nvGraphicFramePr>
          <p:cNvPr id="7" name="Content Placeholder 5">
            <a:extLst>
              <a:ext uri="{FF2B5EF4-FFF2-40B4-BE49-F238E27FC236}">
                <a16:creationId xmlns:a16="http://schemas.microsoft.com/office/drawing/2014/main" id="{E04AB489-C269-40B2-91D3-FC053043F23A}"/>
              </a:ext>
            </a:extLst>
          </p:cNvPr>
          <p:cNvGraphicFramePr>
            <a:graphicFrameLocks noGrp="1"/>
          </p:cNvGraphicFramePr>
          <p:nvPr>
            <p:ph idx="1"/>
            <p:extLst>
              <p:ext uri="{D42A27DB-BD31-4B8C-83A1-F6EECF244321}">
                <p14:modId xmlns:p14="http://schemas.microsoft.com/office/powerpoint/2010/main" val="4204645542"/>
              </p:ext>
            </p:extLst>
          </p:nvPr>
        </p:nvGraphicFramePr>
        <p:xfrm>
          <a:off x="298937" y="1243584"/>
          <a:ext cx="11377249" cy="5485778"/>
        </p:xfrm>
        <a:graphic>
          <a:graphicData uri="http://schemas.openxmlformats.org/drawingml/2006/table">
            <a:tbl>
              <a:tblPr firstRow="1" bandRow="1">
                <a:tableStyleId>{85BE263C-DBD7-4A20-BB59-AAB30ACAA65A}</a:tableStyleId>
              </a:tblPr>
              <a:tblGrid>
                <a:gridCol w="1978718">
                  <a:extLst>
                    <a:ext uri="{9D8B030D-6E8A-4147-A177-3AD203B41FA5}">
                      <a16:colId xmlns:a16="http://schemas.microsoft.com/office/drawing/2014/main" val="183484727"/>
                    </a:ext>
                  </a:extLst>
                </a:gridCol>
                <a:gridCol w="696589">
                  <a:extLst>
                    <a:ext uri="{9D8B030D-6E8A-4147-A177-3AD203B41FA5}">
                      <a16:colId xmlns:a16="http://schemas.microsoft.com/office/drawing/2014/main" val="2423027810"/>
                    </a:ext>
                  </a:extLst>
                </a:gridCol>
                <a:gridCol w="1403273">
                  <a:extLst>
                    <a:ext uri="{9D8B030D-6E8A-4147-A177-3AD203B41FA5}">
                      <a16:colId xmlns:a16="http://schemas.microsoft.com/office/drawing/2014/main" val="3605384596"/>
                    </a:ext>
                  </a:extLst>
                </a:gridCol>
                <a:gridCol w="4357135">
                  <a:extLst>
                    <a:ext uri="{9D8B030D-6E8A-4147-A177-3AD203B41FA5}">
                      <a16:colId xmlns:a16="http://schemas.microsoft.com/office/drawing/2014/main" val="161096941"/>
                    </a:ext>
                  </a:extLst>
                </a:gridCol>
                <a:gridCol w="1233952">
                  <a:extLst>
                    <a:ext uri="{9D8B030D-6E8A-4147-A177-3AD203B41FA5}">
                      <a16:colId xmlns:a16="http://schemas.microsoft.com/office/drawing/2014/main" val="2227025691"/>
                    </a:ext>
                  </a:extLst>
                </a:gridCol>
                <a:gridCol w="1707582">
                  <a:extLst>
                    <a:ext uri="{9D8B030D-6E8A-4147-A177-3AD203B41FA5}">
                      <a16:colId xmlns:a16="http://schemas.microsoft.com/office/drawing/2014/main" val="873792321"/>
                    </a:ext>
                  </a:extLst>
                </a:gridCol>
              </a:tblGrid>
              <a:tr h="1463040">
                <a:tc>
                  <a:txBody>
                    <a:bodyPr/>
                    <a:lstStyle/>
                    <a:p>
                      <a:r>
                        <a:rPr lang="en-IE" sz="2000" b="1" dirty="0">
                          <a:solidFill>
                            <a:schemeClr val="bg1"/>
                          </a:solidFill>
                        </a:rPr>
                        <a:t>DE COVID Grant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IE" sz="2000" b="1" dirty="0">
                          <a:solidFill>
                            <a:schemeClr val="bg1"/>
                          </a:solidFill>
                        </a:rPr>
                        <a:t>FG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IE" sz="2000" b="1" dirty="0">
                          <a:solidFill>
                            <a:schemeClr val="bg1"/>
                          </a:solidFill>
                        </a:rPr>
                        <a:t>Balance sheet</a:t>
                      </a:r>
                    </a:p>
                    <a:p>
                      <a:pPr algn="ctr"/>
                      <a:r>
                        <a:rPr lang="en-IE" sz="2000" b="1" dirty="0">
                          <a:solidFill>
                            <a:schemeClr val="bg1"/>
                          </a:solidFill>
                        </a:rPr>
                        <a:t>Code</a:t>
                      </a:r>
                    </a:p>
                    <a:p>
                      <a:pPr algn="ctr"/>
                      <a:r>
                        <a:rPr lang="en-IE" sz="2000" b="1" dirty="0">
                          <a:solidFill>
                            <a:schemeClr val="bg1"/>
                          </a:solidFill>
                        </a:rPr>
                        <a:t>Unspent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2000" b="1" dirty="0">
                          <a:solidFill>
                            <a:schemeClr val="bg1"/>
                          </a:solidFill>
                        </a:rPr>
                        <a:t>Example of what it can be spent on </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IE" sz="2000" b="1"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E" sz="2000" b="1" dirty="0">
                          <a:solidFill>
                            <a:schemeClr val="bg1"/>
                          </a:solidFill>
                        </a:rPr>
                        <a:t>Expense Code</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IE" sz="2000" b="1"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IE" sz="2000" b="1" dirty="0">
                          <a:solidFill>
                            <a:schemeClr val="bg1"/>
                          </a:solidFill>
                        </a:rPr>
                        <a:t>Income code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9171667"/>
                  </a:ext>
                </a:extLst>
              </a:tr>
              <a:tr h="1105907">
                <a:tc>
                  <a:txBody>
                    <a:bodyPr/>
                    <a:lstStyle/>
                    <a:p>
                      <a:r>
                        <a:rPr lang="en-IE" sz="2000" b="0" dirty="0">
                          <a:solidFill>
                            <a:schemeClr val="accent1">
                              <a:lumMod val="50000"/>
                            </a:schemeClr>
                          </a:solidFill>
                        </a:rPr>
                        <a:t>Capitation for PPE, consumables &amp; equip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IE" sz="2000" b="0" dirty="0">
                          <a:solidFill>
                            <a:schemeClr val="accent1">
                              <a:lumMod val="50000"/>
                            </a:schemeClr>
                          </a:solidFill>
                        </a:rPr>
                        <a:t>51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IE" sz="2000" b="0" dirty="0">
                          <a:solidFill>
                            <a:schemeClr val="accent1">
                              <a:lumMod val="50000"/>
                            </a:schemeClr>
                          </a:solidFill>
                        </a:rPr>
                        <a:t>2182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IE" sz="2000" b="0" dirty="0">
                          <a:solidFill>
                            <a:schemeClr val="accent1">
                              <a:lumMod val="50000"/>
                            </a:schemeClr>
                          </a:solidFill>
                        </a:rPr>
                        <a:t>Sanitisers, face coverings, aprons, signage, pedal bins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IE" sz="2000" b="0" dirty="0">
                          <a:solidFill>
                            <a:schemeClr val="accent1">
                              <a:lumMod val="50000"/>
                            </a:schemeClr>
                          </a:solidFill>
                        </a:rPr>
                        <a:t>5802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IE" sz="2000" b="0" dirty="0">
                          <a:solidFill>
                            <a:schemeClr val="accent1">
                              <a:lumMod val="50000"/>
                            </a:schemeClr>
                          </a:solidFill>
                        </a:rPr>
                        <a:t>3281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74715421"/>
                  </a:ext>
                </a:extLst>
              </a:tr>
              <a:tr h="853129">
                <a:tc>
                  <a:txBody>
                    <a:bodyPr/>
                    <a:lstStyle/>
                    <a:p>
                      <a:r>
                        <a:rPr lang="en-IE" sz="2000" b="0" dirty="0">
                          <a:solidFill>
                            <a:schemeClr val="accent1">
                              <a:lumMod val="50000"/>
                            </a:schemeClr>
                          </a:solidFill>
                        </a:rPr>
                        <a:t>Enhanced Supervision Grant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IE" sz="2000" b="0" dirty="0">
                          <a:solidFill>
                            <a:schemeClr val="accent1">
                              <a:lumMod val="50000"/>
                            </a:schemeClr>
                          </a:solidFill>
                        </a:rPr>
                        <a:t>52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IE" sz="2000" b="0" dirty="0">
                          <a:solidFill>
                            <a:schemeClr val="accent1">
                              <a:lumMod val="50000"/>
                            </a:schemeClr>
                          </a:solidFill>
                        </a:rPr>
                        <a:t>2183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IE" sz="2000" b="0" dirty="0">
                          <a:solidFill>
                            <a:schemeClr val="accent1">
                              <a:lumMod val="50000"/>
                            </a:schemeClr>
                          </a:solidFill>
                        </a:rPr>
                        <a:t>Enhanced supervision wages cost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IE" sz="2000" b="0" dirty="0">
                          <a:solidFill>
                            <a:schemeClr val="accent1">
                              <a:lumMod val="50000"/>
                            </a:schemeClr>
                          </a:solidFill>
                        </a:rPr>
                        <a:t>5803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IE" sz="2000" b="0" dirty="0">
                          <a:solidFill>
                            <a:schemeClr val="accent1">
                              <a:lumMod val="50000"/>
                            </a:schemeClr>
                          </a:solidFill>
                        </a:rPr>
                        <a:t>3282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79877702"/>
                  </a:ext>
                </a:extLst>
              </a:tr>
              <a:tr h="853129">
                <a:tc rowSpan="2">
                  <a:txBody>
                    <a:bodyPr/>
                    <a:lstStyle/>
                    <a:p>
                      <a:r>
                        <a:rPr lang="en-IE" sz="2000" b="0" dirty="0">
                          <a:solidFill>
                            <a:schemeClr val="accent1">
                              <a:lumMod val="50000"/>
                            </a:schemeClr>
                          </a:solidFill>
                        </a:rPr>
                        <a:t>Capitation additional cleaning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r>
                        <a:rPr lang="en-IE" sz="2000" b="0" dirty="0">
                          <a:solidFill>
                            <a:schemeClr val="accent1">
                              <a:lumMod val="50000"/>
                            </a:schemeClr>
                          </a:solidFill>
                        </a:rPr>
                        <a:t>48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IE" sz="2000" b="0" dirty="0">
                          <a:solidFill>
                            <a:schemeClr val="accent1">
                              <a:lumMod val="50000"/>
                            </a:schemeClr>
                          </a:solidFill>
                        </a:rPr>
                        <a:t>2184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IE" sz="2000" b="0" dirty="0">
                          <a:solidFill>
                            <a:schemeClr val="accent1">
                              <a:lumMod val="50000"/>
                            </a:schemeClr>
                          </a:solidFill>
                        </a:rPr>
                        <a:t>Additional cleaning hours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IE" sz="2000" b="0" dirty="0">
                          <a:solidFill>
                            <a:schemeClr val="accent1">
                              <a:lumMod val="50000"/>
                            </a:schemeClr>
                          </a:solidFill>
                        </a:rPr>
                        <a:t>5804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IE" sz="2000" b="0" dirty="0">
                          <a:solidFill>
                            <a:schemeClr val="accent1">
                              <a:lumMod val="50000"/>
                            </a:schemeClr>
                          </a:solidFill>
                        </a:rPr>
                        <a:t>3283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30266430"/>
                  </a:ext>
                </a:extLst>
              </a:tr>
              <a:tr h="853129">
                <a:tc vMerge="1">
                  <a:txBody>
                    <a:bodyPr/>
                    <a:lstStyle/>
                    <a:p>
                      <a:endParaRPr lang="en-IE" sz="1800" b="0" dirty="0">
                        <a:solidFill>
                          <a:schemeClr val="bg1"/>
                        </a:solidFill>
                      </a:endParaRPr>
                    </a:p>
                  </a:txBody>
                  <a:tcPr>
                    <a:lnL w="28575" cap="flat" cmpd="sng" algn="ctr">
                      <a:solidFill>
                        <a:schemeClr val="accent5">
                          <a:lumMod val="50000"/>
                        </a:schemeClr>
                      </a:solidFill>
                      <a:prstDash val="solid"/>
                      <a:round/>
                      <a:headEnd type="none" w="med" len="med"/>
                      <a:tailEnd type="none" w="med" len="med"/>
                    </a:lnL>
                    <a:lnR w="28575" cap="flat" cmpd="sng" algn="ctr">
                      <a:solidFill>
                        <a:schemeClr val="accent5">
                          <a:lumMod val="50000"/>
                        </a:schemeClr>
                      </a:solidFill>
                      <a:prstDash val="solid"/>
                      <a:round/>
                      <a:headEnd type="none" w="med" len="med"/>
                      <a:tailEnd type="none" w="med" len="med"/>
                    </a:lnR>
                    <a:lnT w="28575" cap="flat" cmpd="sng" algn="ctr">
                      <a:solidFill>
                        <a:schemeClr val="accent5">
                          <a:lumMod val="50000"/>
                        </a:schemeClr>
                      </a:solidFill>
                      <a:prstDash val="solid"/>
                      <a:round/>
                      <a:headEnd type="none" w="med" len="med"/>
                      <a:tailEnd type="none" w="med" len="med"/>
                    </a:lnT>
                    <a:lnB w="28575" cap="flat" cmpd="sng" algn="ctr">
                      <a:solidFill>
                        <a:schemeClr val="accent5">
                          <a:lumMod val="50000"/>
                        </a:schemeClr>
                      </a:solidFill>
                      <a:prstDash val="solid"/>
                      <a:round/>
                      <a:headEnd type="none" w="med" len="med"/>
                      <a:tailEnd type="none" w="med" len="med"/>
                    </a:lnB>
                  </a:tcPr>
                </a:tc>
                <a:tc vMerge="1">
                  <a:txBody>
                    <a:bodyPr/>
                    <a:lstStyle/>
                    <a:p>
                      <a:endParaRPr lang="en-IE" sz="1800" b="0" dirty="0">
                        <a:solidFill>
                          <a:schemeClr val="bg1"/>
                        </a:solidFill>
                      </a:endParaRPr>
                    </a:p>
                  </a:txBody>
                  <a:tcPr>
                    <a:lnL w="28575" cap="flat" cmpd="sng" algn="ctr">
                      <a:solidFill>
                        <a:schemeClr val="accent5">
                          <a:lumMod val="50000"/>
                        </a:schemeClr>
                      </a:solidFill>
                      <a:prstDash val="solid"/>
                      <a:round/>
                      <a:headEnd type="none" w="med" len="med"/>
                      <a:tailEnd type="none" w="med" len="med"/>
                    </a:lnL>
                    <a:lnR w="28575" cap="flat" cmpd="sng" algn="ctr">
                      <a:solidFill>
                        <a:schemeClr val="accent5">
                          <a:lumMod val="50000"/>
                        </a:schemeClr>
                      </a:solidFill>
                      <a:prstDash val="solid"/>
                      <a:round/>
                      <a:headEnd type="none" w="med" len="med"/>
                      <a:tailEnd type="none" w="med" len="med"/>
                    </a:lnR>
                    <a:lnT w="28575" cap="flat" cmpd="sng" algn="ctr">
                      <a:solidFill>
                        <a:schemeClr val="accent5">
                          <a:lumMod val="50000"/>
                        </a:schemeClr>
                      </a:solidFill>
                      <a:prstDash val="solid"/>
                      <a:round/>
                      <a:headEnd type="none" w="med" len="med"/>
                      <a:tailEnd type="none" w="med" len="med"/>
                    </a:lnT>
                    <a:lnB w="28575" cap="flat" cmpd="sng" algn="ctr">
                      <a:solidFill>
                        <a:schemeClr val="accent5">
                          <a:lumMod val="50000"/>
                        </a:schemeClr>
                      </a:solidFill>
                      <a:prstDash val="solid"/>
                      <a:round/>
                      <a:headEnd type="none" w="med" len="med"/>
                      <a:tailEnd type="none" w="med" len="med"/>
                    </a:lnB>
                  </a:tcPr>
                </a:tc>
                <a:tc>
                  <a:txBody>
                    <a:bodyPr/>
                    <a:lstStyle/>
                    <a:p>
                      <a:pPr algn="ctr"/>
                      <a:r>
                        <a:rPr lang="en-IE" sz="2000" b="0" dirty="0">
                          <a:solidFill>
                            <a:schemeClr val="accent1">
                              <a:lumMod val="50000"/>
                            </a:schemeClr>
                          </a:solidFill>
                        </a:rPr>
                        <a:t>2184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IE" sz="2000" b="0" dirty="0">
                          <a:solidFill>
                            <a:schemeClr val="accent1">
                              <a:lumMod val="50000"/>
                            </a:schemeClr>
                          </a:solidFill>
                        </a:rPr>
                        <a:t>Additional cleaning non wage costs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IE" sz="2000" b="0" dirty="0">
                          <a:solidFill>
                            <a:schemeClr val="accent1">
                              <a:lumMod val="50000"/>
                            </a:schemeClr>
                          </a:solidFill>
                        </a:rPr>
                        <a:t>5805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IE" sz="2000" b="0" dirty="0">
                          <a:solidFill>
                            <a:schemeClr val="accent1">
                              <a:lumMod val="50000"/>
                            </a:schemeClr>
                          </a:solidFill>
                        </a:rPr>
                        <a:t>3283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36937764"/>
                  </a:ext>
                </a:extLst>
              </a:tr>
            </a:tbl>
          </a:graphicData>
        </a:graphic>
      </p:graphicFrame>
    </p:spTree>
    <p:extLst>
      <p:ext uri="{BB962C8B-B14F-4D97-AF65-F5344CB8AC3E}">
        <p14:creationId xmlns:p14="http://schemas.microsoft.com/office/powerpoint/2010/main" val="3608109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2">
            <a:lumMod val="50000"/>
          </a:schemeClr>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425F696-85A1-4AEE-B0BF-AB16A9BD90BC}"/>
              </a:ext>
            </a:extLst>
          </p:cNvPr>
          <p:cNvSpPr/>
          <p:nvPr/>
        </p:nvSpPr>
        <p:spPr>
          <a:xfrm>
            <a:off x="0" y="-1"/>
            <a:ext cx="12192000" cy="124358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5" name="Rectangle 4">
            <a:extLst>
              <a:ext uri="{FF2B5EF4-FFF2-40B4-BE49-F238E27FC236}">
                <a16:creationId xmlns:a16="http://schemas.microsoft.com/office/drawing/2014/main" id="{5D427563-DAF5-4784-B4A6-F969171E2E18}"/>
              </a:ext>
            </a:extLst>
          </p:cNvPr>
          <p:cNvSpPr/>
          <p:nvPr/>
        </p:nvSpPr>
        <p:spPr>
          <a:xfrm>
            <a:off x="748896" y="414048"/>
            <a:ext cx="8142910" cy="584775"/>
          </a:xfrm>
          <a:prstGeom prst="rect">
            <a:avLst/>
          </a:prstGeom>
        </p:spPr>
        <p:txBody>
          <a:bodyPr wrap="square">
            <a:spAutoFit/>
          </a:bodyPr>
          <a:lstStyle/>
          <a:p>
            <a:r>
              <a:rPr lang="en-IE" sz="3200" dirty="0">
                <a:solidFill>
                  <a:schemeClr val="bg1"/>
                </a:solidFill>
                <a:latin typeface="Arial Black" panose="020B0A04020102020204" pitchFamily="34" charset="0"/>
              </a:rPr>
              <a:t>Webinar</a:t>
            </a:r>
          </a:p>
        </p:txBody>
      </p:sp>
      <p:sp>
        <p:nvSpPr>
          <p:cNvPr id="9" name="Rectangle 8">
            <a:extLst>
              <a:ext uri="{FF2B5EF4-FFF2-40B4-BE49-F238E27FC236}">
                <a16:creationId xmlns:a16="http://schemas.microsoft.com/office/drawing/2014/main" id="{79B4460D-AD40-44CA-B6D2-A8C3CE793FDD}"/>
              </a:ext>
            </a:extLst>
          </p:cNvPr>
          <p:cNvSpPr/>
          <p:nvPr/>
        </p:nvSpPr>
        <p:spPr>
          <a:xfrm>
            <a:off x="1245312" y="1690052"/>
            <a:ext cx="9484602" cy="4585871"/>
          </a:xfrm>
          <a:prstGeom prst="rect">
            <a:avLst/>
          </a:prstGeom>
          <a:solidFill>
            <a:schemeClr val="tx2">
              <a:lumMod val="75000"/>
            </a:schemeClr>
          </a:solidFill>
        </p:spPr>
        <p:txBody>
          <a:bodyPr wrap="square">
            <a:spAutoFit/>
          </a:bodyPr>
          <a:lstStyle/>
          <a:p>
            <a:endParaRPr lang="en-IE" sz="2400" dirty="0"/>
          </a:p>
          <a:p>
            <a:pPr marR="0" lvl="0" algn="l" defTabSz="457200" rtl="0" eaLnBrk="1" fontAlgn="auto" latinLnBrk="0" hangingPunct="1">
              <a:lnSpc>
                <a:spcPct val="100000"/>
              </a:lnSpc>
              <a:spcBef>
                <a:spcPts val="0"/>
              </a:spcBef>
              <a:spcAft>
                <a:spcPts val="0"/>
              </a:spcAft>
              <a:buClrTx/>
              <a:buSzTx/>
              <a:tabLst/>
              <a:defRPr/>
            </a:pPr>
            <a:endParaRPr kumimoji="0" lang="en-IE" sz="2400" b="0" i="0" u="none" strike="noStrike" kern="1200" cap="none" spc="0" normalizeH="0" baseline="0" noProof="0" dirty="0">
              <a:ln>
                <a:noFill/>
              </a:ln>
              <a:solidFill>
                <a:schemeClr val="accent1">
                  <a:lumMod val="50000"/>
                </a:schemeClr>
              </a:solidFill>
              <a:effectLst/>
              <a:uLnTx/>
              <a:uFillTx/>
              <a:latin typeface="Calibri" panose="020F0502020204030204"/>
              <a:ea typeface="+mn-ea"/>
              <a:cs typeface="+mn-cs"/>
            </a:endParaRPr>
          </a:p>
          <a:p>
            <a:pPr marR="0" lvl="0" algn="l" defTabSz="457200" rtl="0" eaLnBrk="1" fontAlgn="auto" latinLnBrk="0" hangingPunct="1">
              <a:lnSpc>
                <a:spcPct val="100000"/>
              </a:lnSpc>
              <a:spcBef>
                <a:spcPts val="0"/>
              </a:spcBef>
              <a:spcAft>
                <a:spcPts val="0"/>
              </a:spcAft>
              <a:buClrTx/>
              <a:buSzTx/>
              <a:tabLst/>
              <a:defRPr/>
            </a:pPr>
            <a:endParaRPr lang="en-IE" sz="2400" dirty="0">
              <a:solidFill>
                <a:schemeClr val="accent1">
                  <a:lumMod val="50000"/>
                </a:schemeClr>
              </a:solidFill>
              <a:latin typeface="Calibri" panose="020F0502020204030204"/>
            </a:endParaRPr>
          </a:p>
          <a:p>
            <a:pPr marR="0" lvl="0" algn="l" defTabSz="457200" rtl="0" eaLnBrk="1" fontAlgn="auto" latinLnBrk="0" hangingPunct="1">
              <a:lnSpc>
                <a:spcPct val="100000"/>
              </a:lnSpc>
              <a:spcBef>
                <a:spcPts val="0"/>
              </a:spcBef>
              <a:spcAft>
                <a:spcPts val="0"/>
              </a:spcAft>
              <a:buClrTx/>
              <a:buSzTx/>
              <a:tabLst/>
              <a:defRPr/>
            </a:pPr>
            <a:endParaRPr kumimoji="0" lang="en-IE" sz="2400" b="0" i="0" u="none" strike="noStrike" kern="1200" cap="none" spc="0" normalizeH="0" baseline="0" noProof="0" dirty="0">
              <a:ln>
                <a:noFill/>
              </a:ln>
              <a:solidFill>
                <a:schemeClr val="accent1">
                  <a:lumMod val="50000"/>
                </a:schemeClr>
              </a:solidFill>
              <a:effectLst/>
              <a:uLnTx/>
              <a:uFillTx/>
              <a:latin typeface="Calibri" panose="020F0502020204030204"/>
              <a:ea typeface="+mn-ea"/>
              <a:cs typeface="+mn-cs"/>
            </a:endParaRPr>
          </a:p>
          <a:p>
            <a:pPr marR="0" lvl="0" algn="l" defTabSz="457200" rtl="0" eaLnBrk="1" fontAlgn="auto" latinLnBrk="0" hangingPunct="1">
              <a:lnSpc>
                <a:spcPct val="100000"/>
              </a:lnSpc>
              <a:spcBef>
                <a:spcPts val="0"/>
              </a:spcBef>
              <a:spcAft>
                <a:spcPts val="0"/>
              </a:spcAft>
              <a:buClrTx/>
              <a:buSzTx/>
              <a:tabLst/>
              <a:defRPr/>
            </a:pPr>
            <a:endParaRPr lang="en-IE" sz="2400" dirty="0">
              <a:solidFill>
                <a:schemeClr val="accent1">
                  <a:lumMod val="50000"/>
                </a:schemeClr>
              </a:solidFill>
              <a:latin typeface="Calibri" panose="020F0502020204030204"/>
            </a:endParaRPr>
          </a:p>
          <a:p>
            <a:pPr marR="0" lvl="0" algn="l" defTabSz="457200" rtl="0" eaLnBrk="1" fontAlgn="auto" latinLnBrk="0" hangingPunct="1">
              <a:lnSpc>
                <a:spcPct val="100000"/>
              </a:lnSpc>
              <a:spcBef>
                <a:spcPts val="0"/>
              </a:spcBef>
              <a:spcAft>
                <a:spcPts val="0"/>
              </a:spcAft>
              <a:buClrTx/>
              <a:buSzTx/>
              <a:tabLst/>
              <a:defRPr/>
            </a:pPr>
            <a:endParaRPr kumimoji="0" lang="en-IE" sz="2400" b="0" i="0" u="none" strike="noStrike" kern="1200" cap="none" spc="0" normalizeH="0" baseline="0" noProof="0" dirty="0">
              <a:ln>
                <a:noFill/>
              </a:ln>
              <a:solidFill>
                <a:schemeClr val="accent1">
                  <a:lumMod val="50000"/>
                </a:schemeClr>
              </a:solidFill>
              <a:effectLst/>
              <a:uLnTx/>
              <a:uFillTx/>
              <a:latin typeface="Calibri" panose="020F0502020204030204"/>
              <a:ea typeface="+mn-ea"/>
              <a:cs typeface="+mn-cs"/>
            </a:endParaRPr>
          </a:p>
          <a:p>
            <a:pPr marR="0" lvl="0" algn="l" defTabSz="457200" rtl="0" eaLnBrk="1" fontAlgn="auto" latinLnBrk="0" hangingPunct="1">
              <a:lnSpc>
                <a:spcPct val="100000"/>
              </a:lnSpc>
              <a:spcBef>
                <a:spcPts val="0"/>
              </a:spcBef>
              <a:spcAft>
                <a:spcPts val="0"/>
              </a:spcAft>
              <a:buClrTx/>
              <a:buSzTx/>
              <a:tabLst/>
              <a:defRPr/>
            </a:pPr>
            <a:endParaRPr lang="en-IE" sz="2400" dirty="0">
              <a:solidFill>
                <a:schemeClr val="accent1">
                  <a:lumMod val="50000"/>
                </a:schemeClr>
              </a:solidFill>
              <a:latin typeface="Calibri" panose="020F0502020204030204"/>
            </a:endParaRPr>
          </a:p>
          <a:p>
            <a:pPr marR="0" lvl="0" algn="l" defTabSz="457200" rtl="0" eaLnBrk="1" fontAlgn="auto" latinLnBrk="0" hangingPunct="1">
              <a:lnSpc>
                <a:spcPct val="100000"/>
              </a:lnSpc>
              <a:spcBef>
                <a:spcPts val="0"/>
              </a:spcBef>
              <a:spcAft>
                <a:spcPts val="0"/>
              </a:spcAft>
              <a:buClrTx/>
              <a:buSzTx/>
              <a:tabLst/>
              <a:defRPr/>
            </a:pPr>
            <a:endParaRPr kumimoji="0" lang="en-IE" sz="2400" b="0" i="0" u="none" strike="noStrike" kern="1200" cap="none" spc="0" normalizeH="0" baseline="0" noProof="0" dirty="0">
              <a:ln>
                <a:noFill/>
              </a:ln>
              <a:solidFill>
                <a:schemeClr val="accent1">
                  <a:lumMod val="50000"/>
                </a:schemeClr>
              </a:solidFill>
              <a:effectLst/>
              <a:uLnTx/>
              <a:uFillTx/>
              <a:latin typeface="Calibri" panose="020F0502020204030204"/>
              <a:ea typeface="+mn-ea"/>
              <a:cs typeface="+mn-cs"/>
            </a:endParaRPr>
          </a:p>
          <a:p>
            <a:pPr marR="0" lvl="0" algn="l" defTabSz="457200" rtl="0" eaLnBrk="1" fontAlgn="auto" latinLnBrk="0" hangingPunct="1">
              <a:lnSpc>
                <a:spcPct val="100000"/>
              </a:lnSpc>
              <a:spcBef>
                <a:spcPts val="0"/>
              </a:spcBef>
              <a:spcAft>
                <a:spcPts val="0"/>
              </a:spcAft>
              <a:buClrTx/>
              <a:buSzTx/>
              <a:tabLst/>
              <a:defRPr/>
            </a:pPr>
            <a:endParaRPr lang="en-IE" sz="2400" dirty="0">
              <a:solidFill>
                <a:schemeClr val="accent1">
                  <a:lumMod val="50000"/>
                </a:schemeClr>
              </a:solidFill>
              <a:latin typeface="Calibri" panose="020F0502020204030204"/>
            </a:endParaRPr>
          </a:p>
          <a:p>
            <a:pPr marR="0" lvl="0" algn="l" defTabSz="457200" rtl="0" eaLnBrk="1" fontAlgn="auto" latinLnBrk="0" hangingPunct="1">
              <a:lnSpc>
                <a:spcPct val="100000"/>
              </a:lnSpc>
              <a:spcBef>
                <a:spcPts val="0"/>
              </a:spcBef>
              <a:spcAft>
                <a:spcPts val="0"/>
              </a:spcAft>
              <a:buClrTx/>
              <a:buSzTx/>
              <a:tabLst/>
              <a:defRPr/>
            </a:pPr>
            <a:endParaRPr kumimoji="0" lang="en-IE" sz="2400" b="0" i="0" u="none" strike="noStrike" kern="1200" cap="none" spc="0" normalizeH="0" baseline="0" noProof="0" dirty="0">
              <a:ln>
                <a:noFill/>
              </a:ln>
              <a:solidFill>
                <a:schemeClr val="accent1">
                  <a:lumMod val="50000"/>
                </a:schemeClr>
              </a:solidFill>
              <a:effectLst/>
              <a:uLnTx/>
              <a:uFillTx/>
              <a:latin typeface="Calibri" panose="020F0502020204030204"/>
              <a:ea typeface="+mn-ea"/>
              <a:cs typeface="+mn-cs"/>
            </a:endParaRPr>
          </a:p>
          <a:p>
            <a:pPr marR="0" lvl="0" algn="l" defTabSz="457200" rtl="0" eaLnBrk="1" fontAlgn="auto" latinLnBrk="0" hangingPunct="1">
              <a:lnSpc>
                <a:spcPct val="100000"/>
              </a:lnSpc>
              <a:spcBef>
                <a:spcPts val="0"/>
              </a:spcBef>
              <a:spcAft>
                <a:spcPts val="0"/>
              </a:spcAft>
              <a:buClrTx/>
              <a:buSzTx/>
              <a:tabLst/>
              <a:defRPr/>
            </a:pPr>
            <a:endParaRPr lang="en-IE" sz="2400" dirty="0">
              <a:solidFill>
                <a:schemeClr val="accent1">
                  <a:lumMod val="50000"/>
                </a:schemeClr>
              </a:solidFill>
              <a:latin typeface="Calibri" panose="020F0502020204030204"/>
            </a:endParaRPr>
          </a:p>
          <a:p>
            <a:pPr marR="0" lvl="0" algn="l" defTabSz="457200" rtl="0" eaLnBrk="1" fontAlgn="auto" latinLnBrk="0" hangingPunct="1">
              <a:lnSpc>
                <a:spcPct val="100000"/>
              </a:lnSpc>
              <a:spcBef>
                <a:spcPts val="0"/>
              </a:spcBef>
              <a:spcAft>
                <a:spcPts val="0"/>
              </a:spcAft>
              <a:buClrTx/>
              <a:buSzTx/>
              <a:tabLst/>
              <a:defRPr/>
            </a:pPr>
            <a:endParaRPr kumimoji="0" lang="en-IE" sz="2800" b="0" i="0" u="none" strike="noStrike" kern="1200" cap="none" spc="0" normalizeH="0" baseline="0" noProof="0" dirty="0">
              <a:ln>
                <a:noFill/>
              </a:ln>
              <a:solidFill>
                <a:schemeClr val="accent1">
                  <a:lumMod val="50000"/>
                </a:schemeClr>
              </a:solidFill>
              <a:effectLst/>
              <a:uLnTx/>
              <a:uFillTx/>
              <a:latin typeface="Calibri" panose="020F0502020204030204"/>
              <a:ea typeface="+mn-ea"/>
              <a:cs typeface="+mn-cs"/>
            </a:endParaRPr>
          </a:p>
        </p:txBody>
      </p:sp>
      <p:pic>
        <p:nvPicPr>
          <p:cNvPr id="7" name="Graphic 6" descr="Video camera with solid fill">
            <a:extLst>
              <a:ext uri="{FF2B5EF4-FFF2-40B4-BE49-F238E27FC236}">
                <a16:creationId xmlns:a16="http://schemas.microsoft.com/office/drawing/2014/main" id="{A99B77C5-FD9A-4259-BA89-20C7665D9FF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607644" y="1892380"/>
            <a:ext cx="1604864" cy="1301620"/>
          </a:xfrm>
          <a:prstGeom prst="rect">
            <a:avLst/>
          </a:prstGeom>
        </p:spPr>
      </p:pic>
      <p:pic>
        <p:nvPicPr>
          <p:cNvPr id="16" name="Graphic 15" descr="Open book with solid fill">
            <a:extLst>
              <a:ext uri="{FF2B5EF4-FFF2-40B4-BE49-F238E27FC236}">
                <a16:creationId xmlns:a16="http://schemas.microsoft.com/office/drawing/2014/main" id="{970A04D9-8FAB-479B-A1D1-5C9A8F7D5C9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376458" y="1976355"/>
            <a:ext cx="1427584" cy="1217645"/>
          </a:xfrm>
          <a:prstGeom prst="rect">
            <a:avLst/>
          </a:prstGeom>
        </p:spPr>
      </p:pic>
      <p:sp>
        <p:nvSpPr>
          <p:cNvPr id="17" name="Rectangle 16">
            <a:extLst>
              <a:ext uri="{FF2B5EF4-FFF2-40B4-BE49-F238E27FC236}">
                <a16:creationId xmlns:a16="http://schemas.microsoft.com/office/drawing/2014/main" id="{832DAB29-9247-4696-A688-9F5FB9BC4059}"/>
              </a:ext>
            </a:extLst>
          </p:cNvPr>
          <p:cNvSpPr/>
          <p:nvPr/>
        </p:nvSpPr>
        <p:spPr>
          <a:xfrm>
            <a:off x="5008019" y="3982988"/>
            <a:ext cx="1566454" cy="923330"/>
          </a:xfrm>
          <a:prstGeom prst="rect">
            <a:avLst/>
          </a:prstGeom>
          <a:noFill/>
        </p:spPr>
        <p:txBody>
          <a:bodyPr wrap="none" lIns="91440" tIns="45720" rIns="91440" bIns="45720">
            <a:spAutoFit/>
          </a:bodyPr>
          <a:lstStyle/>
          <a:p>
            <a:pPr algn="ctr"/>
            <a:r>
              <a:rPr lang="en-US" sz="5400" b="1" dirty="0">
                <a:ln w="9525">
                  <a:solidFill>
                    <a:schemeClr val="accent2">
                      <a:lumMod val="50000"/>
                    </a:schemeClr>
                  </a:solidFill>
                  <a:prstDash val="solid"/>
                </a:ln>
                <a:solidFill>
                  <a:schemeClr val="accent2">
                    <a:lumMod val="75000"/>
                  </a:schemeClr>
                </a:solidFill>
                <a:effectLst>
                  <a:outerShdw blurRad="12700" dist="38100" dir="2700000" algn="tl" rotWithShape="0">
                    <a:schemeClr val="bg1">
                      <a:lumMod val="50000"/>
                    </a:schemeClr>
                  </a:outerShdw>
                </a:effectLst>
              </a:rPr>
              <a:t>Q&amp;A</a:t>
            </a:r>
          </a:p>
        </p:txBody>
      </p:sp>
      <p:pic>
        <p:nvPicPr>
          <p:cNvPr id="19" name="Graphic 18" descr="Email with solid fill">
            <a:extLst>
              <a:ext uri="{FF2B5EF4-FFF2-40B4-BE49-F238E27FC236}">
                <a16:creationId xmlns:a16="http://schemas.microsoft.com/office/drawing/2014/main" id="{0DE2DBA9-5C45-4A27-AFB4-9A36401CC48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181600" y="2068349"/>
            <a:ext cx="914400" cy="914400"/>
          </a:xfrm>
          <a:prstGeom prst="rect">
            <a:avLst/>
          </a:prstGeom>
        </p:spPr>
      </p:pic>
      <p:sp>
        <p:nvSpPr>
          <p:cNvPr id="20" name="TextBox 19">
            <a:extLst>
              <a:ext uri="{FF2B5EF4-FFF2-40B4-BE49-F238E27FC236}">
                <a16:creationId xmlns:a16="http://schemas.microsoft.com/office/drawing/2014/main" id="{8FE115F1-B37C-42CF-875E-DDD0480B9894}"/>
              </a:ext>
            </a:extLst>
          </p:cNvPr>
          <p:cNvSpPr txBox="1"/>
          <p:nvPr/>
        </p:nvSpPr>
        <p:spPr>
          <a:xfrm>
            <a:off x="5227309" y="4976287"/>
            <a:ext cx="1127873" cy="369332"/>
          </a:xfrm>
          <a:prstGeom prst="rect">
            <a:avLst/>
          </a:prstGeom>
          <a:noFill/>
        </p:spPr>
        <p:txBody>
          <a:bodyPr wrap="none" rtlCol="0">
            <a:spAutoFit/>
          </a:bodyPr>
          <a:lstStyle/>
          <a:p>
            <a:r>
              <a:rPr lang="en-IE" dirty="0">
                <a:solidFill>
                  <a:schemeClr val="bg1"/>
                </a:solidFill>
              </a:rPr>
              <a:t>Questions</a:t>
            </a:r>
          </a:p>
        </p:txBody>
      </p:sp>
      <p:sp>
        <p:nvSpPr>
          <p:cNvPr id="21" name="TextBox 20">
            <a:extLst>
              <a:ext uri="{FF2B5EF4-FFF2-40B4-BE49-F238E27FC236}">
                <a16:creationId xmlns:a16="http://schemas.microsoft.com/office/drawing/2014/main" id="{4E90F618-A3FA-41EA-B028-D5336F7E6B36}"/>
              </a:ext>
            </a:extLst>
          </p:cNvPr>
          <p:cNvSpPr txBox="1"/>
          <p:nvPr/>
        </p:nvSpPr>
        <p:spPr>
          <a:xfrm>
            <a:off x="1662163" y="3244334"/>
            <a:ext cx="1121333" cy="369332"/>
          </a:xfrm>
          <a:prstGeom prst="rect">
            <a:avLst/>
          </a:prstGeom>
          <a:noFill/>
        </p:spPr>
        <p:txBody>
          <a:bodyPr wrap="none" rtlCol="0">
            <a:spAutoFit/>
          </a:bodyPr>
          <a:lstStyle/>
          <a:p>
            <a:r>
              <a:rPr lang="en-IE" dirty="0">
                <a:solidFill>
                  <a:schemeClr val="bg1"/>
                </a:solidFill>
              </a:rPr>
              <a:t>Recording</a:t>
            </a:r>
          </a:p>
        </p:txBody>
      </p:sp>
      <p:sp>
        <p:nvSpPr>
          <p:cNvPr id="22" name="TextBox 21">
            <a:extLst>
              <a:ext uri="{FF2B5EF4-FFF2-40B4-BE49-F238E27FC236}">
                <a16:creationId xmlns:a16="http://schemas.microsoft.com/office/drawing/2014/main" id="{01605792-E05B-4948-A651-59254FEC91ED}"/>
              </a:ext>
            </a:extLst>
          </p:cNvPr>
          <p:cNvSpPr txBox="1"/>
          <p:nvPr/>
        </p:nvSpPr>
        <p:spPr>
          <a:xfrm>
            <a:off x="5289986" y="3277506"/>
            <a:ext cx="697627" cy="369332"/>
          </a:xfrm>
          <a:prstGeom prst="rect">
            <a:avLst/>
          </a:prstGeom>
          <a:noFill/>
        </p:spPr>
        <p:txBody>
          <a:bodyPr wrap="none" rtlCol="0">
            <a:spAutoFit/>
          </a:bodyPr>
          <a:lstStyle/>
          <a:p>
            <a:r>
              <a:rPr lang="en-IE" dirty="0">
                <a:solidFill>
                  <a:schemeClr val="bg1"/>
                </a:solidFill>
              </a:rPr>
              <a:t>Email</a:t>
            </a:r>
          </a:p>
        </p:txBody>
      </p:sp>
      <p:sp>
        <p:nvSpPr>
          <p:cNvPr id="23" name="TextBox 22">
            <a:extLst>
              <a:ext uri="{FF2B5EF4-FFF2-40B4-BE49-F238E27FC236}">
                <a16:creationId xmlns:a16="http://schemas.microsoft.com/office/drawing/2014/main" id="{C0619B11-549D-47C8-B1A0-4AA3E9E394AC}"/>
              </a:ext>
            </a:extLst>
          </p:cNvPr>
          <p:cNvSpPr txBox="1"/>
          <p:nvPr/>
        </p:nvSpPr>
        <p:spPr>
          <a:xfrm>
            <a:off x="8543465" y="3194000"/>
            <a:ext cx="1093569" cy="369332"/>
          </a:xfrm>
          <a:prstGeom prst="rect">
            <a:avLst/>
          </a:prstGeom>
          <a:noFill/>
        </p:spPr>
        <p:txBody>
          <a:bodyPr wrap="none" rtlCol="0">
            <a:spAutoFit/>
          </a:bodyPr>
          <a:lstStyle/>
          <a:p>
            <a:r>
              <a:rPr lang="en-IE" dirty="0">
                <a:solidFill>
                  <a:schemeClr val="bg1"/>
                </a:solidFill>
              </a:rPr>
              <a:t>Handouts</a:t>
            </a:r>
          </a:p>
        </p:txBody>
      </p:sp>
      <p:pic>
        <p:nvPicPr>
          <p:cNvPr id="27" name="Graphic 26" descr="Internet with solid fill">
            <a:extLst>
              <a:ext uri="{FF2B5EF4-FFF2-40B4-BE49-F238E27FC236}">
                <a16:creationId xmlns:a16="http://schemas.microsoft.com/office/drawing/2014/main" id="{D2502A9A-497C-43DA-95DC-6BC5423C798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544355" y="3982988"/>
            <a:ext cx="1356950" cy="1005635"/>
          </a:xfrm>
          <a:prstGeom prst="rect">
            <a:avLst/>
          </a:prstGeom>
        </p:spPr>
      </p:pic>
      <p:sp>
        <p:nvSpPr>
          <p:cNvPr id="28" name="TextBox 27">
            <a:extLst>
              <a:ext uri="{FF2B5EF4-FFF2-40B4-BE49-F238E27FC236}">
                <a16:creationId xmlns:a16="http://schemas.microsoft.com/office/drawing/2014/main" id="{E8DA39F9-1236-4F32-B6E3-0CD65C0378EB}"/>
              </a:ext>
            </a:extLst>
          </p:cNvPr>
          <p:cNvSpPr txBox="1"/>
          <p:nvPr/>
        </p:nvSpPr>
        <p:spPr>
          <a:xfrm>
            <a:off x="1544355" y="4988623"/>
            <a:ext cx="1315168" cy="369332"/>
          </a:xfrm>
          <a:prstGeom prst="rect">
            <a:avLst/>
          </a:prstGeom>
          <a:noFill/>
        </p:spPr>
        <p:txBody>
          <a:bodyPr wrap="none" rtlCol="0">
            <a:spAutoFit/>
          </a:bodyPr>
          <a:lstStyle/>
          <a:p>
            <a:r>
              <a:rPr lang="en-IE" dirty="0">
                <a:solidFill>
                  <a:schemeClr val="bg1"/>
                </a:solidFill>
              </a:rPr>
              <a:t>www.fssu.ie</a:t>
            </a:r>
          </a:p>
        </p:txBody>
      </p:sp>
    </p:spTree>
    <p:extLst>
      <p:ext uri="{BB962C8B-B14F-4D97-AF65-F5344CB8AC3E}">
        <p14:creationId xmlns:p14="http://schemas.microsoft.com/office/powerpoint/2010/main" val="14325713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425F696-85A1-4AEE-B0BF-AB16A9BD90BC}"/>
              </a:ext>
            </a:extLst>
          </p:cNvPr>
          <p:cNvSpPr/>
          <p:nvPr/>
        </p:nvSpPr>
        <p:spPr>
          <a:xfrm>
            <a:off x="0" y="-1"/>
            <a:ext cx="12192000" cy="124358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5" name="Rectangle 4">
            <a:extLst>
              <a:ext uri="{FF2B5EF4-FFF2-40B4-BE49-F238E27FC236}">
                <a16:creationId xmlns:a16="http://schemas.microsoft.com/office/drawing/2014/main" id="{5D427563-DAF5-4784-B4A6-F969171E2E18}"/>
              </a:ext>
            </a:extLst>
          </p:cNvPr>
          <p:cNvSpPr/>
          <p:nvPr/>
        </p:nvSpPr>
        <p:spPr>
          <a:xfrm>
            <a:off x="748895" y="414048"/>
            <a:ext cx="10705167" cy="646331"/>
          </a:xfrm>
          <a:prstGeom prst="rect">
            <a:avLst/>
          </a:prstGeom>
        </p:spPr>
        <p:txBody>
          <a:bodyPr wrap="square">
            <a:spAutoFit/>
          </a:bodyPr>
          <a:lstStyle/>
          <a:p>
            <a:r>
              <a:rPr lang="en-IE" sz="3200" dirty="0">
                <a:solidFill>
                  <a:schemeClr val="bg1"/>
                </a:solidFill>
                <a:latin typeface="Arial Black" panose="020B0A04020102020204" pitchFamily="34" charset="0"/>
              </a:rPr>
              <a:t>Accounting for COVID-19 Grants</a:t>
            </a:r>
            <a:r>
              <a:rPr lang="en-IE" sz="3600" dirty="0">
                <a:solidFill>
                  <a:schemeClr val="bg1"/>
                </a:solidFill>
                <a:latin typeface="Arial Black" panose="020B0A04020102020204" pitchFamily="34" charset="0"/>
              </a:rPr>
              <a:t>​</a:t>
            </a:r>
          </a:p>
        </p:txBody>
      </p:sp>
      <p:graphicFrame>
        <p:nvGraphicFramePr>
          <p:cNvPr id="7" name="Content Placeholder 5">
            <a:extLst>
              <a:ext uri="{FF2B5EF4-FFF2-40B4-BE49-F238E27FC236}">
                <a16:creationId xmlns:a16="http://schemas.microsoft.com/office/drawing/2014/main" id="{E04AB489-C269-40B2-91D3-FC053043F23A}"/>
              </a:ext>
            </a:extLst>
          </p:cNvPr>
          <p:cNvGraphicFramePr>
            <a:graphicFrameLocks noGrp="1"/>
          </p:cNvGraphicFramePr>
          <p:nvPr>
            <p:ph idx="1"/>
            <p:extLst>
              <p:ext uri="{D42A27DB-BD31-4B8C-83A1-F6EECF244321}">
                <p14:modId xmlns:p14="http://schemas.microsoft.com/office/powerpoint/2010/main" val="677684571"/>
              </p:ext>
            </p:extLst>
          </p:nvPr>
        </p:nvGraphicFramePr>
        <p:xfrm>
          <a:off x="256181" y="1243584"/>
          <a:ext cx="11197881" cy="5397407"/>
        </p:xfrm>
        <a:graphic>
          <a:graphicData uri="http://schemas.openxmlformats.org/drawingml/2006/table">
            <a:tbl>
              <a:tblPr firstRow="1" bandRow="1">
                <a:tableStyleId>{85BE263C-DBD7-4A20-BB59-AAB30ACAA65A}</a:tableStyleId>
              </a:tblPr>
              <a:tblGrid>
                <a:gridCol w="2197714">
                  <a:extLst>
                    <a:ext uri="{9D8B030D-6E8A-4147-A177-3AD203B41FA5}">
                      <a16:colId xmlns:a16="http://schemas.microsoft.com/office/drawing/2014/main" val="183484727"/>
                    </a:ext>
                  </a:extLst>
                </a:gridCol>
                <a:gridCol w="580349">
                  <a:extLst>
                    <a:ext uri="{9D8B030D-6E8A-4147-A177-3AD203B41FA5}">
                      <a16:colId xmlns:a16="http://schemas.microsoft.com/office/drawing/2014/main" val="2663676273"/>
                    </a:ext>
                  </a:extLst>
                </a:gridCol>
                <a:gridCol w="1522227">
                  <a:extLst>
                    <a:ext uri="{9D8B030D-6E8A-4147-A177-3AD203B41FA5}">
                      <a16:colId xmlns:a16="http://schemas.microsoft.com/office/drawing/2014/main" val="3605384596"/>
                    </a:ext>
                  </a:extLst>
                </a:gridCol>
                <a:gridCol w="3796054">
                  <a:extLst>
                    <a:ext uri="{9D8B030D-6E8A-4147-A177-3AD203B41FA5}">
                      <a16:colId xmlns:a16="http://schemas.microsoft.com/office/drawing/2014/main" val="161096941"/>
                    </a:ext>
                  </a:extLst>
                </a:gridCol>
                <a:gridCol w="1683963">
                  <a:extLst>
                    <a:ext uri="{9D8B030D-6E8A-4147-A177-3AD203B41FA5}">
                      <a16:colId xmlns:a16="http://schemas.microsoft.com/office/drawing/2014/main" val="2227025691"/>
                    </a:ext>
                  </a:extLst>
                </a:gridCol>
                <a:gridCol w="1417574">
                  <a:extLst>
                    <a:ext uri="{9D8B030D-6E8A-4147-A177-3AD203B41FA5}">
                      <a16:colId xmlns:a16="http://schemas.microsoft.com/office/drawing/2014/main" val="873792321"/>
                    </a:ext>
                  </a:extLst>
                </a:gridCol>
              </a:tblGrid>
              <a:tr h="1971907">
                <a:tc>
                  <a:txBody>
                    <a:bodyPr/>
                    <a:lstStyle/>
                    <a:p>
                      <a:r>
                        <a:rPr lang="en-IE" sz="2000" b="1" dirty="0">
                          <a:solidFill>
                            <a:schemeClr val="bg1"/>
                          </a:solidFill>
                        </a:rPr>
                        <a:t>DE COVID Grant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IE" sz="2000" b="1" dirty="0">
                          <a:solidFill>
                            <a:schemeClr val="bg1"/>
                          </a:solidFill>
                        </a:rPr>
                        <a:t>FG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IE" sz="2000" b="1" dirty="0">
                          <a:solidFill>
                            <a:schemeClr val="bg1"/>
                          </a:solidFill>
                        </a:rPr>
                        <a:t>Balance sheet</a:t>
                      </a:r>
                    </a:p>
                    <a:p>
                      <a:pPr algn="ctr"/>
                      <a:r>
                        <a:rPr lang="en-IE" sz="2000" b="1" dirty="0">
                          <a:solidFill>
                            <a:schemeClr val="bg1"/>
                          </a:solidFill>
                        </a:rPr>
                        <a:t>Code</a:t>
                      </a:r>
                    </a:p>
                    <a:p>
                      <a:pPr algn="ctr"/>
                      <a:r>
                        <a:rPr lang="en-IE" sz="2000" b="1" dirty="0">
                          <a:solidFill>
                            <a:schemeClr val="bg1"/>
                          </a:solidFill>
                        </a:rPr>
                        <a:t>Unspent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2000" b="1" dirty="0">
                          <a:solidFill>
                            <a:schemeClr val="bg1"/>
                          </a:solidFill>
                        </a:rPr>
                        <a:t>Example of what it can be spent on </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IE" sz="2000" b="1"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E" sz="2000" b="1" dirty="0">
                          <a:solidFill>
                            <a:schemeClr val="bg1"/>
                          </a:solidFill>
                        </a:rPr>
                        <a:t>Expense Code</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IE" sz="2000" b="1"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IE" sz="2000" b="1" dirty="0">
                          <a:solidFill>
                            <a:schemeClr val="bg1"/>
                          </a:solidFill>
                        </a:rPr>
                        <a:t>Income code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9171667"/>
                  </a:ext>
                </a:extLst>
              </a:tr>
              <a:tr h="989670">
                <a:tc>
                  <a:txBody>
                    <a:bodyPr/>
                    <a:lstStyle/>
                    <a:p>
                      <a:r>
                        <a:rPr lang="en-IE" sz="2000" b="0" dirty="0">
                          <a:solidFill>
                            <a:schemeClr val="accent1">
                              <a:lumMod val="50000"/>
                            </a:schemeClr>
                          </a:solidFill>
                        </a:rPr>
                        <a:t>Replacement </a:t>
                      </a:r>
                    </a:p>
                    <a:p>
                      <a:r>
                        <a:rPr lang="en-IE" sz="2000" b="0" dirty="0">
                          <a:solidFill>
                            <a:schemeClr val="accent1">
                              <a:lumMod val="50000"/>
                            </a:schemeClr>
                          </a:solidFill>
                        </a:rPr>
                        <a:t>Caretaker hours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4">
                  <a:txBody>
                    <a:bodyPr/>
                    <a:lstStyle/>
                    <a:p>
                      <a:r>
                        <a:rPr lang="en-IE" sz="2000" b="0" dirty="0">
                          <a:solidFill>
                            <a:schemeClr val="accent1">
                              <a:lumMod val="50000"/>
                            </a:schemeClr>
                          </a:solidFill>
                        </a:rPr>
                        <a:t>53</a:t>
                      </a:r>
                    </a:p>
                    <a:p>
                      <a:r>
                        <a:rPr lang="en-IE" sz="2000" b="0" dirty="0">
                          <a:solidFill>
                            <a:schemeClr val="accent1">
                              <a:lumMod val="50000"/>
                            </a:schemeClr>
                          </a:solidFill>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IE" sz="2000" b="0" dirty="0">
                          <a:solidFill>
                            <a:schemeClr val="accent1">
                              <a:lumMod val="50000"/>
                            </a:schemeClr>
                          </a:solidFill>
                        </a:rPr>
                        <a:t>2185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IE" sz="2000" b="0" dirty="0">
                          <a:solidFill>
                            <a:schemeClr val="accent1">
                              <a:lumMod val="50000"/>
                            </a:schemeClr>
                          </a:solidFill>
                        </a:rPr>
                        <a:t>Wages for replacement caretaker </a:t>
                      </a:r>
                    </a:p>
                    <a:p>
                      <a:pPr algn="l"/>
                      <a:r>
                        <a:rPr lang="en-IE" sz="2000" b="0" dirty="0">
                          <a:solidFill>
                            <a:schemeClr val="accent1">
                              <a:lumMod val="50000"/>
                            </a:schemeClr>
                          </a:solidFill>
                        </a:rPr>
                        <a:t>(Submit claim at end of two month period)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IE" sz="2000" b="0" dirty="0">
                          <a:solidFill>
                            <a:schemeClr val="accent1">
                              <a:lumMod val="50000"/>
                            </a:schemeClr>
                          </a:solidFill>
                        </a:rPr>
                        <a:t>5011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E" sz="2000" b="0" dirty="0">
                          <a:solidFill>
                            <a:schemeClr val="accent1">
                              <a:lumMod val="50000"/>
                            </a:schemeClr>
                          </a:solidFill>
                        </a:rPr>
                        <a:t>3284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27339457"/>
                  </a:ext>
                </a:extLst>
              </a:tr>
              <a:tr h="70691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2000" b="0" dirty="0">
                          <a:solidFill>
                            <a:schemeClr val="accent1">
                              <a:lumMod val="50000"/>
                            </a:schemeClr>
                          </a:solidFill>
                        </a:rPr>
                        <a:t>Replacement </a:t>
                      </a:r>
                    </a:p>
                    <a:p>
                      <a:r>
                        <a:rPr lang="en-IE" sz="2000" b="0" dirty="0">
                          <a:solidFill>
                            <a:schemeClr val="accent1">
                              <a:lumMod val="50000"/>
                            </a:schemeClr>
                          </a:solidFill>
                        </a:rPr>
                        <a:t>Secretary hours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r>
                        <a:rPr lang="en-IE" sz="1800" b="0" dirty="0">
                          <a:solidFill>
                            <a:schemeClr val="bg1"/>
                          </a:solidFill>
                        </a:rPr>
                        <a:t> </a:t>
                      </a:r>
                    </a:p>
                  </a:txBody>
                  <a:tcPr>
                    <a:lnL w="28575" cap="flat" cmpd="sng" algn="ctr">
                      <a:solidFill>
                        <a:schemeClr val="accent5">
                          <a:lumMod val="50000"/>
                        </a:schemeClr>
                      </a:solidFill>
                      <a:prstDash val="solid"/>
                      <a:round/>
                      <a:headEnd type="none" w="med" len="med"/>
                      <a:tailEnd type="none" w="med" len="med"/>
                    </a:lnL>
                    <a:lnR w="28575" cap="flat" cmpd="sng" algn="ctr">
                      <a:solidFill>
                        <a:schemeClr val="accent5">
                          <a:lumMod val="50000"/>
                        </a:schemeClr>
                      </a:solidFill>
                      <a:prstDash val="solid"/>
                      <a:round/>
                      <a:headEnd type="none" w="med" len="med"/>
                      <a:tailEnd type="none" w="med" len="med"/>
                    </a:lnR>
                    <a:lnT w="28575" cap="flat" cmpd="sng" algn="ctr">
                      <a:solidFill>
                        <a:schemeClr val="accent5">
                          <a:lumMod val="50000"/>
                        </a:schemeClr>
                      </a:solidFill>
                      <a:prstDash val="solid"/>
                      <a:round/>
                      <a:headEnd type="none" w="med" len="med"/>
                      <a:tailEnd type="none" w="med" len="med"/>
                    </a:lnT>
                    <a:lnB w="28575" cap="flat" cmpd="sng" algn="ctr">
                      <a:solidFill>
                        <a:schemeClr val="accent5">
                          <a:lumMod val="50000"/>
                        </a:schemeClr>
                      </a:solidFill>
                      <a:prstDash val="solid"/>
                      <a:round/>
                      <a:headEnd type="none" w="med" len="med"/>
                      <a:tailEnd type="none" w="med" len="med"/>
                    </a:lnB>
                  </a:tcPr>
                </a:tc>
                <a:tc>
                  <a:txBody>
                    <a:bodyPr/>
                    <a:lstStyle/>
                    <a:p>
                      <a:pPr algn="ctr"/>
                      <a:r>
                        <a:rPr lang="en-IE" sz="2000" b="0" dirty="0">
                          <a:solidFill>
                            <a:schemeClr val="accent1">
                              <a:lumMod val="50000"/>
                            </a:schemeClr>
                          </a:solidFill>
                        </a:rPr>
                        <a:t>2185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IE" sz="2000" b="0" dirty="0">
                          <a:solidFill>
                            <a:schemeClr val="accent1">
                              <a:lumMod val="50000"/>
                            </a:schemeClr>
                          </a:solidFill>
                        </a:rPr>
                        <a:t>Wages for replacement secretary </a:t>
                      </a:r>
                    </a:p>
                    <a:p>
                      <a:pPr algn="l"/>
                      <a:r>
                        <a:rPr lang="en-IE" sz="2000" b="0" dirty="0">
                          <a:solidFill>
                            <a:schemeClr val="accent1">
                              <a:lumMod val="50000"/>
                            </a:schemeClr>
                          </a:solidFill>
                        </a:rPr>
                        <a:t>(submit in arrears)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IE" sz="2000" b="0" dirty="0">
                          <a:solidFill>
                            <a:schemeClr val="accent1">
                              <a:lumMod val="50000"/>
                            </a:schemeClr>
                          </a:solidFill>
                        </a:rPr>
                        <a:t>6011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IE" sz="2000" b="0" dirty="0">
                          <a:solidFill>
                            <a:schemeClr val="accent1">
                              <a:lumMod val="50000"/>
                            </a:schemeClr>
                          </a:solidFill>
                        </a:rPr>
                        <a:t>3285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81668609"/>
                  </a:ext>
                </a:extLst>
              </a:tr>
              <a:tr h="100455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2000" b="0" dirty="0">
                          <a:solidFill>
                            <a:schemeClr val="accent1">
                              <a:lumMod val="50000"/>
                            </a:schemeClr>
                          </a:solidFill>
                        </a:rPr>
                        <a:t>Replacement </a:t>
                      </a:r>
                    </a:p>
                    <a:p>
                      <a:r>
                        <a:rPr lang="en-IE" sz="2000" b="0" dirty="0">
                          <a:solidFill>
                            <a:schemeClr val="accent1">
                              <a:lumMod val="50000"/>
                            </a:schemeClr>
                          </a:solidFill>
                        </a:rPr>
                        <a:t>Cleaner hours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IE" sz="1800" b="0" dirty="0">
                        <a:solidFill>
                          <a:schemeClr val="bg1"/>
                        </a:solidFill>
                      </a:endParaRPr>
                    </a:p>
                  </a:txBody>
                  <a:tcPr>
                    <a:lnL w="28575" cap="flat" cmpd="sng" algn="ctr">
                      <a:solidFill>
                        <a:schemeClr val="accent5">
                          <a:lumMod val="50000"/>
                        </a:schemeClr>
                      </a:solidFill>
                      <a:prstDash val="solid"/>
                      <a:round/>
                      <a:headEnd type="none" w="med" len="med"/>
                      <a:tailEnd type="none" w="med" len="med"/>
                    </a:lnL>
                    <a:lnR w="28575" cap="flat" cmpd="sng" algn="ctr">
                      <a:solidFill>
                        <a:schemeClr val="accent5">
                          <a:lumMod val="50000"/>
                        </a:schemeClr>
                      </a:solidFill>
                      <a:prstDash val="solid"/>
                      <a:round/>
                      <a:headEnd type="none" w="med" len="med"/>
                      <a:tailEnd type="none" w="med" len="med"/>
                    </a:lnR>
                    <a:lnT w="28575" cap="flat" cmpd="sng" algn="ctr">
                      <a:solidFill>
                        <a:schemeClr val="accent5">
                          <a:lumMod val="50000"/>
                        </a:schemeClr>
                      </a:solidFill>
                      <a:prstDash val="solid"/>
                      <a:round/>
                      <a:headEnd type="none" w="med" len="med"/>
                      <a:tailEnd type="none" w="med" len="med"/>
                    </a:lnT>
                    <a:lnB w="28575" cap="flat" cmpd="sng" algn="ctr">
                      <a:solidFill>
                        <a:schemeClr val="accent5">
                          <a:lumMod val="50000"/>
                        </a:schemeClr>
                      </a:solidFill>
                      <a:prstDash val="solid"/>
                      <a:round/>
                      <a:headEnd type="none" w="med" len="med"/>
                      <a:tailEnd type="none" w="med" len="med"/>
                    </a:lnB>
                  </a:tcPr>
                </a:tc>
                <a:tc>
                  <a:txBody>
                    <a:bodyPr/>
                    <a:lstStyle/>
                    <a:p>
                      <a:pPr algn="ctr"/>
                      <a:r>
                        <a:rPr lang="en-IE" sz="2000" b="0" dirty="0">
                          <a:solidFill>
                            <a:schemeClr val="accent1">
                              <a:lumMod val="50000"/>
                            </a:schemeClr>
                          </a:solidFill>
                        </a:rPr>
                        <a:t>2185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IE" sz="2000" b="0" dirty="0">
                          <a:solidFill>
                            <a:schemeClr val="accent1">
                              <a:lumMod val="50000"/>
                            </a:schemeClr>
                          </a:solidFill>
                        </a:rPr>
                        <a:t>Wages for replacement cleaner </a:t>
                      </a:r>
                    </a:p>
                    <a:p>
                      <a:pPr algn="l"/>
                      <a:r>
                        <a:rPr lang="en-IE" sz="2000" b="0" dirty="0">
                          <a:solidFill>
                            <a:schemeClr val="accent1">
                              <a:lumMod val="50000"/>
                            </a:schemeClr>
                          </a:solidFill>
                        </a:rPr>
                        <a:t>(submit in arrears)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IE" sz="2000" b="0" dirty="0">
                          <a:solidFill>
                            <a:schemeClr val="accent1">
                              <a:lumMod val="50000"/>
                            </a:schemeClr>
                          </a:solidFill>
                        </a:rPr>
                        <a:t>5111</a:t>
                      </a:r>
                    </a:p>
                    <a:p>
                      <a:pPr algn="ctr"/>
                      <a:endParaRPr lang="en-IE" sz="2000" b="0" dirty="0">
                        <a:solidFill>
                          <a:schemeClr val="accent1">
                            <a:lumMod val="50000"/>
                          </a:schemeClr>
                        </a:solidFill>
                      </a:endParaRPr>
                    </a:p>
                    <a:p>
                      <a:pPr algn="ctr"/>
                      <a:endParaRPr lang="en-IE" sz="2000" b="0" dirty="0">
                        <a:solidFill>
                          <a:schemeClr val="accent1">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IE" sz="2000" b="0" dirty="0">
                          <a:solidFill>
                            <a:schemeClr val="accent1">
                              <a:lumMod val="50000"/>
                            </a:schemeClr>
                          </a:solidFill>
                        </a:rPr>
                        <a:t>3286</a:t>
                      </a:r>
                    </a:p>
                    <a:p>
                      <a:pPr algn="ctr"/>
                      <a:endParaRPr lang="en-IE" sz="2000" b="0" dirty="0">
                        <a:solidFill>
                          <a:schemeClr val="accent1">
                            <a:lumMod val="50000"/>
                          </a:schemeClr>
                        </a:solidFill>
                      </a:endParaRPr>
                    </a:p>
                    <a:p>
                      <a:pPr algn="ctr"/>
                      <a:endParaRPr lang="en-IE" sz="2000" b="0" dirty="0">
                        <a:solidFill>
                          <a:schemeClr val="accent1">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38602724"/>
                  </a:ext>
                </a:extLst>
              </a:tr>
              <a:tr h="70691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2000" b="0" dirty="0">
                          <a:solidFill>
                            <a:schemeClr val="accent1">
                              <a:lumMod val="50000"/>
                            </a:schemeClr>
                          </a:solidFill>
                        </a:rPr>
                        <a:t>Replacement </a:t>
                      </a:r>
                    </a:p>
                    <a:p>
                      <a:r>
                        <a:rPr lang="en-IE" sz="2000" b="0" dirty="0">
                          <a:solidFill>
                            <a:schemeClr val="accent1">
                              <a:lumMod val="50000"/>
                            </a:schemeClr>
                          </a:solidFill>
                        </a:rPr>
                        <a:t>Bus Escort hours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IE" sz="1800" b="0" dirty="0">
                        <a:solidFill>
                          <a:schemeClr val="bg1"/>
                        </a:solidFill>
                      </a:endParaRPr>
                    </a:p>
                  </a:txBody>
                  <a:tcPr>
                    <a:lnL w="28575" cap="flat" cmpd="sng" algn="ctr">
                      <a:solidFill>
                        <a:schemeClr val="accent5">
                          <a:lumMod val="50000"/>
                        </a:schemeClr>
                      </a:solidFill>
                      <a:prstDash val="solid"/>
                      <a:round/>
                      <a:headEnd type="none" w="med" len="med"/>
                      <a:tailEnd type="none" w="med" len="med"/>
                    </a:lnL>
                    <a:lnR w="28575" cap="flat" cmpd="sng" algn="ctr">
                      <a:solidFill>
                        <a:schemeClr val="accent5">
                          <a:lumMod val="50000"/>
                        </a:schemeClr>
                      </a:solidFill>
                      <a:prstDash val="solid"/>
                      <a:round/>
                      <a:headEnd type="none" w="med" len="med"/>
                      <a:tailEnd type="none" w="med" len="med"/>
                    </a:lnR>
                    <a:lnT w="28575" cap="flat" cmpd="sng" algn="ctr">
                      <a:solidFill>
                        <a:schemeClr val="accent5">
                          <a:lumMod val="50000"/>
                        </a:schemeClr>
                      </a:solidFill>
                      <a:prstDash val="solid"/>
                      <a:round/>
                      <a:headEnd type="none" w="med" len="med"/>
                      <a:tailEnd type="none" w="med" len="med"/>
                    </a:lnT>
                    <a:lnB w="28575" cap="flat" cmpd="sng" algn="ctr">
                      <a:solidFill>
                        <a:schemeClr val="accent5">
                          <a:lumMod val="50000"/>
                        </a:schemeClr>
                      </a:solidFill>
                      <a:prstDash val="solid"/>
                      <a:round/>
                      <a:headEnd type="none" w="med" len="med"/>
                      <a:tailEnd type="none" w="med" len="med"/>
                    </a:lnB>
                  </a:tcPr>
                </a:tc>
                <a:tc>
                  <a:txBody>
                    <a:bodyPr/>
                    <a:lstStyle/>
                    <a:p>
                      <a:pPr algn="ctr"/>
                      <a:r>
                        <a:rPr lang="en-IE" sz="2000" b="0" dirty="0">
                          <a:solidFill>
                            <a:schemeClr val="accent1">
                              <a:lumMod val="50000"/>
                            </a:schemeClr>
                          </a:solidFill>
                        </a:rPr>
                        <a:t>2185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IE" sz="2000" b="0" dirty="0">
                          <a:solidFill>
                            <a:schemeClr val="accent1">
                              <a:lumMod val="50000"/>
                            </a:schemeClr>
                          </a:solidFill>
                        </a:rPr>
                        <a:t>Wages for replacement bus escort (submit in arrears)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IE" sz="2000" b="0" dirty="0">
                          <a:solidFill>
                            <a:schemeClr val="accent1">
                              <a:lumMod val="50000"/>
                            </a:schemeClr>
                          </a:solidFill>
                        </a:rPr>
                        <a:t>4197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IE" sz="2000" b="0" dirty="0">
                          <a:solidFill>
                            <a:schemeClr val="accent1">
                              <a:lumMod val="50000"/>
                            </a:schemeClr>
                          </a:solidFill>
                        </a:rPr>
                        <a:t>3287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89381241"/>
                  </a:ext>
                </a:extLst>
              </a:tr>
            </a:tbl>
          </a:graphicData>
        </a:graphic>
      </p:graphicFrame>
      <p:sp>
        <p:nvSpPr>
          <p:cNvPr id="6" name="Left Brace 5">
            <a:extLst>
              <a:ext uri="{FF2B5EF4-FFF2-40B4-BE49-F238E27FC236}">
                <a16:creationId xmlns:a16="http://schemas.microsoft.com/office/drawing/2014/main" id="{86277AB5-2BCE-44CC-91A1-AAD23470E5A0}"/>
              </a:ext>
            </a:extLst>
          </p:cNvPr>
          <p:cNvSpPr/>
          <p:nvPr/>
        </p:nvSpPr>
        <p:spPr>
          <a:xfrm>
            <a:off x="2851556" y="3429000"/>
            <a:ext cx="593101" cy="2909170"/>
          </a:xfrm>
          <a:prstGeom prst="leftBrace">
            <a:avLst>
              <a:gd name="adj1" fmla="val 8333"/>
              <a:gd name="adj2" fmla="val 6559"/>
            </a:avLst>
          </a:prstGeom>
          <a:ln w="19050"/>
        </p:spPr>
        <p:style>
          <a:lnRef idx="1">
            <a:schemeClr val="dk1"/>
          </a:lnRef>
          <a:fillRef idx="0">
            <a:schemeClr val="dk1"/>
          </a:fillRef>
          <a:effectRef idx="0">
            <a:schemeClr val="dk1"/>
          </a:effectRef>
          <a:fontRef idx="minor">
            <a:schemeClr val="tx1"/>
          </a:fontRef>
        </p:style>
        <p:txBody>
          <a:bodyPr rtlCol="0" anchor="ctr"/>
          <a:lstStyle/>
          <a:p>
            <a:pPr algn="ctr"/>
            <a:endParaRPr lang="en-IE" dirty="0"/>
          </a:p>
        </p:txBody>
      </p:sp>
    </p:spTree>
    <p:extLst>
      <p:ext uri="{BB962C8B-B14F-4D97-AF65-F5344CB8AC3E}">
        <p14:creationId xmlns:p14="http://schemas.microsoft.com/office/powerpoint/2010/main" val="36224151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425F696-85A1-4AEE-B0BF-AB16A9BD90BC}"/>
              </a:ext>
            </a:extLst>
          </p:cNvPr>
          <p:cNvSpPr/>
          <p:nvPr/>
        </p:nvSpPr>
        <p:spPr>
          <a:xfrm>
            <a:off x="0" y="-1"/>
            <a:ext cx="12192000" cy="124358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7" name="Rectangle 6">
            <a:extLst>
              <a:ext uri="{FF2B5EF4-FFF2-40B4-BE49-F238E27FC236}">
                <a16:creationId xmlns:a16="http://schemas.microsoft.com/office/drawing/2014/main" id="{73AAD8B9-0A25-4A22-B2DF-1AA0642256B5}"/>
              </a:ext>
            </a:extLst>
          </p:cNvPr>
          <p:cNvSpPr/>
          <p:nvPr/>
        </p:nvSpPr>
        <p:spPr>
          <a:xfrm>
            <a:off x="748895" y="414048"/>
            <a:ext cx="10705167" cy="584775"/>
          </a:xfrm>
          <a:prstGeom prst="rect">
            <a:avLst/>
          </a:prstGeom>
        </p:spPr>
        <p:txBody>
          <a:bodyPr wrap="square" lIns="91440" tIns="45720" rIns="91440" bIns="45720" anchor="t">
            <a:spAutoFit/>
          </a:bodyPr>
          <a:lstStyle/>
          <a:p>
            <a:r>
              <a:rPr lang="en-IE" sz="3200" dirty="0">
                <a:solidFill>
                  <a:schemeClr val="bg1"/>
                </a:solidFill>
                <a:latin typeface="Arial Black" panose="020B0A04020102020204" pitchFamily="34" charset="0"/>
              </a:rPr>
              <a:t>Accounting for COVID-19 Grants</a:t>
            </a:r>
          </a:p>
        </p:txBody>
      </p:sp>
      <p:sp>
        <p:nvSpPr>
          <p:cNvPr id="8" name="Rectangle 7">
            <a:extLst>
              <a:ext uri="{FF2B5EF4-FFF2-40B4-BE49-F238E27FC236}">
                <a16:creationId xmlns:a16="http://schemas.microsoft.com/office/drawing/2014/main" id="{967FEBED-9E2E-4F5D-B60B-31E41A652D09}"/>
              </a:ext>
            </a:extLst>
          </p:cNvPr>
          <p:cNvSpPr/>
          <p:nvPr/>
        </p:nvSpPr>
        <p:spPr>
          <a:xfrm>
            <a:off x="615884" y="1892333"/>
            <a:ext cx="6158255" cy="3279108"/>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9" name="TextBox 8">
            <a:extLst>
              <a:ext uri="{FF2B5EF4-FFF2-40B4-BE49-F238E27FC236}">
                <a16:creationId xmlns:a16="http://schemas.microsoft.com/office/drawing/2014/main" id="{0993807A-F835-443E-AD20-8A28C7D5A416}"/>
              </a:ext>
            </a:extLst>
          </p:cNvPr>
          <p:cNvSpPr txBox="1"/>
          <p:nvPr/>
        </p:nvSpPr>
        <p:spPr>
          <a:xfrm>
            <a:off x="911900" y="2413337"/>
            <a:ext cx="6096000" cy="2031325"/>
          </a:xfrm>
          <a:prstGeom prst="rect">
            <a:avLst/>
          </a:prstGeom>
          <a:noFill/>
        </p:spPr>
        <p:txBody>
          <a:bodyPr wrap="square">
            <a:spAutoFit/>
          </a:bodyPr>
          <a:lstStyle/>
          <a:p>
            <a:r>
              <a:rPr lang="en-IE" sz="2100" dirty="0">
                <a:solidFill>
                  <a:schemeClr val="accent1">
                    <a:lumMod val="50000"/>
                  </a:schemeClr>
                </a:solidFill>
                <a:latin typeface="Arial Black" panose="020B0A04020102020204" pitchFamily="34" charset="0"/>
                <a:cs typeface="Arial" panose="020B0604020202020204" pitchFamily="34" charset="0"/>
              </a:rPr>
              <a:t>Returning Unspent Grants</a:t>
            </a:r>
          </a:p>
          <a:p>
            <a:endParaRPr lang="en-IE" sz="2100" dirty="0">
              <a:solidFill>
                <a:schemeClr val="accent1">
                  <a:lumMod val="50000"/>
                </a:schemeClr>
              </a:solidFill>
              <a:latin typeface="Arial" panose="020B0604020202020204" pitchFamily="34" charset="0"/>
              <a:cs typeface="Arial" panose="020B0604020202020204" pitchFamily="34" charset="0"/>
            </a:endParaRPr>
          </a:p>
          <a:p>
            <a:r>
              <a:rPr lang="en-IE" sz="2100" dirty="0">
                <a:solidFill>
                  <a:schemeClr val="accent1">
                    <a:lumMod val="50000"/>
                  </a:schemeClr>
                </a:solidFill>
                <a:latin typeface="Arial" panose="020B0604020202020204" pitchFamily="34" charset="0"/>
                <a:cs typeface="Arial" panose="020B0604020202020204" pitchFamily="34" charset="0"/>
              </a:rPr>
              <a:t>Unspent COVID Grants to be returned to Department of Education</a:t>
            </a:r>
          </a:p>
          <a:p>
            <a:endParaRPr lang="en-IE" sz="2100" dirty="0">
              <a:solidFill>
                <a:schemeClr val="accent1">
                  <a:lumMod val="50000"/>
                </a:schemeClr>
              </a:solidFill>
              <a:latin typeface="Arial" panose="020B0604020202020204" pitchFamily="34" charset="0"/>
              <a:cs typeface="Arial" panose="020B0604020202020204" pitchFamily="34" charset="0"/>
            </a:endParaRPr>
          </a:p>
          <a:p>
            <a:r>
              <a:rPr lang="en-IE" sz="2100" dirty="0">
                <a:solidFill>
                  <a:schemeClr val="accent1">
                    <a:lumMod val="50000"/>
                  </a:schemeClr>
                </a:solidFill>
                <a:latin typeface="Arial" panose="020B0604020202020204" pitchFamily="34" charset="0"/>
                <a:cs typeface="Arial" panose="020B0604020202020204" pitchFamily="34" charset="0"/>
              </a:rPr>
              <a:t>Does not include the Minor Works Grant</a:t>
            </a:r>
          </a:p>
        </p:txBody>
      </p:sp>
      <p:pic>
        <p:nvPicPr>
          <p:cNvPr id="11" name="Picture 10">
            <a:extLst>
              <a:ext uri="{FF2B5EF4-FFF2-40B4-BE49-F238E27FC236}">
                <a16:creationId xmlns:a16="http://schemas.microsoft.com/office/drawing/2014/main" id="{D537A434-AB78-4626-8D7D-B2905600D86E}"/>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0534997" y="5959942"/>
            <a:ext cx="1219200" cy="540512"/>
          </a:xfrm>
          <a:prstGeom prst="rect">
            <a:avLst/>
          </a:prstGeom>
        </p:spPr>
      </p:pic>
      <p:pic>
        <p:nvPicPr>
          <p:cNvPr id="6" name="Content Placeholder 5" descr="A picture containing text, businesscard&#10;&#10;Description automatically generated">
            <a:extLst>
              <a:ext uri="{FF2B5EF4-FFF2-40B4-BE49-F238E27FC236}">
                <a16:creationId xmlns:a16="http://schemas.microsoft.com/office/drawing/2014/main" id="{0D0FEC11-48AC-4EC4-A9CD-EBDD9DECE385}"/>
              </a:ext>
            </a:extLst>
          </p:cNvPr>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7303916" y="1892333"/>
            <a:ext cx="3744040" cy="2918565"/>
          </a:xfrm>
        </p:spPr>
      </p:pic>
    </p:spTree>
    <p:extLst>
      <p:ext uri="{BB962C8B-B14F-4D97-AF65-F5344CB8AC3E}">
        <p14:creationId xmlns:p14="http://schemas.microsoft.com/office/powerpoint/2010/main" val="41905695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425F696-85A1-4AEE-B0BF-AB16A9BD90BC}"/>
              </a:ext>
            </a:extLst>
          </p:cNvPr>
          <p:cNvSpPr/>
          <p:nvPr/>
        </p:nvSpPr>
        <p:spPr>
          <a:xfrm>
            <a:off x="0" y="-15131"/>
            <a:ext cx="12192000" cy="124358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E" sz="3200" b="1" dirty="0">
                <a:solidFill>
                  <a:schemeClr val="bg1"/>
                </a:solidFill>
                <a:latin typeface="Arial Black" panose="020B0A04020102020204" pitchFamily="34" charset="0"/>
              </a:rPr>
              <a:t>    Travel, Subsistence &amp; Expenses</a:t>
            </a:r>
            <a:endParaRPr lang="en-IE" sz="3200" dirty="0">
              <a:solidFill>
                <a:schemeClr val="bg1"/>
              </a:solidFill>
              <a:latin typeface="Arial Black" panose="020B0A04020102020204" pitchFamily="34" charset="0"/>
            </a:endParaRPr>
          </a:p>
        </p:txBody>
      </p:sp>
      <p:pic>
        <p:nvPicPr>
          <p:cNvPr id="11" name="Picture 10">
            <a:extLst>
              <a:ext uri="{FF2B5EF4-FFF2-40B4-BE49-F238E27FC236}">
                <a16:creationId xmlns:a16="http://schemas.microsoft.com/office/drawing/2014/main" id="{A3B8BBBD-1F50-4DAF-A4D5-C56C46727137}"/>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0534997" y="5959942"/>
            <a:ext cx="1219200" cy="540512"/>
          </a:xfrm>
          <a:prstGeom prst="rect">
            <a:avLst/>
          </a:prstGeom>
        </p:spPr>
      </p:pic>
      <p:sp>
        <p:nvSpPr>
          <p:cNvPr id="16" name="Rectangle 15">
            <a:extLst>
              <a:ext uri="{FF2B5EF4-FFF2-40B4-BE49-F238E27FC236}">
                <a16:creationId xmlns:a16="http://schemas.microsoft.com/office/drawing/2014/main" id="{244672CE-A063-4B82-8376-097CAD9E5188}"/>
              </a:ext>
            </a:extLst>
          </p:cNvPr>
          <p:cNvSpPr/>
          <p:nvPr/>
        </p:nvSpPr>
        <p:spPr>
          <a:xfrm>
            <a:off x="1759809" y="5845957"/>
            <a:ext cx="7200800" cy="597995"/>
          </a:xfrm>
          <a:prstGeom prst="rect">
            <a:avLst/>
          </a:prstGeom>
          <a:solidFill>
            <a:schemeClr val="tx2">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2000" dirty="0">
                <a:latin typeface="Calibri" panose="020F0502020204030204" pitchFamily="34" charset="0"/>
                <a:cs typeface="Calibri" panose="020F0502020204030204" pitchFamily="34" charset="0"/>
              </a:rPr>
              <a:t>Guideline 16-2021/2022</a:t>
            </a:r>
          </a:p>
        </p:txBody>
      </p:sp>
      <p:pic>
        <p:nvPicPr>
          <p:cNvPr id="18" name="Picture 17" descr="A car next to a keyboard&#10;&#10;Description automatically generated with low confidence">
            <a:extLst>
              <a:ext uri="{FF2B5EF4-FFF2-40B4-BE49-F238E27FC236}">
                <a16:creationId xmlns:a16="http://schemas.microsoft.com/office/drawing/2014/main" id="{2C1E6E2E-02CE-4FFC-B69F-55C0C01C53A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52570" y="2154476"/>
            <a:ext cx="4146115" cy="2893513"/>
          </a:xfrm>
          <a:prstGeom prst="rect">
            <a:avLst/>
          </a:prstGeom>
        </p:spPr>
      </p:pic>
      <p:pic>
        <p:nvPicPr>
          <p:cNvPr id="3" name="Picture 2">
            <a:extLst>
              <a:ext uri="{FF2B5EF4-FFF2-40B4-BE49-F238E27FC236}">
                <a16:creationId xmlns:a16="http://schemas.microsoft.com/office/drawing/2014/main" id="{F32407B9-B3FF-403D-B40D-337622824248}"/>
              </a:ext>
            </a:extLst>
          </p:cNvPr>
          <p:cNvPicPr>
            <a:picLocks noChangeAspect="1"/>
          </p:cNvPicPr>
          <p:nvPr/>
        </p:nvPicPr>
        <p:blipFill>
          <a:blip r:embed="rId5"/>
          <a:stretch>
            <a:fillRect/>
          </a:stretch>
        </p:blipFill>
        <p:spPr>
          <a:xfrm>
            <a:off x="680320" y="1833273"/>
            <a:ext cx="5945948" cy="3535917"/>
          </a:xfrm>
          <a:prstGeom prst="rect">
            <a:avLst/>
          </a:prstGeom>
          <a:ln w="38100">
            <a:solidFill>
              <a:schemeClr val="accent1"/>
            </a:solidFill>
          </a:ln>
        </p:spPr>
      </p:pic>
    </p:spTree>
    <p:extLst>
      <p:ext uri="{BB962C8B-B14F-4D97-AF65-F5344CB8AC3E}">
        <p14:creationId xmlns:p14="http://schemas.microsoft.com/office/powerpoint/2010/main" val="11309939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425F696-85A1-4AEE-B0BF-AB16A9BD90BC}"/>
              </a:ext>
            </a:extLst>
          </p:cNvPr>
          <p:cNvSpPr/>
          <p:nvPr/>
        </p:nvSpPr>
        <p:spPr>
          <a:xfrm>
            <a:off x="0" y="-15131"/>
            <a:ext cx="12192000" cy="124358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E" sz="3200" b="1" dirty="0">
                <a:solidFill>
                  <a:schemeClr val="bg1"/>
                </a:solidFill>
                <a:latin typeface="Arial Black" panose="020B0A04020102020204" pitchFamily="34" charset="0"/>
                <a:cs typeface="Arial" panose="020B0604020202020204" pitchFamily="34" charset="0"/>
              </a:rPr>
              <a:t>    Travel, Subsistence &amp; Expenses Claim form</a:t>
            </a:r>
            <a:r>
              <a:rPr lang="en-IE" sz="3200" dirty="0">
                <a:solidFill>
                  <a:schemeClr val="bg1"/>
                </a:solidFill>
                <a:latin typeface="Arial Black" panose="020B0A04020102020204" pitchFamily="34" charset="0"/>
                <a:cs typeface="Arial" panose="020B0604020202020204" pitchFamily="34" charset="0"/>
              </a:rPr>
              <a:t>​</a:t>
            </a:r>
          </a:p>
        </p:txBody>
      </p:sp>
      <p:pic>
        <p:nvPicPr>
          <p:cNvPr id="5" name="Picture 4">
            <a:extLst>
              <a:ext uri="{FF2B5EF4-FFF2-40B4-BE49-F238E27FC236}">
                <a16:creationId xmlns:a16="http://schemas.microsoft.com/office/drawing/2014/main" id="{1E07D9D7-6F90-401D-BA99-064CCFE671D3}"/>
              </a:ext>
            </a:extLst>
          </p:cNvPr>
          <p:cNvPicPr>
            <a:picLocks noChangeAspect="1"/>
          </p:cNvPicPr>
          <p:nvPr/>
        </p:nvPicPr>
        <p:blipFill>
          <a:blip r:embed="rId3"/>
          <a:stretch>
            <a:fillRect/>
          </a:stretch>
        </p:blipFill>
        <p:spPr>
          <a:xfrm>
            <a:off x="461962" y="1371600"/>
            <a:ext cx="11268075" cy="5367337"/>
          </a:xfrm>
          <a:prstGeom prst="rect">
            <a:avLst/>
          </a:prstGeom>
          <a:ln w="38100">
            <a:solidFill>
              <a:schemeClr val="accent1"/>
            </a:solidFill>
          </a:ln>
        </p:spPr>
      </p:pic>
    </p:spTree>
    <p:extLst>
      <p:ext uri="{BB962C8B-B14F-4D97-AF65-F5344CB8AC3E}">
        <p14:creationId xmlns:p14="http://schemas.microsoft.com/office/powerpoint/2010/main" val="36046254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425F696-85A1-4AEE-B0BF-AB16A9BD90BC}"/>
              </a:ext>
            </a:extLst>
          </p:cNvPr>
          <p:cNvSpPr/>
          <p:nvPr/>
        </p:nvSpPr>
        <p:spPr>
          <a:xfrm>
            <a:off x="0" y="0"/>
            <a:ext cx="12192000" cy="124358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E" sz="3200" b="1" dirty="0">
                <a:solidFill>
                  <a:schemeClr val="bg1"/>
                </a:solidFill>
                <a:latin typeface="Arial Black" panose="020B0A04020102020204" pitchFamily="34" charset="0"/>
              </a:rPr>
              <a:t>   Travel, Subsistence &amp; Expenses Claim form​</a:t>
            </a:r>
          </a:p>
        </p:txBody>
      </p:sp>
      <p:pic>
        <p:nvPicPr>
          <p:cNvPr id="3" name="Picture 2">
            <a:extLst>
              <a:ext uri="{FF2B5EF4-FFF2-40B4-BE49-F238E27FC236}">
                <a16:creationId xmlns:a16="http://schemas.microsoft.com/office/drawing/2014/main" id="{81F8EE28-B90C-45CA-A502-8597F48D6C2B}"/>
              </a:ext>
            </a:extLst>
          </p:cNvPr>
          <p:cNvPicPr>
            <a:picLocks noChangeAspect="1"/>
          </p:cNvPicPr>
          <p:nvPr/>
        </p:nvPicPr>
        <p:blipFill>
          <a:blip r:embed="rId3"/>
          <a:stretch>
            <a:fillRect/>
          </a:stretch>
        </p:blipFill>
        <p:spPr>
          <a:xfrm>
            <a:off x="140677" y="1243585"/>
            <a:ext cx="12051323" cy="5466777"/>
          </a:xfrm>
          <a:prstGeom prst="rect">
            <a:avLst/>
          </a:prstGeom>
          <a:ln w="38100">
            <a:solidFill>
              <a:schemeClr val="accent1"/>
            </a:solidFill>
          </a:ln>
        </p:spPr>
      </p:pic>
    </p:spTree>
    <p:extLst>
      <p:ext uri="{BB962C8B-B14F-4D97-AF65-F5344CB8AC3E}">
        <p14:creationId xmlns:p14="http://schemas.microsoft.com/office/powerpoint/2010/main" val="36340829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425F696-85A1-4AEE-B0BF-AB16A9BD90BC}"/>
              </a:ext>
            </a:extLst>
          </p:cNvPr>
          <p:cNvSpPr/>
          <p:nvPr/>
        </p:nvSpPr>
        <p:spPr>
          <a:xfrm>
            <a:off x="0" y="-1"/>
            <a:ext cx="12192000" cy="124358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E" sz="3200" b="1" dirty="0">
                <a:solidFill>
                  <a:schemeClr val="bg1"/>
                </a:solidFill>
                <a:latin typeface="Arial Black" panose="020B0A04020102020204" pitchFamily="34" charset="0"/>
              </a:rPr>
              <a:t>  Travel, Subsistence &amp; Expenses Claim form​</a:t>
            </a:r>
          </a:p>
        </p:txBody>
      </p:sp>
      <p:pic>
        <p:nvPicPr>
          <p:cNvPr id="5" name="Picture 4">
            <a:extLst>
              <a:ext uri="{FF2B5EF4-FFF2-40B4-BE49-F238E27FC236}">
                <a16:creationId xmlns:a16="http://schemas.microsoft.com/office/drawing/2014/main" id="{11A76FDE-E3AD-424B-AD9A-1C296773F333}"/>
              </a:ext>
            </a:extLst>
          </p:cNvPr>
          <p:cNvPicPr>
            <a:picLocks noChangeAspect="1"/>
          </p:cNvPicPr>
          <p:nvPr/>
        </p:nvPicPr>
        <p:blipFill>
          <a:blip r:embed="rId3"/>
          <a:stretch>
            <a:fillRect/>
          </a:stretch>
        </p:blipFill>
        <p:spPr>
          <a:xfrm>
            <a:off x="150312" y="1243584"/>
            <a:ext cx="11824570" cy="5482893"/>
          </a:xfrm>
          <a:prstGeom prst="rect">
            <a:avLst/>
          </a:prstGeom>
          <a:ln w="38100">
            <a:solidFill>
              <a:schemeClr val="accent1"/>
            </a:solidFill>
          </a:ln>
        </p:spPr>
      </p:pic>
      <p:sp>
        <p:nvSpPr>
          <p:cNvPr id="6" name="Oval 5">
            <a:extLst>
              <a:ext uri="{FF2B5EF4-FFF2-40B4-BE49-F238E27FC236}">
                <a16:creationId xmlns:a16="http://schemas.microsoft.com/office/drawing/2014/main" id="{7A3E52F8-B960-4863-B330-634EC1A8FF5E}"/>
              </a:ext>
            </a:extLst>
          </p:cNvPr>
          <p:cNvSpPr/>
          <p:nvPr/>
        </p:nvSpPr>
        <p:spPr>
          <a:xfrm>
            <a:off x="2442575" y="2931090"/>
            <a:ext cx="1528176" cy="36325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9306934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425F696-85A1-4AEE-B0BF-AB16A9BD90BC}"/>
              </a:ext>
            </a:extLst>
          </p:cNvPr>
          <p:cNvSpPr/>
          <p:nvPr/>
        </p:nvSpPr>
        <p:spPr>
          <a:xfrm>
            <a:off x="0" y="-1"/>
            <a:ext cx="12192000" cy="124358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E" sz="3200" b="1" dirty="0">
                <a:solidFill>
                  <a:schemeClr val="bg1"/>
                </a:solidFill>
                <a:latin typeface="Arial Black" panose="020B0A04020102020204" pitchFamily="34" charset="0"/>
              </a:rPr>
              <a:t>  Travel, Subsistence &amp; Expenses Claim form</a:t>
            </a:r>
            <a:r>
              <a:rPr lang="en-IE" sz="3200" dirty="0">
                <a:solidFill>
                  <a:schemeClr val="bg1"/>
                </a:solidFill>
                <a:latin typeface="Arial Black" panose="020B0A04020102020204" pitchFamily="34" charset="0"/>
              </a:rPr>
              <a:t>​</a:t>
            </a:r>
          </a:p>
        </p:txBody>
      </p:sp>
      <p:pic>
        <p:nvPicPr>
          <p:cNvPr id="5" name="Picture 4">
            <a:extLst>
              <a:ext uri="{FF2B5EF4-FFF2-40B4-BE49-F238E27FC236}">
                <a16:creationId xmlns:a16="http://schemas.microsoft.com/office/drawing/2014/main" id="{AD310B42-E315-47A6-B28B-1BFCA07C51CB}"/>
              </a:ext>
            </a:extLst>
          </p:cNvPr>
          <p:cNvPicPr>
            <a:picLocks noChangeAspect="1"/>
          </p:cNvPicPr>
          <p:nvPr/>
        </p:nvPicPr>
        <p:blipFill>
          <a:blip r:embed="rId3"/>
          <a:stretch>
            <a:fillRect/>
          </a:stretch>
        </p:blipFill>
        <p:spPr>
          <a:xfrm>
            <a:off x="0" y="1243584"/>
            <a:ext cx="12063046" cy="5385816"/>
          </a:xfrm>
          <a:prstGeom prst="rect">
            <a:avLst/>
          </a:prstGeom>
        </p:spPr>
      </p:pic>
    </p:spTree>
    <p:extLst>
      <p:ext uri="{BB962C8B-B14F-4D97-AF65-F5344CB8AC3E}">
        <p14:creationId xmlns:p14="http://schemas.microsoft.com/office/powerpoint/2010/main" val="14510804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425F696-85A1-4AEE-B0BF-AB16A9BD90BC}"/>
              </a:ext>
            </a:extLst>
          </p:cNvPr>
          <p:cNvSpPr/>
          <p:nvPr/>
        </p:nvSpPr>
        <p:spPr>
          <a:xfrm>
            <a:off x="0" y="-1"/>
            <a:ext cx="12192000" cy="124358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 name="Rectangle 4">
            <a:extLst>
              <a:ext uri="{FF2B5EF4-FFF2-40B4-BE49-F238E27FC236}">
                <a16:creationId xmlns:a16="http://schemas.microsoft.com/office/drawing/2014/main" id="{5D427563-DAF5-4784-B4A6-F969171E2E18}"/>
              </a:ext>
            </a:extLst>
          </p:cNvPr>
          <p:cNvSpPr/>
          <p:nvPr/>
        </p:nvSpPr>
        <p:spPr>
          <a:xfrm>
            <a:off x="748894" y="414048"/>
            <a:ext cx="11345695" cy="584775"/>
          </a:xfrm>
          <a:prstGeom prst="rect">
            <a:avLst/>
          </a:prstGeom>
        </p:spPr>
        <p:txBody>
          <a:bodyPr wrap="square" lIns="91440" tIns="45720" rIns="91440" bIns="45720" anchor="t">
            <a:spAutoFit/>
          </a:bodyPr>
          <a:lstStyle/>
          <a:p>
            <a:r>
              <a:rPr lang="en-IE" sz="3200" dirty="0">
                <a:solidFill>
                  <a:schemeClr val="bg1"/>
                </a:solidFill>
                <a:latin typeface="Arial Black" panose="020B0A04020102020204" pitchFamily="34" charset="0"/>
              </a:rPr>
              <a:t>Accounting for VAT Reverse Charge</a:t>
            </a:r>
          </a:p>
        </p:txBody>
      </p:sp>
      <p:graphicFrame>
        <p:nvGraphicFramePr>
          <p:cNvPr id="2" name="Diagram 1">
            <a:extLst>
              <a:ext uri="{FF2B5EF4-FFF2-40B4-BE49-F238E27FC236}">
                <a16:creationId xmlns:a16="http://schemas.microsoft.com/office/drawing/2014/main" id="{52C952E0-AA08-476A-AF0C-45903F95B86E}"/>
              </a:ext>
            </a:extLst>
          </p:cNvPr>
          <p:cNvGraphicFramePr/>
          <p:nvPr/>
        </p:nvGraphicFramePr>
        <p:xfrm>
          <a:off x="320511" y="1385740"/>
          <a:ext cx="11255604" cy="47793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9" name="Picture 8">
            <a:extLst>
              <a:ext uri="{FF2B5EF4-FFF2-40B4-BE49-F238E27FC236}">
                <a16:creationId xmlns:a16="http://schemas.microsoft.com/office/drawing/2014/main" id="{8F14D185-12DF-434F-B2DA-BD0C97C824AE}"/>
              </a:ext>
            </a:extLst>
          </p:cNvPr>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10534997" y="5959942"/>
            <a:ext cx="1219200" cy="540512"/>
          </a:xfrm>
          <a:prstGeom prst="rect">
            <a:avLst/>
          </a:prstGeom>
        </p:spPr>
      </p:pic>
      <p:sp>
        <p:nvSpPr>
          <p:cNvPr id="11" name="TextBox 10">
            <a:extLst>
              <a:ext uri="{FF2B5EF4-FFF2-40B4-BE49-F238E27FC236}">
                <a16:creationId xmlns:a16="http://schemas.microsoft.com/office/drawing/2014/main" id="{AC991244-E6F9-44F2-8B95-CA3DF958B993}"/>
              </a:ext>
            </a:extLst>
          </p:cNvPr>
          <p:cNvSpPr txBox="1"/>
          <p:nvPr/>
        </p:nvSpPr>
        <p:spPr>
          <a:xfrm>
            <a:off x="615885" y="1412872"/>
            <a:ext cx="10960229" cy="338554"/>
          </a:xfrm>
          <a:prstGeom prst="rect">
            <a:avLst/>
          </a:prstGeom>
          <a:noFill/>
        </p:spPr>
        <p:txBody>
          <a:bodyPr wrap="square">
            <a:spAutoFit/>
          </a:bodyPr>
          <a:lstStyle/>
          <a:p>
            <a:r>
              <a:rPr lang="en-IE" sz="1600" dirty="0">
                <a:solidFill>
                  <a:schemeClr val="tx2"/>
                </a:solidFill>
                <a:latin typeface="Arial Black" panose="020B0A04020102020204" pitchFamily="34" charset="0"/>
                <a:cs typeface="Arial" panose="020B0604020202020204" pitchFamily="34" charset="0"/>
              </a:rPr>
              <a:t>Revenue Commissioners: </a:t>
            </a:r>
            <a:r>
              <a:rPr lang="en-IE" sz="1600" dirty="0">
                <a:solidFill>
                  <a:schemeClr val="tx2"/>
                </a:solidFill>
                <a:latin typeface="Arial" panose="020B0604020202020204" pitchFamily="34" charset="0"/>
                <a:cs typeface="Arial" panose="020B0604020202020204" pitchFamily="34" charset="0"/>
              </a:rPr>
              <a:t>The VAT treatment of the procurement of certain Goods and Services by a Public Body </a:t>
            </a:r>
          </a:p>
        </p:txBody>
      </p:sp>
      <p:sp>
        <p:nvSpPr>
          <p:cNvPr id="10" name="Rectangle 9">
            <a:extLst>
              <a:ext uri="{FF2B5EF4-FFF2-40B4-BE49-F238E27FC236}">
                <a16:creationId xmlns:a16="http://schemas.microsoft.com/office/drawing/2014/main" id="{846538E7-242B-40AB-B942-0046DFCDC3A6}"/>
              </a:ext>
            </a:extLst>
          </p:cNvPr>
          <p:cNvSpPr/>
          <p:nvPr/>
        </p:nvSpPr>
        <p:spPr>
          <a:xfrm>
            <a:off x="2347913" y="5173262"/>
            <a:ext cx="7200800" cy="597995"/>
          </a:xfrm>
          <a:prstGeom prst="rect">
            <a:avLst/>
          </a:prstGeom>
          <a:solidFill>
            <a:schemeClr val="tx2">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2000" dirty="0">
                <a:latin typeface="Calibri" panose="020F0502020204030204" pitchFamily="34" charset="0"/>
                <a:cs typeface="Calibri" panose="020F0502020204030204" pitchFamily="34" charset="0"/>
              </a:rPr>
              <a:t>Guideline 25-2020/2021</a:t>
            </a:r>
          </a:p>
        </p:txBody>
      </p:sp>
    </p:spTree>
    <p:extLst>
      <p:ext uri="{BB962C8B-B14F-4D97-AF65-F5344CB8AC3E}">
        <p14:creationId xmlns:p14="http://schemas.microsoft.com/office/powerpoint/2010/main" val="589265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425F696-85A1-4AEE-B0BF-AB16A9BD90BC}"/>
              </a:ext>
            </a:extLst>
          </p:cNvPr>
          <p:cNvSpPr/>
          <p:nvPr/>
        </p:nvSpPr>
        <p:spPr>
          <a:xfrm>
            <a:off x="0" y="-1"/>
            <a:ext cx="12192000" cy="124358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 name="Rectangle 4">
            <a:extLst>
              <a:ext uri="{FF2B5EF4-FFF2-40B4-BE49-F238E27FC236}">
                <a16:creationId xmlns:a16="http://schemas.microsoft.com/office/drawing/2014/main" id="{5D427563-DAF5-4784-B4A6-F969171E2E18}"/>
              </a:ext>
            </a:extLst>
          </p:cNvPr>
          <p:cNvSpPr/>
          <p:nvPr/>
        </p:nvSpPr>
        <p:spPr>
          <a:xfrm>
            <a:off x="748894" y="414048"/>
            <a:ext cx="11345695" cy="584775"/>
          </a:xfrm>
          <a:prstGeom prst="rect">
            <a:avLst/>
          </a:prstGeom>
        </p:spPr>
        <p:txBody>
          <a:bodyPr wrap="square" lIns="91440" tIns="45720" rIns="91440" bIns="45720" anchor="t">
            <a:spAutoFit/>
          </a:bodyPr>
          <a:lstStyle/>
          <a:p>
            <a:r>
              <a:rPr lang="en-IE" sz="3200" dirty="0">
                <a:solidFill>
                  <a:schemeClr val="bg1"/>
                </a:solidFill>
                <a:latin typeface="Arial Black" panose="020B0A04020102020204" pitchFamily="34" charset="0"/>
              </a:rPr>
              <a:t>Accounting for VAT Reverse Charge</a:t>
            </a:r>
          </a:p>
        </p:txBody>
      </p:sp>
      <p:graphicFrame>
        <p:nvGraphicFramePr>
          <p:cNvPr id="2" name="Diagram 1">
            <a:extLst>
              <a:ext uri="{FF2B5EF4-FFF2-40B4-BE49-F238E27FC236}">
                <a16:creationId xmlns:a16="http://schemas.microsoft.com/office/drawing/2014/main" id="{52C952E0-AA08-476A-AF0C-45903F95B86E}"/>
              </a:ext>
            </a:extLst>
          </p:cNvPr>
          <p:cNvGraphicFramePr/>
          <p:nvPr/>
        </p:nvGraphicFramePr>
        <p:xfrm>
          <a:off x="320511" y="1385740"/>
          <a:ext cx="11255604" cy="47793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3" name="Diagram 2">
            <a:extLst>
              <a:ext uri="{FF2B5EF4-FFF2-40B4-BE49-F238E27FC236}">
                <a16:creationId xmlns:a16="http://schemas.microsoft.com/office/drawing/2014/main" id="{3B941614-57F9-491D-B7F0-7A3B7D033B24}"/>
              </a:ext>
            </a:extLst>
          </p:cNvPr>
          <p:cNvGraphicFramePr/>
          <p:nvPr/>
        </p:nvGraphicFramePr>
        <p:xfrm>
          <a:off x="546755" y="1385741"/>
          <a:ext cx="10294069" cy="444945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6" name="Picture 5">
            <a:extLst>
              <a:ext uri="{FF2B5EF4-FFF2-40B4-BE49-F238E27FC236}">
                <a16:creationId xmlns:a16="http://schemas.microsoft.com/office/drawing/2014/main" id="{BFA91D38-C1CC-4238-A9FE-24E63FF636CE}"/>
              </a:ext>
            </a:extLst>
          </p:cNvPr>
          <p:cNvPicPr>
            <a:picLocks noChangeAspect="1"/>
          </p:cNvPicPr>
          <p:nvPr/>
        </p:nvPicPr>
        <p:blipFill>
          <a:blip r:embed="rId13" cstate="email">
            <a:extLst>
              <a:ext uri="{28A0092B-C50C-407E-A947-70E740481C1C}">
                <a14:useLocalDpi xmlns:a14="http://schemas.microsoft.com/office/drawing/2010/main" val="0"/>
              </a:ext>
            </a:extLst>
          </a:blip>
          <a:stretch>
            <a:fillRect/>
          </a:stretch>
        </p:blipFill>
        <p:spPr>
          <a:xfrm>
            <a:off x="10534997" y="5959942"/>
            <a:ext cx="1219200" cy="540512"/>
          </a:xfrm>
          <a:prstGeom prst="rect">
            <a:avLst/>
          </a:prstGeom>
        </p:spPr>
      </p:pic>
    </p:spTree>
    <p:extLst>
      <p:ext uri="{BB962C8B-B14F-4D97-AF65-F5344CB8AC3E}">
        <p14:creationId xmlns:p14="http://schemas.microsoft.com/office/powerpoint/2010/main" val="12635323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425F696-85A1-4AEE-B0BF-AB16A9BD90BC}"/>
              </a:ext>
            </a:extLst>
          </p:cNvPr>
          <p:cNvSpPr/>
          <p:nvPr/>
        </p:nvSpPr>
        <p:spPr>
          <a:xfrm>
            <a:off x="0" y="-1"/>
            <a:ext cx="12192000" cy="124358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 name="Rectangle 4">
            <a:extLst>
              <a:ext uri="{FF2B5EF4-FFF2-40B4-BE49-F238E27FC236}">
                <a16:creationId xmlns:a16="http://schemas.microsoft.com/office/drawing/2014/main" id="{5D427563-DAF5-4784-B4A6-F969171E2E18}"/>
              </a:ext>
            </a:extLst>
          </p:cNvPr>
          <p:cNvSpPr/>
          <p:nvPr/>
        </p:nvSpPr>
        <p:spPr>
          <a:xfrm>
            <a:off x="748894" y="414048"/>
            <a:ext cx="11345695" cy="584775"/>
          </a:xfrm>
          <a:prstGeom prst="rect">
            <a:avLst/>
          </a:prstGeom>
        </p:spPr>
        <p:txBody>
          <a:bodyPr wrap="square" lIns="91440" tIns="45720" rIns="91440" bIns="45720" anchor="t">
            <a:spAutoFit/>
          </a:bodyPr>
          <a:lstStyle/>
          <a:p>
            <a:r>
              <a:rPr lang="en-IE" sz="3200" dirty="0">
                <a:solidFill>
                  <a:schemeClr val="bg1"/>
                </a:solidFill>
                <a:latin typeface="Arial Black" panose="020B0A04020102020204" pitchFamily="34" charset="0"/>
              </a:rPr>
              <a:t>Accounting for VAT Reverse Charge</a:t>
            </a:r>
          </a:p>
        </p:txBody>
      </p:sp>
      <p:graphicFrame>
        <p:nvGraphicFramePr>
          <p:cNvPr id="2" name="Diagram 1">
            <a:extLst>
              <a:ext uri="{FF2B5EF4-FFF2-40B4-BE49-F238E27FC236}">
                <a16:creationId xmlns:a16="http://schemas.microsoft.com/office/drawing/2014/main" id="{52C952E0-AA08-476A-AF0C-45903F95B86E}"/>
              </a:ext>
            </a:extLst>
          </p:cNvPr>
          <p:cNvGraphicFramePr/>
          <p:nvPr/>
        </p:nvGraphicFramePr>
        <p:xfrm>
          <a:off x="320511" y="1385740"/>
          <a:ext cx="11255604" cy="47793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3" name="Diagram 2">
            <a:extLst>
              <a:ext uri="{FF2B5EF4-FFF2-40B4-BE49-F238E27FC236}">
                <a16:creationId xmlns:a16="http://schemas.microsoft.com/office/drawing/2014/main" id="{3B941614-57F9-491D-B7F0-7A3B7D033B24}"/>
              </a:ext>
            </a:extLst>
          </p:cNvPr>
          <p:cNvGraphicFramePr/>
          <p:nvPr/>
        </p:nvGraphicFramePr>
        <p:xfrm>
          <a:off x="546755" y="1385741"/>
          <a:ext cx="10294069" cy="408652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9" name="Diagram 8">
            <a:extLst>
              <a:ext uri="{FF2B5EF4-FFF2-40B4-BE49-F238E27FC236}">
                <a16:creationId xmlns:a16="http://schemas.microsoft.com/office/drawing/2014/main" id="{A23D5161-C495-47E8-9C02-E0C74F015143}"/>
              </a:ext>
            </a:extLst>
          </p:cNvPr>
          <p:cNvGraphicFramePr/>
          <p:nvPr/>
        </p:nvGraphicFramePr>
        <p:xfrm>
          <a:off x="861518" y="1385739"/>
          <a:ext cx="10581588" cy="5111805"/>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Tree>
    <p:extLst>
      <p:ext uri="{BB962C8B-B14F-4D97-AF65-F5344CB8AC3E}">
        <p14:creationId xmlns:p14="http://schemas.microsoft.com/office/powerpoint/2010/main" val="24158665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425F696-85A1-4AEE-B0BF-AB16A9BD90BC}"/>
              </a:ext>
            </a:extLst>
          </p:cNvPr>
          <p:cNvSpPr/>
          <p:nvPr/>
        </p:nvSpPr>
        <p:spPr>
          <a:xfrm>
            <a:off x="0" y="-1"/>
            <a:ext cx="12192000" cy="124358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5" name="Rectangle 4">
            <a:extLst>
              <a:ext uri="{FF2B5EF4-FFF2-40B4-BE49-F238E27FC236}">
                <a16:creationId xmlns:a16="http://schemas.microsoft.com/office/drawing/2014/main" id="{5D427563-DAF5-4784-B4A6-F969171E2E18}"/>
              </a:ext>
            </a:extLst>
          </p:cNvPr>
          <p:cNvSpPr/>
          <p:nvPr/>
        </p:nvSpPr>
        <p:spPr>
          <a:xfrm>
            <a:off x="748895" y="414048"/>
            <a:ext cx="10705167" cy="646331"/>
          </a:xfrm>
          <a:prstGeom prst="rect">
            <a:avLst/>
          </a:prstGeom>
        </p:spPr>
        <p:txBody>
          <a:bodyPr wrap="square">
            <a:spAutoFit/>
          </a:bodyPr>
          <a:lstStyle/>
          <a:p>
            <a:r>
              <a:rPr lang="en-IE" sz="3200" dirty="0">
                <a:solidFill>
                  <a:schemeClr val="bg1"/>
                </a:solidFill>
                <a:latin typeface="Arial Black" panose="020B0A04020102020204" pitchFamily="34" charset="0"/>
              </a:rPr>
              <a:t>Contact Us</a:t>
            </a:r>
            <a:r>
              <a:rPr lang="en-IE" sz="3600" dirty="0">
                <a:solidFill>
                  <a:schemeClr val="bg1"/>
                </a:solidFill>
                <a:latin typeface="Arial Black" panose="020B0A04020102020204" pitchFamily="34" charset="0"/>
              </a:rPr>
              <a:t>​</a:t>
            </a:r>
          </a:p>
        </p:txBody>
      </p:sp>
      <p:sp>
        <p:nvSpPr>
          <p:cNvPr id="3" name="Text Placeholder 2">
            <a:extLst>
              <a:ext uri="{FF2B5EF4-FFF2-40B4-BE49-F238E27FC236}">
                <a16:creationId xmlns:a16="http://schemas.microsoft.com/office/drawing/2014/main" id="{A722B1E1-87D6-457A-8071-379A353B7D27}"/>
              </a:ext>
            </a:extLst>
          </p:cNvPr>
          <p:cNvSpPr>
            <a:spLocks noGrp="1"/>
          </p:cNvSpPr>
          <p:nvPr>
            <p:ph type="body" idx="1"/>
          </p:nvPr>
        </p:nvSpPr>
        <p:spPr>
          <a:xfrm>
            <a:off x="836611" y="1530733"/>
            <a:ext cx="3087672" cy="1038700"/>
          </a:xfrm>
          <a:solidFill>
            <a:schemeClr val="accent1">
              <a:lumMod val="60000"/>
              <a:lumOff val="40000"/>
            </a:schemeClr>
          </a:solidFill>
          <a:ln w="57150">
            <a:solidFill>
              <a:schemeClr val="accent1">
                <a:lumMod val="50000"/>
              </a:schemeClr>
            </a:solidFill>
          </a:ln>
        </p:spPr>
        <p:txBody>
          <a:bodyPr>
            <a:normAutofit/>
          </a:bodyPr>
          <a:lstStyle/>
          <a:p>
            <a:pPr algn="ctr"/>
            <a:r>
              <a:rPr lang="en-IE" dirty="0">
                <a:solidFill>
                  <a:schemeClr val="bg1"/>
                </a:solidFill>
              </a:rPr>
              <a:t>Eileen Ahern</a:t>
            </a:r>
          </a:p>
          <a:p>
            <a:pPr algn="ctr"/>
            <a:r>
              <a:rPr lang="en-IE" dirty="0">
                <a:solidFill>
                  <a:schemeClr val="bg1"/>
                </a:solidFill>
              </a:rPr>
              <a:t>Accountant</a:t>
            </a:r>
          </a:p>
        </p:txBody>
      </p:sp>
      <p:sp>
        <p:nvSpPr>
          <p:cNvPr id="8" name="Content Placeholder 7">
            <a:extLst>
              <a:ext uri="{FF2B5EF4-FFF2-40B4-BE49-F238E27FC236}">
                <a16:creationId xmlns:a16="http://schemas.microsoft.com/office/drawing/2014/main" id="{F8FDFAE7-682D-42A6-95A2-C3724345F8E2}"/>
              </a:ext>
            </a:extLst>
          </p:cNvPr>
          <p:cNvSpPr>
            <a:spLocks noGrp="1"/>
          </p:cNvSpPr>
          <p:nvPr>
            <p:ph sz="half" idx="2"/>
          </p:nvPr>
        </p:nvSpPr>
        <p:spPr>
          <a:xfrm>
            <a:off x="836611" y="2856582"/>
            <a:ext cx="3087672" cy="2672948"/>
          </a:xfrm>
          <a:solidFill>
            <a:schemeClr val="accent1">
              <a:lumMod val="20000"/>
              <a:lumOff val="80000"/>
            </a:schemeClr>
          </a:solidFill>
          <a:ln w="57150">
            <a:solidFill>
              <a:schemeClr val="accent1">
                <a:lumMod val="50000"/>
              </a:schemeClr>
            </a:solidFill>
          </a:ln>
        </p:spPr>
        <p:txBody>
          <a:bodyPr>
            <a:normAutofit/>
          </a:bodyPr>
          <a:lstStyle/>
          <a:p>
            <a:pPr marL="0" indent="0">
              <a:buNone/>
            </a:pPr>
            <a:endParaRPr lang="en-IE" sz="2100" b="1" i="0" dirty="0">
              <a:solidFill>
                <a:schemeClr val="accent1">
                  <a:lumMod val="50000"/>
                </a:schemeClr>
              </a:solidFill>
              <a:effectLst/>
            </a:endParaRPr>
          </a:p>
          <a:p>
            <a:pPr marL="0" indent="0">
              <a:buNone/>
            </a:pPr>
            <a:r>
              <a:rPr lang="en-IE" sz="2100" b="1" i="0" dirty="0">
                <a:solidFill>
                  <a:schemeClr val="accent1">
                    <a:lumMod val="50000"/>
                  </a:schemeClr>
                </a:solidFill>
                <a:effectLst/>
              </a:rPr>
              <a:t>Mobile:</a:t>
            </a:r>
            <a:r>
              <a:rPr lang="en-IE" sz="2100" b="0" i="0" dirty="0">
                <a:solidFill>
                  <a:schemeClr val="accent1">
                    <a:lumMod val="50000"/>
                  </a:schemeClr>
                </a:solidFill>
                <a:effectLst/>
              </a:rPr>
              <a:t> </a:t>
            </a:r>
            <a:endParaRPr lang="en-IE" sz="2100" dirty="0">
              <a:solidFill>
                <a:schemeClr val="accent1">
                  <a:lumMod val="50000"/>
                </a:schemeClr>
              </a:solidFill>
            </a:endParaRPr>
          </a:p>
          <a:p>
            <a:pPr marL="0" indent="0" algn="ctr">
              <a:buNone/>
            </a:pPr>
            <a:r>
              <a:rPr lang="en-IE" sz="2100" b="0" i="0" dirty="0">
                <a:solidFill>
                  <a:schemeClr val="accent1">
                    <a:lumMod val="50000"/>
                  </a:schemeClr>
                </a:solidFill>
                <a:effectLst/>
              </a:rPr>
              <a:t>086-8519116</a:t>
            </a:r>
          </a:p>
          <a:p>
            <a:pPr marL="0" indent="0">
              <a:buNone/>
            </a:pPr>
            <a:endParaRPr lang="en-IE" sz="2100" b="0" i="0" dirty="0">
              <a:solidFill>
                <a:schemeClr val="accent1">
                  <a:lumMod val="50000"/>
                </a:schemeClr>
              </a:solidFill>
              <a:effectLst/>
            </a:endParaRPr>
          </a:p>
          <a:p>
            <a:pPr marL="0" indent="0">
              <a:buNone/>
            </a:pPr>
            <a:r>
              <a:rPr lang="en-IE" sz="2100" b="1" i="0" dirty="0">
                <a:solidFill>
                  <a:schemeClr val="accent1">
                    <a:lumMod val="50000"/>
                  </a:schemeClr>
                </a:solidFill>
                <a:effectLst/>
              </a:rPr>
              <a:t>Email:</a:t>
            </a:r>
            <a:r>
              <a:rPr lang="en-IE" sz="2100" b="0" i="0" dirty="0">
                <a:solidFill>
                  <a:schemeClr val="accent1">
                    <a:lumMod val="50000"/>
                  </a:schemeClr>
                </a:solidFill>
                <a:effectLst/>
              </a:rPr>
              <a:t> </a:t>
            </a:r>
          </a:p>
          <a:p>
            <a:pPr marL="0" indent="0" algn="ctr">
              <a:buNone/>
            </a:pPr>
            <a:r>
              <a:rPr lang="en-IE" sz="2100" i="0" u="none" strike="noStrike" dirty="0">
                <a:solidFill>
                  <a:schemeClr val="accent1">
                    <a:lumMod val="50000"/>
                  </a:schemeClr>
                </a:solidFill>
                <a:effectLst/>
                <a:hlinkClick r:id="rId3">
                  <a:extLst>
                    <a:ext uri="{A12FA001-AC4F-418D-AE19-62706E023703}">
                      <ahyp:hlinkClr xmlns:ahyp="http://schemas.microsoft.com/office/drawing/2018/hyperlinkcolor" val="tx"/>
                    </a:ext>
                  </a:extLst>
                </a:hlinkClick>
              </a:rPr>
              <a:t>eileenahern@fssu.ie</a:t>
            </a:r>
            <a:endParaRPr lang="en-IE" sz="2100" i="0" dirty="0">
              <a:solidFill>
                <a:schemeClr val="accent1">
                  <a:lumMod val="50000"/>
                </a:schemeClr>
              </a:solidFill>
              <a:effectLst/>
            </a:endParaRPr>
          </a:p>
          <a:p>
            <a:pPr marL="0" indent="0">
              <a:buNone/>
            </a:pPr>
            <a:endParaRPr lang="en-IE" dirty="0"/>
          </a:p>
        </p:txBody>
      </p:sp>
      <p:sp>
        <p:nvSpPr>
          <p:cNvPr id="9" name="Text Placeholder 8">
            <a:extLst>
              <a:ext uri="{FF2B5EF4-FFF2-40B4-BE49-F238E27FC236}">
                <a16:creationId xmlns:a16="http://schemas.microsoft.com/office/drawing/2014/main" id="{03A3F23F-6D83-446D-BF68-F6434F08EDBE}"/>
              </a:ext>
            </a:extLst>
          </p:cNvPr>
          <p:cNvSpPr>
            <a:spLocks noGrp="1"/>
          </p:cNvSpPr>
          <p:nvPr>
            <p:ph type="body" sz="quarter" idx="3"/>
          </p:nvPr>
        </p:nvSpPr>
        <p:spPr>
          <a:xfrm>
            <a:off x="4707478" y="1556879"/>
            <a:ext cx="3099455" cy="1038700"/>
          </a:xfrm>
          <a:solidFill>
            <a:schemeClr val="accent1">
              <a:lumMod val="60000"/>
              <a:lumOff val="40000"/>
            </a:schemeClr>
          </a:solidFill>
          <a:ln w="57150">
            <a:solidFill>
              <a:schemeClr val="accent1">
                <a:lumMod val="50000"/>
              </a:schemeClr>
            </a:solidFill>
          </a:ln>
        </p:spPr>
        <p:txBody>
          <a:bodyPr>
            <a:normAutofit/>
          </a:bodyPr>
          <a:lstStyle/>
          <a:p>
            <a:pPr algn="ctr"/>
            <a:r>
              <a:rPr lang="en-IE" dirty="0">
                <a:solidFill>
                  <a:schemeClr val="bg1"/>
                </a:solidFill>
              </a:rPr>
              <a:t>Lorraine Guinan</a:t>
            </a:r>
          </a:p>
          <a:p>
            <a:pPr algn="ctr"/>
            <a:r>
              <a:rPr lang="en-IE" dirty="0">
                <a:solidFill>
                  <a:schemeClr val="bg1"/>
                </a:solidFill>
              </a:rPr>
              <a:t>Accountant</a:t>
            </a:r>
          </a:p>
        </p:txBody>
      </p:sp>
      <p:sp>
        <p:nvSpPr>
          <p:cNvPr id="10" name="Content Placeholder 9">
            <a:extLst>
              <a:ext uri="{FF2B5EF4-FFF2-40B4-BE49-F238E27FC236}">
                <a16:creationId xmlns:a16="http://schemas.microsoft.com/office/drawing/2014/main" id="{B9313DDA-6413-4ACC-8728-F03D77F99EFB}"/>
              </a:ext>
            </a:extLst>
          </p:cNvPr>
          <p:cNvSpPr>
            <a:spLocks noGrp="1"/>
          </p:cNvSpPr>
          <p:nvPr>
            <p:ph sz="quarter" idx="4"/>
          </p:nvPr>
        </p:nvSpPr>
        <p:spPr>
          <a:xfrm>
            <a:off x="4707478" y="2856582"/>
            <a:ext cx="3087672" cy="2645614"/>
          </a:xfrm>
          <a:solidFill>
            <a:schemeClr val="accent1">
              <a:lumMod val="20000"/>
              <a:lumOff val="80000"/>
            </a:schemeClr>
          </a:solidFill>
          <a:ln w="57150">
            <a:solidFill>
              <a:schemeClr val="accent1">
                <a:lumMod val="50000"/>
              </a:schemeClr>
            </a:solidFill>
          </a:ln>
        </p:spPr>
        <p:txBody>
          <a:bodyPr>
            <a:normAutofit/>
          </a:bodyPr>
          <a:lstStyle/>
          <a:p>
            <a:endParaRPr lang="en-IE" sz="2100" b="1" i="0" dirty="0">
              <a:solidFill>
                <a:schemeClr val="accent1">
                  <a:lumMod val="50000"/>
                </a:schemeClr>
              </a:solidFill>
              <a:effectLst/>
            </a:endParaRPr>
          </a:p>
          <a:p>
            <a:pPr marL="0" indent="0">
              <a:buNone/>
            </a:pPr>
            <a:r>
              <a:rPr lang="en-IE" sz="2100" b="1" i="0" dirty="0">
                <a:solidFill>
                  <a:schemeClr val="accent1">
                    <a:lumMod val="50000"/>
                  </a:schemeClr>
                </a:solidFill>
                <a:effectLst/>
              </a:rPr>
              <a:t>Mobile:</a:t>
            </a:r>
            <a:r>
              <a:rPr lang="en-IE" sz="2100" b="0" i="0" dirty="0">
                <a:solidFill>
                  <a:schemeClr val="accent1">
                    <a:lumMod val="50000"/>
                  </a:schemeClr>
                </a:solidFill>
                <a:effectLst/>
              </a:rPr>
              <a:t> </a:t>
            </a:r>
            <a:endParaRPr lang="en-IE" sz="2100" dirty="0">
              <a:solidFill>
                <a:schemeClr val="accent1">
                  <a:lumMod val="50000"/>
                </a:schemeClr>
              </a:solidFill>
            </a:endParaRPr>
          </a:p>
          <a:p>
            <a:pPr marL="0" indent="0" algn="ctr">
              <a:buNone/>
            </a:pPr>
            <a:r>
              <a:rPr lang="en-IE" sz="2100" b="0" i="0" dirty="0">
                <a:solidFill>
                  <a:schemeClr val="accent1">
                    <a:lumMod val="50000"/>
                  </a:schemeClr>
                </a:solidFill>
                <a:effectLst/>
              </a:rPr>
              <a:t>086-7018874</a:t>
            </a:r>
          </a:p>
          <a:p>
            <a:pPr marL="0" indent="0">
              <a:buNone/>
            </a:pPr>
            <a:endParaRPr lang="en-IE" sz="2100" b="0" i="0" dirty="0">
              <a:solidFill>
                <a:schemeClr val="accent1">
                  <a:lumMod val="50000"/>
                </a:schemeClr>
              </a:solidFill>
              <a:effectLst/>
            </a:endParaRPr>
          </a:p>
          <a:p>
            <a:pPr marL="0" indent="0">
              <a:buNone/>
            </a:pPr>
            <a:r>
              <a:rPr lang="en-IE" sz="2100" b="1" i="0" dirty="0">
                <a:solidFill>
                  <a:schemeClr val="accent1">
                    <a:lumMod val="50000"/>
                  </a:schemeClr>
                </a:solidFill>
                <a:effectLst/>
              </a:rPr>
              <a:t>Email:</a:t>
            </a:r>
            <a:r>
              <a:rPr lang="en-IE" sz="2100" b="0" i="0" dirty="0">
                <a:solidFill>
                  <a:schemeClr val="accent1">
                    <a:lumMod val="50000"/>
                  </a:schemeClr>
                </a:solidFill>
                <a:effectLst/>
              </a:rPr>
              <a:t> </a:t>
            </a:r>
          </a:p>
          <a:p>
            <a:pPr marL="0" indent="0" algn="ctr">
              <a:buNone/>
            </a:pPr>
            <a:r>
              <a:rPr lang="en-IE" sz="2100" b="0" i="0" u="none" strike="noStrike" dirty="0">
                <a:solidFill>
                  <a:schemeClr val="accent1">
                    <a:lumMod val="50000"/>
                  </a:schemeClr>
                </a:solidFill>
                <a:effectLst/>
                <a:hlinkClick r:id="rId4">
                  <a:extLst>
                    <a:ext uri="{A12FA001-AC4F-418D-AE19-62706E023703}">
                      <ahyp:hlinkClr xmlns:ahyp="http://schemas.microsoft.com/office/drawing/2018/hyperlinkcolor" val="tx"/>
                    </a:ext>
                  </a:extLst>
                </a:hlinkClick>
              </a:rPr>
              <a:t>lorraineguinan@fssu.ie</a:t>
            </a:r>
            <a:endParaRPr lang="en-IE" sz="2100" b="0" i="0" dirty="0">
              <a:solidFill>
                <a:schemeClr val="accent1">
                  <a:lumMod val="50000"/>
                </a:schemeClr>
              </a:solidFill>
              <a:effectLst/>
            </a:endParaRPr>
          </a:p>
          <a:p>
            <a:pPr marL="0" indent="0">
              <a:buNone/>
            </a:pPr>
            <a:endParaRPr lang="en-IE" dirty="0"/>
          </a:p>
        </p:txBody>
      </p:sp>
      <p:sp>
        <p:nvSpPr>
          <p:cNvPr id="15" name="TextBox 14">
            <a:extLst>
              <a:ext uri="{FF2B5EF4-FFF2-40B4-BE49-F238E27FC236}">
                <a16:creationId xmlns:a16="http://schemas.microsoft.com/office/drawing/2014/main" id="{CE39D8A1-2884-41F2-B298-AF5BF962BEA8}"/>
              </a:ext>
            </a:extLst>
          </p:cNvPr>
          <p:cNvSpPr txBox="1"/>
          <p:nvPr/>
        </p:nvSpPr>
        <p:spPr>
          <a:xfrm>
            <a:off x="8366389" y="2869617"/>
            <a:ext cx="3087672" cy="2662267"/>
          </a:xfrm>
          <a:prstGeom prst="rect">
            <a:avLst/>
          </a:prstGeom>
          <a:solidFill>
            <a:schemeClr val="accent1">
              <a:lumMod val="20000"/>
              <a:lumOff val="80000"/>
            </a:schemeClr>
          </a:solidFill>
          <a:ln w="57150">
            <a:solidFill>
              <a:schemeClr val="accent1">
                <a:lumMod val="50000"/>
              </a:schemeClr>
            </a:solidFill>
          </a:ln>
        </p:spPr>
        <p:txBody>
          <a:bodyPr wrap="square" rtlCol="0">
            <a:spAutoFit/>
          </a:bodyPr>
          <a:lstStyle/>
          <a:p>
            <a:endParaRPr lang="en-IE" sz="2100" b="1" i="0" dirty="0">
              <a:solidFill>
                <a:schemeClr val="accent1">
                  <a:lumMod val="50000"/>
                </a:schemeClr>
              </a:solidFill>
              <a:effectLst/>
            </a:endParaRPr>
          </a:p>
          <a:p>
            <a:r>
              <a:rPr lang="en-IE" sz="2100" b="1" dirty="0">
                <a:solidFill>
                  <a:schemeClr val="accent1">
                    <a:lumMod val="50000"/>
                  </a:schemeClr>
                </a:solidFill>
              </a:rPr>
              <a:t>Phone no</a:t>
            </a:r>
            <a:r>
              <a:rPr lang="en-IE" sz="2100" b="1" i="0" dirty="0">
                <a:solidFill>
                  <a:schemeClr val="accent1">
                    <a:lumMod val="50000"/>
                  </a:schemeClr>
                </a:solidFill>
                <a:effectLst/>
              </a:rPr>
              <a:t>:</a:t>
            </a:r>
            <a:r>
              <a:rPr lang="en-IE" sz="2100" b="0" i="0" dirty="0">
                <a:solidFill>
                  <a:schemeClr val="accent1">
                    <a:lumMod val="50000"/>
                  </a:schemeClr>
                </a:solidFill>
                <a:effectLst/>
              </a:rPr>
              <a:t> </a:t>
            </a:r>
            <a:endParaRPr lang="en-IE" sz="2100" dirty="0">
              <a:solidFill>
                <a:schemeClr val="accent1">
                  <a:lumMod val="50000"/>
                </a:schemeClr>
              </a:solidFill>
            </a:endParaRPr>
          </a:p>
          <a:p>
            <a:pPr algn="ctr"/>
            <a:r>
              <a:rPr lang="en-IE" sz="2100" b="0" i="0" dirty="0">
                <a:solidFill>
                  <a:schemeClr val="accent1">
                    <a:lumMod val="50000"/>
                  </a:schemeClr>
                </a:solidFill>
                <a:effectLst/>
              </a:rPr>
              <a:t>01-2690677</a:t>
            </a:r>
          </a:p>
          <a:p>
            <a:endParaRPr lang="en-IE" sz="2100" b="0" i="0" dirty="0">
              <a:solidFill>
                <a:schemeClr val="accent1">
                  <a:lumMod val="50000"/>
                </a:schemeClr>
              </a:solidFill>
              <a:effectLst/>
            </a:endParaRPr>
          </a:p>
          <a:p>
            <a:endParaRPr lang="en-IE" sz="2100" b="0" i="0" dirty="0">
              <a:solidFill>
                <a:schemeClr val="accent1">
                  <a:lumMod val="50000"/>
                </a:schemeClr>
              </a:solidFill>
              <a:effectLst/>
            </a:endParaRPr>
          </a:p>
          <a:p>
            <a:r>
              <a:rPr lang="en-IE" sz="2100" b="1" i="0" dirty="0">
                <a:solidFill>
                  <a:schemeClr val="accent1">
                    <a:lumMod val="50000"/>
                  </a:schemeClr>
                </a:solidFill>
                <a:effectLst/>
              </a:rPr>
              <a:t>Email:</a:t>
            </a:r>
            <a:r>
              <a:rPr lang="en-IE" sz="2100" b="0" i="0" dirty="0">
                <a:solidFill>
                  <a:schemeClr val="accent1">
                    <a:lumMod val="50000"/>
                  </a:schemeClr>
                </a:solidFill>
                <a:effectLst/>
              </a:rPr>
              <a:t> </a:t>
            </a:r>
          </a:p>
          <a:p>
            <a:pPr algn="ctr"/>
            <a:r>
              <a:rPr lang="en-IE" sz="2100" b="0" i="0" u="none" strike="noStrike" dirty="0">
                <a:solidFill>
                  <a:schemeClr val="accent1">
                    <a:lumMod val="50000"/>
                  </a:schemeClr>
                </a:solidFill>
                <a:effectLst/>
                <a:hlinkClick r:id="rId5">
                  <a:extLst>
                    <a:ext uri="{A12FA001-AC4F-418D-AE19-62706E023703}">
                      <ahyp:hlinkClr xmlns:ahyp="http://schemas.microsoft.com/office/drawing/2018/hyperlinkcolor" val="tx"/>
                    </a:ext>
                  </a:extLst>
                </a:hlinkClick>
              </a:rPr>
              <a:t>info@fssu.ie</a:t>
            </a:r>
            <a:endParaRPr lang="en-IE" sz="2100" b="0" i="0" dirty="0">
              <a:solidFill>
                <a:schemeClr val="accent1">
                  <a:lumMod val="50000"/>
                </a:schemeClr>
              </a:solidFill>
              <a:effectLst/>
            </a:endParaRPr>
          </a:p>
          <a:p>
            <a:pPr algn="ctr"/>
            <a:endParaRPr lang="en-IE" sz="2000" dirty="0">
              <a:solidFill>
                <a:srgbClr val="292B2C"/>
              </a:solidFill>
            </a:endParaRPr>
          </a:p>
        </p:txBody>
      </p:sp>
      <p:pic>
        <p:nvPicPr>
          <p:cNvPr id="11" name="Picture 10">
            <a:extLst>
              <a:ext uri="{FF2B5EF4-FFF2-40B4-BE49-F238E27FC236}">
                <a16:creationId xmlns:a16="http://schemas.microsoft.com/office/drawing/2014/main" id="{70C6750C-E8E3-4D04-A382-C6870FDB1521}"/>
              </a:ext>
            </a:extLst>
          </p:cNvPr>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10534997" y="5959942"/>
            <a:ext cx="1219200" cy="540512"/>
          </a:xfrm>
          <a:prstGeom prst="rect">
            <a:avLst/>
          </a:prstGeom>
        </p:spPr>
      </p:pic>
      <p:sp>
        <p:nvSpPr>
          <p:cNvPr id="12" name="Text Placeholder 8">
            <a:extLst>
              <a:ext uri="{FF2B5EF4-FFF2-40B4-BE49-F238E27FC236}">
                <a16:creationId xmlns:a16="http://schemas.microsoft.com/office/drawing/2014/main" id="{4E7414C3-6769-4D13-9438-6334250F0443}"/>
              </a:ext>
            </a:extLst>
          </p:cNvPr>
          <p:cNvSpPr txBox="1">
            <a:spLocks/>
          </p:cNvSpPr>
          <p:nvPr/>
        </p:nvSpPr>
        <p:spPr>
          <a:xfrm>
            <a:off x="8354606" y="1530733"/>
            <a:ext cx="3099455" cy="1038700"/>
          </a:xfrm>
          <a:prstGeom prst="rect">
            <a:avLst/>
          </a:prstGeom>
          <a:solidFill>
            <a:schemeClr val="accent1">
              <a:lumMod val="60000"/>
              <a:lumOff val="40000"/>
            </a:schemeClr>
          </a:solidFill>
          <a:ln w="57150">
            <a:solidFill>
              <a:schemeClr val="accent1">
                <a:lumMod val="50000"/>
              </a:schemeClr>
            </a:solidFill>
          </a:ln>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r>
              <a:rPr lang="en-IE" dirty="0">
                <a:solidFill>
                  <a:schemeClr val="bg1"/>
                </a:solidFill>
              </a:rPr>
              <a:t>FSSU Office</a:t>
            </a:r>
          </a:p>
          <a:p>
            <a:pPr algn="ctr"/>
            <a:endParaRPr lang="en-IE" dirty="0">
              <a:solidFill>
                <a:schemeClr val="bg1"/>
              </a:solidFill>
            </a:endParaRPr>
          </a:p>
        </p:txBody>
      </p:sp>
    </p:spTree>
    <p:extLst>
      <p:ext uri="{BB962C8B-B14F-4D97-AF65-F5344CB8AC3E}">
        <p14:creationId xmlns:p14="http://schemas.microsoft.com/office/powerpoint/2010/main" val="273574627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425F696-85A1-4AEE-B0BF-AB16A9BD90BC}"/>
              </a:ext>
            </a:extLst>
          </p:cNvPr>
          <p:cNvSpPr/>
          <p:nvPr/>
        </p:nvSpPr>
        <p:spPr>
          <a:xfrm>
            <a:off x="0" y="-1"/>
            <a:ext cx="12192000" cy="124358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 name="Rectangle 4">
            <a:extLst>
              <a:ext uri="{FF2B5EF4-FFF2-40B4-BE49-F238E27FC236}">
                <a16:creationId xmlns:a16="http://schemas.microsoft.com/office/drawing/2014/main" id="{5D427563-DAF5-4784-B4A6-F969171E2E18}"/>
              </a:ext>
            </a:extLst>
          </p:cNvPr>
          <p:cNvSpPr/>
          <p:nvPr/>
        </p:nvSpPr>
        <p:spPr>
          <a:xfrm>
            <a:off x="723842" y="237443"/>
            <a:ext cx="11345695" cy="1077218"/>
          </a:xfrm>
          <a:prstGeom prst="rect">
            <a:avLst/>
          </a:prstGeom>
        </p:spPr>
        <p:txBody>
          <a:bodyPr wrap="square" lIns="91440" tIns="45720" rIns="91440" bIns="45720" anchor="t">
            <a:spAutoFit/>
          </a:bodyPr>
          <a:lstStyle/>
          <a:p>
            <a:r>
              <a:rPr lang="en-IE" sz="3200" dirty="0">
                <a:solidFill>
                  <a:schemeClr val="bg1"/>
                </a:solidFill>
                <a:latin typeface="Arial Black" panose="020B0A04020102020204" pitchFamily="34" charset="0"/>
              </a:rPr>
              <a:t>Impact of Brexit on purchasing goods from Britain </a:t>
            </a:r>
          </a:p>
        </p:txBody>
      </p:sp>
      <p:graphicFrame>
        <p:nvGraphicFramePr>
          <p:cNvPr id="2" name="Diagram 1">
            <a:extLst>
              <a:ext uri="{FF2B5EF4-FFF2-40B4-BE49-F238E27FC236}">
                <a16:creationId xmlns:a16="http://schemas.microsoft.com/office/drawing/2014/main" id="{52C952E0-AA08-476A-AF0C-45903F95B86E}"/>
              </a:ext>
            </a:extLst>
          </p:cNvPr>
          <p:cNvGraphicFramePr/>
          <p:nvPr/>
        </p:nvGraphicFramePr>
        <p:xfrm>
          <a:off x="320511" y="1385740"/>
          <a:ext cx="11255604" cy="47793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3" name="Diagram 2">
            <a:extLst>
              <a:ext uri="{FF2B5EF4-FFF2-40B4-BE49-F238E27FC236}">
                <a16:creationId xmlns:a16="http://schemas.microsoft.com/office/drawing/2014/main" id="{3B941614-57F9-491D-B7F0-7A3B7D033B24}"/>
              </a:ext>
            </a:extLst>
          </p:cNvPr>
          <p:cNvGraphicFramePr/>
          <p:nvPr/>
        </p:nvGraphicFramePr>
        <p:xfrm>
          <a:off x="546755" y="1385740"/>
          <a:ext cx="11522782" cy="5472259"/>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8" name="TextBox 7">
            <a:extLst>
              <a:ext uri="{FF2B5EF4-FFF2-40B4-BE49-F238E27FC236}">
                <a16:creationId xmlns:a16="http://schemas.microsoft.com/office/drawing/2014/main" id="{06ACBB1A-A42A-4C91-870E-CD3ADADC13D1}"/>
              </a:ext>
            </a:extLst>
          </p:cNvPr>
          <p:cNvSpPr txBox="1"/>
          <p:nvPr/>
        </p:nvSpPr>
        <p:spPr>
          <a:xfrm>
            <a:off x="3444658" y="1501696"/>
            <a:ext cx="4831688" cy="738664"/>
          </a:xfrm>
          <a:prstGeom prst="rect">
            <a:avLst/>
          </a:prstGeom>
          <a:solidFill>
            <a:schemeClr val="bg1">
              <a:lumMod val="50000"/>
            </a:schemeClr>
          </a:solidFill>
        </p:spPr>
        <p:txBody>
          <a:bodyPr wrap="square" rtlCol="0">
            <a:spAutoFit/>
          </a:bodyPr>
          <a:lstStyle/>
          <a:p>
            <a:pPr algn="ctr"/>
            <a:r>
              <a:rPr lang="en-IE" sz="2100" b="1" dirty="0">
                <a:solidFill>
                  <a:schemeClr val="accent1">
                    <a:lumMod val="50000"/>
                  </a:schemeClr>
                </a:solidFill>
              </a:rPr>
              <a:t>Purchase goods from outside the EU including Great Britain</a:t>
            </a:r>
          </a:p>
        </p:txBody>
      </p:sp>
      <p:sp>
        <p:nvSpPr>
          <p:cNvPr id="10" name="TextBox 9">
            <a:extLst>
              <a:ext uri="{FF2B5EF4-FFF2-40B4-BE49-F238E27FC236}">
                <a16:creationId xmlns:a16="http://schemas.microsoft.com/office/drawing/2014/main" id="{BAE3DB57-DB8E-4705-B726-18040D9ABC24}"/>
              </a:ext>
            </a:extLst>
          </p:cNvPr>
          <p:cNvSpPr txBox="1"/>
          <p:nvPr/>
        </p:nvSpPr>
        <p:spPr>
          <a:xfrm>
            <a:off x="1236095" y="2693994"/>
            <a:ext cx="3313587" cy="1384995"/>
          </a:xfrm>
          <a:prstGeom prst="rect">
            <a:avLst/>
          </a:prstGeom>
          <a:solidFill>
            <a:schemeClr val="accent2">
              <a:lumMod val="60000"/>
              <a:lumOff val="40000"/>
            </a:schemeClr>
          </a:solidFill>
          <a:ln>
            <a:solidFill>
              <a:schemeClr val="accent1">
                <a:lumMod val="40000"/>
                <a:lumOff val="60000"/>
              </a:schemeClr>
            </a:solidFill>
          </a:ln>
        </p:spPr>
        <p:txBody>
          <a:bodyPr wrap="square" rtlCol="0">
            <a:spAutoFit/>
          </a:bodyPr>
          <a:lstStyle/>
          <a:p>
            <a:r>
              <a:rPr lang="en-IE" sz="2100" b="1" dirty="0">
                <a:solidFill>
                  <a:schemeClr val="accent1">
                    <a:lumMod val="50000"/>
                  </a:schemeClr>
                </a:solidFill>
              </a:rPr>
              <a:t>GB retailer charges customs when you purchase the goods</a:t>
            </a:r>
          </a:p>
          <a:p>
            <a:endParaRPr lang="en-IE" sz="2100" b="1" dirty="0">
              <a:solidFill>
                <a:schemeClr val="accent1">
                  <a:lumMod val="50000"/>
                </a:schemeClr>
              </a:solidFill>
            </a:endParaRPr>
          </a:p>
        </p:txBody>
      </p:sp>
      <p:sp>
        <p:nvSpPr>
          <p:cNvPr id="11" name="TextBox 10">
            <a:extLst>
              <a:ext uri="{FF2B5EF4-FFF2-40B4-BE49-F238E27FC236}">
                <a16:creationId xmlns:a16="http://schemas.microsoft.com/office/drawing/2014/main" id="{7017C675-2A46-4013-BD21-74C42FFE95B1}"/>
              </a:ext>
            </a:extLst>
          </p:cNvPr>
          <p:cNvSpPr txBox="1"/>
          <p:nvPr/>
        </p:nvSpPr>
        <p:spPr>
          <a:xfrm>
            <a:off x="1236095" y="4584843"/>
            <a:ext cx="3313586" cy="1061829"/>
          </a:xfrm>
          <a:prstGeom prst="rect">
            <a:avLst/>
          </a:prstGeom>
          <a:solidFill>
            <a:schemeClr val="accent2">
              <a:lumMod val="60000"/>
              <a:lumOff val="40000"/>
            </a:schemeClr>
          </a:solidFill>
        </p:spPr>
        <p:txBody>
          <a:bodyPr wrap="square" rtlCol="0">
            <a:spAutoFit/>
          </a:bodyPr>
          <a:lstStyle/>
          <a:p>
            <a:r>
              <a:rPr lang="en-IE" sz="2100" b="1" dirty="0">
                <a:solidFill>
                  <a:schemeClr val="accent1">
                    <a:lumMod val="50000"/>
                  </a:schemeClr>
                </a:solidFill>
              </a:rPr>
              <a:t>No further action required by the school before delivery</a:t>
            </a:r>
          </a:p>
        </p:txBody>
      </p:sp>
      <p:sp>
        <p:nvSpPr>
          <p:cNvPr id="12" name="TextBox 11">
            <a:extLst>
              <a:ext uri="{FF2B5EF4-FFF2-40B4-BE49-F238E27FC236}">
                <a16:creationId xmlns:a16="http://schemas.microsoft.com/office/drawing/2014/main" id="{B7BAC5C7-9998-40F5-A64A-837C2E998A80}"/>
              </a:ext>
            </a:extLst>
          </p:cNvPr>
          <p:cNvSpPr txBox="1"/>
          <p:nvPr/>
        </p:nvSpPr>
        <p:spPr>
          <a:xfrm>
            <a:off x="6319597" y="2716380"/>
            <a:ext cx="3901641" cy="1384995"/>
          </a:xfrm>
          <a:prstGeom prst="rect">
            <a:avLst/>
          </a:prstGeom>
          <a:solidFill>
            <a:schemeClr val="accent6">
              <a:lumMod val="75000"/>
            </a:schemeClr>
          </a:solidFill>
        </p:spPr>
        <p:txBody>
          <a:bodyPr wrap="square" rtlCol="0">
            <a:spAutoFit/>
          </a:bodyPr>
          <a:lstStyle/>
          <a:p>
            <a:r>
              <a:rPr lang="en-IE" sz="2100" b="1" dirty="0">
                <a:solidFill>
                  <a:schemeClr val="accent1">
                    <a:lumMod val="50000"/>
                  </a:schemeClr>
                </a:solidFill>
              </a:rPr>
              <a:t>GB retailer does not charge customs when you purchase the goods</a:t>
            </a:r>
          </a:p>
          <a:p>
            <a:endParaRPr lang="en-IE" sz="2100" b="1" dirty="0">
              <a:solidFill>
                <a:schemeClr val="accent1">
                  <a:lumMod val="50000"/>
                </a:schemeClr>
              </a:solidFill>
            </a:endParaRPr>
          </a:p>
        </p:txBody>
      </p:sp>
      <p:sp>
        <p:nvSpPr>
          <p:cNvPr id="13" name="TextBox 12">
            <a:extLst>
              <a:ext uri="{FF2B5EF4-FFF2-40B4-BE49-F238E27FC236}">
                <a16:creationId xmlns:a16="http://schemas.microsoft.com/office/drawing/2014/main" id="{90B58D14-902A-4B4D-845E-9E5A316C6AA6}"/>
              </a:ext>
            </a:extLst>
          </p:cNvPr>
          <p:cNvSpPr txBox="1"/>
          <p:nvPr/>
        </p:nvSpPr>
        <p:spPr>
          <a:xfrm>
            <a:off x="5574082" y="4434054"/>
            <a:ext cx="3256767" cy="2031325"/>
          </a:xfrm>
          <a:prstGeom prst="rect">
            <a:avLst/>
          </a:prstGeom>
          <a:solidFill>
            <a:schemeClr val="accent6">
              <a:lumMod val="75000"/>
            </a:schemeClr>
          </a:solidFill>
        </p:spPr>
        <p:txBody>
          <a:bodyPr wrap="square" rtlCol="0">
            <a:spAutoFit/>
          </a:bodyPr>
          <a:lstStyle/>
          <a:p>
            <a:r>
              <a:rPr lang="en-IE" sz="2100" b="1" dirty="0">
                <a:solidFill>
                  <a:schemeClr val="accent1">
                    <a:lumMod val="50000"/>
                  </a:schemeClr>
                </a:solidFill>
              </a:rPr>
              <a:t>An Post – will notify you of the parcel and the customs charges </a:t>
            </a:r>
          </a:p>
          <a:p>
            <a:r>
              <a:rPr lang="en-IE" sz="2100" b="1" dirty="0">
                <a:solidFill>
                  <a:schemeClr val="accent1">
                    <a:lumMod val="50000"/>
                  </a:schemeClr>
                </a:solidFill>
              </a:rPr>
              <a:t>Pay the charges to An Post, online or in the post office</a:t>
            </a:r>
          </a:p>
          <a:p>
            <a:endParaRPr lang="en-IE" sz="2100" b="1" dirty="0">
              <a:solidFill>
                <a:schemeClr val="accent1">
                  <a:lumMod val="50000"/>
                </a:schemeClr>
              </a:solidFill>
            </a:endParaRPr>
          </a:p>
        </p:txBody>
      </p:sp>
      <p:sp>
        <p:nvSpPr>
          <p:cNvPr id="14" name="TextBox 13">
            <a:extLst>
              <a:ext uri="{FF2B5EF4-FFF2-40B4-BE49-F238E27FC236}">
                <a16:creationId xmlns:a16="http://schemas.microsoft.com/office/drawing/2014/main" id="{49A5015C-A9F6-48D9-ACD0-D1A1BB5F78A6}"/>
              </a:ext>
            </a:extLst>
          </p:cNvPr>
          <p:cNvSpPr txBox="1"/>
          <p:nvPr/>
        </p:nvSpPr>
        <p:spPr>
          <a:xfrm>
            <a:off x="9224967" y="4481883"/>
            <a:ext cx="2577392" cy="2031325"/>
          </a:xfrm>
          <a:prstGeom prst="rect">
            <a:avLst/>
          </a:prstGeom>
          <a:solidFill>
            <a:schemeClr val="accent6">
              <a:lumMod val="75000"/>
            </a:schemeClr>
          </a:solidFill>
        </p:spPr>
        <p:txBody>
          <a:bodyPr wrap="square" rtlCol="0">
            <a:spAutoFit/>
          </a:bodyPr>
          <a:lstStyle/>
          <a:p>
            <a:r>
              <a:rPr lang="en-IE" sz="2100" b="1" dirty="0">
                <a:solidFill>
                  <a:schemeClr val="accent1">
                    <a:lumMod val="50000"/>
                  </a:schemeClr>
                </a:solidFill>
              </a:rPr>
              <a:t>Courier – will calculate the charges</a:t>
            </a:r>
          </a:p>
          <a:p>
            <a:r>
              <a:rPr lang="en-IE" sz="2100" b="1" dirty="0">
                <a:solidFill>
                  <a:schemeClr val="accent1">
                    <a:lumMod val="50000"/>
                  </a:schemeClr>
                </a:solidFill>
              </a:rPr>
              <a:t>Pay the charges to the courier</a:t>
            </a:r>
          </a:p>
          <a:p>
            <a:endParaRPr lang="en-IE" sz="2100" b="1" dirty="0">
              <a:solidFill>
                <a:schemeClr val="accent1">
                  <a:lumMod val="50000"/>
                </a:schemeClr>
              </a:solidFill>
            </a:endParaRPr>
          </a:p>
          <a:p>
            <a:endParaRPr lang="en-IE" sz="2100" b="1" dirty="0">
              <a:solidFill>
                <a:schemeClr val="accent1">
                  <a:lumMod val="50000"/>
                </a:schemeClr>
              </a:solidFill>
            </a:endParaRPr>
          </a:p>
        </p:txBody>
      </p:sp>
      <p:cxnSp>
        <p:nvCxnSpPr>
          <p:cNvPr id="16" name="Straight Arrow Connector 15">
            <a:extLst>
              <a:ext uri="{FF2B5EF4-FFF2-40B4-BE49-F238E27FC236}">
                <a16:creationId xmlns:a16="http://schemas.microsoft.com/office/drawing/2014/main" id="{29054160-FB49-414A-8DC9-2C0BCF598FE2}"/>
              </a:ext>
            </a:extLst>
          </p:cNvPr>
          <p:cNvCxnSpPr/>
          <p:nvPr/>
        </p:nvCxnSpPr>
        <p:spPr>
          <a:xfrm flipH="1">
            <a:off x="4549682" y="2267211"/>
            <a:ext cx="1024400" cy="426783"/>
          </a:xfrm>
          <a:prstGeom prst="straightConnector1">
            <a:avLst/>
          </a:prstGeom>
          <a:ln w="381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5B8B32D5-8F71-4E15-84B1-A59282C2CA04}"/>
              </a:ext>
            </a:extLst>
          </p:cNvPr>
          <p:cNvCxnSpPr/>
          <p:nvPr/>
        </p:nvCxnSpPr>
        <p:spPr>
          <a:xfrm>
            <a:off x="6096000" y="2240360"/>
            <a:ext cx="981205" cy="453634"/>
          </a:xfrm>
          <a:prstGeom prst="straightConnector1">
            <a:avLst/>
          </a:prstGeom>
          <a:ln w="38100">
            <a:tailEnd type="triangle"/>
          </a:ln>
        </p:spPr>
        <p:style>
          <a:lnRef idx="3">
            <a:schemeClr val="accent6"/>
          </a:lnRef>
          <a:fillRef idx="0">
            <a:schemeClr val="accent6"/>
          </a:fillRef>
          <a:effectRef idx="2">
            <a:schemeClr val="accent6"/>
          </a:effectRef>
          <a:fontRef idx="minor">
            <a:schemeClr val="tx1"/>
          </a:fontRef>
        </p:style>
      </p:cxnSp>
      <p:cxnSp>
        <p:nvCxnSpPr>
          <p:cNvPr id="20" name="Straight Connector 19">
            <a:extLst>
              <a:ext uri="{FF2B5EF4-FFF2-40B4-BE49-F238E27FC236}">
                <a16:creationId xmlns:a16="http://schemas.microsoft.com/office/drawing/2014/main" id="{6FA612C4-4D5A-4BA6-837D-A2B4CB5C7795}"/>
              </a:ext>
            </a:extLst>
          </p:cNvPr>
          <p:cNvCxnSpPr>
            <a:cxnSpLocks/>
            <a:stCxn id="10" idx="2"/>
            <a:endCxn id="11" idx="0"/>
          </p:cNvCxnSpPr>
          <p:nvPr/>
        </p:nvCxnSpPr>
        <p:spPr>
          <a:xfrm flipH="1">
            <a:off x="2892888" y="4078989"/>
            <a:ext cx="1" cy="505854"/>
          </a:xfrm>
          <a:prstGeom prst="line">
            <a:avLst/>
          </a:prstGeom>
          <a:ln w="3810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788B4623-1C72-49CE-A0A6-355AFAE57801}"/>
              </a:ext>
            </a:extLst>
          </p:cNvPr>
          <p:cNvCxnSpPr/>
          <p:nvPr/>
        </p:nvCxnSpPr>
        <p:spPr>
          <a:xfrm>
            <a:off x="7478038" y="4101375"/>
            <a:ext cx="0" cy="332679"/>
          </a:xfrm>
          <a:prstGeom prst="line">
            <a:avLst/>
          </a:prstGeom>
          <a:ln w="38100"/>
        </p:spPr>
        <p:style>
          <a:lnRef idx="3">
            <a:schemeClr val="accent6"/>
          </a:lnRef>
          <a:fillRef idx="0">
            <a:schemeClr val="accent6"/>
          </a:fillRef>
          <a:effectRef idx="2">
            <a:schemeClr val="accent6"/>
          </a:effectRef>
          <a:fontRef idx="minor">
            <a:schemeClr val="tx1"/>
          </a:fontRef>
        </p:style>
      </p:cxnSp>
      <p:cxnSp>
        <p:nvCxnSpPr>
          <p:cNvPr id="24" name="Straight Connector 23">
            <a:extLst>
              <a:ext uri="{FF2B5EF4-FFF2-40B4-BE49-F238E27FC236}">
                <a16:creationId xmlns:a16="http://schemas.microsoft.com/office/drawing/2014/main" id="{C1E7EC2D-1A76-4A11-8F66-C262436D3BC2}"/>
              </a:ext>
            </a:extLst>
          </p:cNvPr>
          <p:cNvCxnSpPr/>
          <p:nvPr/>
        </p:nvCxnSpPr>
        <p:spPr>
          <a:xfrm>
            <a:off x="9544833" y="4101375"/>
            <a:ext cx="0" cy="448095"/>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9091525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425F696-85A1-4AEE-B0BF-AB16A9BD90BC}"/>
              </a:ext>
            </a:extLst>
          </p:cNvPr>
          <p:cNvSpPr/>
          <p:nvPr/>
        </p:nvSpPr>
        <p:spPr>
          <a:xfrm>
            <a:off x="0" y="-1"/>
            <a:ext cx="12192000" cy="124358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 name="Rectangle 4">
            <a:extLst>
              <a:ext uri="{FF2B5EF4-FFF2-40B4-BE49-F238E27FC236}">
                <a16:creationId xmlns:a16="http://schemas.microsoft.com/office/drawing/2014/main" id="{5D427563-DAF5-4784-B4A6-F969171E2E18}"/>
              </a:ext>
            </a:extLst>
          </p:cNvPr>
          <p:cNvSpPr/>
          <p:nvPr/>
        </p:nvSpPr>
        <p:spPr>
          <a:xfrm>
            <a:off x="723842" y="237443"/>
            <a:ext cx="11345695" cy="1077218"/>
          </a:xfrm>
          <a:prstGeom prst="rect">
            <a:avLst/>
          </a:prstGeom>
        </p:spPr>
        <p:txBody>
          <a:bodyPr wrap="square" lIns="91440" tIns="45720" rIns="91440" bIns="45720" anchor="t">
            <a:spAutoFit/>
          </a:bodyPr>
          <a:lstStyle/>
          <a:p>
            <a:r>
              <a:rPr lang="en-IE" sz="3200" dirty="0">
                <a:solidFill>
                  <a:schemeClr val="bg1"/>
                </a:solidFill>
                <a:latin typeface="Arial Black" panose="020B0A04020102020204" pitchFamily="34" charset="0"/>
              </a:rPr>
              <a:t>Impact of Brexit on purchasing goods from Britain </a:t>
            </a:r>
          </a:p>
        </p:txBody>
      </p:sp>
      <p:graphicFrame>
        <p:nvGraphicFramePr>
          <p:cNvPr id="23" name="Content Placeholder 22">
            <a:extLst>
              <a:ext uri="{FF2B5EF4-FFF2-40B4-BE49-F238E27FC236}">
                <a16:creationId xmlns:a16="http://schemas.microsoft.com/office/drawing/2014/main" id="{D62E7D80-F398-46BB-9DDA-C28A171E4082}"/>
              </a:ext>
            </a:extLst>
          </p:cNvPr>
          <p:cNvGraphicFramePr>
            <a:graphicFrameLocks noGrp="1"/>
          </p:cNvGraphicFramePr>
          <p:nvPr>
            <p:ph sz="half" idx="1"/>
            <p:extLst>
              <p:ext uri="{D42A27DB-BD31-4B8C-83A1-F6EECF244321}">
                <p14:modId xmlns:p14="http://schemas.microsoft.com/office/powerpoint/2010/main" val="3623542423"/>
              </p:ext>
            </p:extLst>
          </p:nvPr>
        </p:nvGraphicFramePr>
        <p:xfrm>
          <a:off x="3190026" y="1373143"/>
          <a:ext cx="7657514" cy="485229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6" name="Picture 25" descr="A picture containing text, stationary, envelope, businesscard&#10;&#10;Description automatically generated">
            <a:extLst>
              <a:ext uri="{FF2B5EF4-FFF2-40B4-BE49-F238E27FC236}">
                <a16:creationId xmlns:a16="http://schemas.microsoft.com/office/drawing/2014/main" id="{566B7140-2087-4101-8CF5-935324B51B4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22463" y="1314661"/>
            <a:ext cx="2857500" cy="1905000"/>
          </a:xfrm>
          <a:prstGeom prst="rect">
            <a:avLst/>
          </a:prstGeom>
        </p:spPr>
      </p:pic>
      <p:sp>
        <p:nvSpPr>
          <p:cNvPr id="27" name="Rectangle 26">
            <a:extLst>
              <a:ext uri="{FF2B5EF4-FFF2-40B4-BE49-F238E27FC236}">
                <a16:creationId xmlns:a16="http://schemas.microsoft.com/office/drawing/2014/main" id="{82D3BF5B-C2F0-4DC5-8D77-3C76EEB9D4B1}"/>
              </a:ext>
            </a:extLst>
          </p:cNvPr>
          <p:cNvSpPr/>
          <p:nvPr/>
        </p:nvSpPr>
        <p:spPr>
          <a:xfrm>
            <a:off x="2285283" y="6225436"/>
            <a:ext cx="7200800" cy="597995"/>
          </a:xfrm>
          <a:prstGeom prst="rect">
            <a:avLst/>
          </a:prstGeom>
          <a:solidFill>
            <a:schemeClr val="tx2">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2000" dirty="0">
                <a:latin typeface="Calibri" panose="020F0502020204030204" pitchFamily="34" charset="0"/>
                <a:cs typeface="Calibri" panose="020F0502020204030204" pitchFamily="34" charset="0"/>
              </a:rPr>
              <a:t>Guideline 26-2020/2021</a:t>
            </a:r>
          </a:p>
        </p:txBody>
      </p:sp>
    </p:spTree>
    <p:extLst>
      <p:ext uri="{BB962C8B-B14F-4D97-AF65-F5344CB8AC3E}">
        <p14:creationId xmlns:p14="http://schemas.microsoft.com/office/powerpoint/2010/main" val="426442435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425F696-85A1-4AEE-B0BF-AB16A9BD90BC}"/>
              </a:ext>
            </a:extLst>
          </p:cNvPr>
          <p:cNvSpPr/>
          <p:nvPr/>
        </p:nvSpPr>
        <p:spPr>
          <a:xfrm>
            <a:off x="0" y="-1"/>
            <a:ext cx="12192000" cy="124358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 name="Rectangle 4">
            <a:extLst>
              <a:ext uri="{FF2B5EF4-FFF2-40B4-BE49-F238E27FC236}">
                <a16:creationId xmlns:a16="http://schemas.microsoft.com/office/drawing/2014/main" id="{5D427563-DAF5-4784-B4A6-F969171E2E18}"/>
              </a:ext>
            </a:extLst>
          </p:cNvPr>
          <p:cNvSpPr/>
          <p:nvPr/>
        </p:nvSpPr>
        <p:spPr>
          <a:xfrm>
            <a:off x="723842" y="237443"/>
            <a:ext cx="11345695" cy="1077218"/>
          </a:xfrm>
          <a:prstGeom prst="rect">
            <a:avLst/>
          </a:prstGeom>
        </p:spPr>
        <p:txBody>
          <a:bodyPr wrap="square" lIns="91440" tIns="45720" rIns="91440" bIns="45720" anchor="t">
            <a:spAutoFit/>
          </a:bodyPr>
          <a:lstStyle/>
          <a:p>
            <a:r>
              <a:rPr lang="en-IE" sz="3200" dirty="0">
                <a:solidFill>
                  <a:schemeClr val="bg1"/>
                </a:solidFill>
                <a:latin typeface="Arial Black" panose="020B0A04020102020204" pitchFamily="34" charset="0"/>
              </a:rPr>
              <a:t>Impact of Brexit on purchasing Services from Britain </a:t>
            </a:r>
          </a:p>
        </p:txBody>
      </p:sp>
      <p:sp>
        <p:nvSpPr>
          <p:cNvPr id="27" name="Rectangle 26">
            <a:extLst>
              <a:ext uri="{FF2B5EF4-FFF2-40B4-BE49-F238E27FC236}">
                <a16:creationId xmlns:a16="http://schemas.microsoft.com/office/drawing/2014/main" id="{82D3BF5B-C2F0-4DC5-8D77-3C76EEB9D4B1}"/>
              </a:ext>
            </a:extLst>
          </p:cNvPr>
          <p:cNvSpPr/>
          <p:nvPr/>
        </p:nvSpPr>
        <p:spPr>
          <a:xfrm>
            <a:off x="2285283" y="6225436"/>
            <a:ext cx="7200800" cy="597995"/>
          </a:xfrm>
          <a:prstGeom prst="rect">
            <a:avLst/>
          </a:prstGeom>
          <a:solidFill>
            <a:schemeClr val="tx2">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2000" dirty="0">
                <a:latin typeface="Calibri" panose="020F0502020204030204" pitchFamily="34" charset="0"/>
                <a:cs typeface="Calibri" panose="020F0502020204030204" pitchFamily="34" charset="0"/>
              </a:rPr>
              <a:t>Guideline 26-2020/2021</a:t>
            </a:r>
          </a:p>
        </p:txBody>
      </p:sp>
      <p:sp>
        <p:nvSpPr>
          <p:cNvPr id="3" name="Content Placeholder 2">
            <a:extLst>
              <a:ext uri="{FF2B5EF4-FFF2-40B4-BE49-F238E27FC236}">
                <a16:creationId xmlns:a16="http://schemas.microsoft.com/office/drawing/2014/main" id="{F9E19220-5708-483D-AE03-432C389AEA76}"/>
              </a:ext>
            </a:extLst>
          </p:cNvPr>
          <p:cNvSpPr>
            <a:spLocks noGrp="1"/>
          </p:cNvSpPr>
          <p:nvPr>
            <p:ph sz="half" idx="1"/>
          </p:nvPr>
        </p:nvSpPr>
        <p:spPr>
          <a:xfrm>
            <a:off x="1026091" y="1780366"/>
            <a:ext cx="5181600" cy="4351338"/>
          </a:xfrm>
        </p:spPr>
        <p:txBody>
          <a:bodyPr>
            <a:normAutofit/>
          </a:bodyPr>
          <a:lstStyle/>
          <a:p>
            <a:r>
              <a:rPr lang="en-IE" sz="2100" b="1" dirty="0">
                <a:solidFill>
                  <a:schemeClr val="accent1">
                    <a:lumMod val="50000"/>
                  </a:schemeClr>
                </a:solidFill>
                <a:latin typeface="Arial" panose="020B0604020202020204" pitchFamily="34" charset="0"/>
                <a:cs typeface="Arial" panose="020B0604020202020204" pitchFamily="34" charset="0"/>
              </a:rPr>
              <a:t>Digital Products such as </a:t>
            </a:r>
          </a:p>
          <a:p>
            <a:pPr lvl="1">
              <a:buFont typeface="Wingdings" panose="05000000000000000000" pitchFamily="2" charset="2"/>
              <a:buChar char="Ø"/>
            </a:pPr>
            <a:r>
              <a:rPr lang="en-IE" sz="2100" dirty="0">
                <a:solidFill>
                  <a:schemeClr val="accent1">
                    <a:lumMod val="50000"/>
                  </a:schemeClr>
                </a:solidFill>
                <a:latin typeface="Arial" panose="020B0604020202020204" pitchFamily="34" charset="0"/>
                <a:cs typeface="Arial" panose="020B0604020202020204" pitchFamily="34" charset="0"/>
              </a:rPr>
              <a:t>e-books</a:t>
            </a:r>
          </a:p>
          <a:p>
            <a:pPr lvl="1">
              <a:buFont typeface="Wingdings" panose="05000000000000000000" pitchFamily="2" charset="2"/>
              <a:buChar char="Ø"/>
            </a:pPr>
            <a:r>
              <a:rPr lang="en-IE" sz="2100" dirty="0">
                <a:solidFill>
                  <a:schemeClr val="accent1">
                    <a:lumMod val="50000"/>
                  </a:schemeClr>
                </a:solidFill>
                <a:latin typeface="Arial" panose="020B0604020202020204" pitchFamily="34" charset="0"/>
                <a:cs typeface="Arial" panose="020B0604020202020204" pitchFamily="34" charset="0"/>
              </a:rPr>
              <a:t>test papers purchased online </a:t>
            </a:r>
          </a:p>
          <a:p>
            <a:pPr lvl="1">
              <a:buFont typeface="Wingdings" panose="05000000000000000000" pitchFamily="2" charset="2"/>
              <a:buChar char="Ø"/>
            </a:pPr>
            <a:r>
              <a:rPr lang="en-IE" sz="2100" dirty="0">
                <a:solidFill>
                  <a:schemeClr val="accent1">
                    <a:lumMod val="50000"/>
                  </a:schemeClr>
                </a:solidFill>
                <a:latin typeface="Arial" panose="020B0604020202020204" pitchFamily="34" charset="0"/>
                <a:cs typeface="Arial" panose="020B0604020202020204" pitchFamily="34" charset="0"/>
              </a:rPr>
              <a:t>software </a:t>
            </a:r>
          </a:p>
          <a:p>
            <a:pPr lvl="1">
              <a:buFont typeface="Wingdings" panose="05000000000000000000" pitchFamily="2" charset="2"/>
              <a:buChar char="Ø"/>
            </a:pPr>
            <a:endParaRPr lang="en-IE" sz="2100" dirty="0">
              <a:solidFill>
                <a:schemeClr val="accent1">
                  <a:lumMod val="50000"/>
                </a:schemeClr>
              </a:solidFill>
              <a:latin typeface="Arial" panose="020B0604020202020204" pitchFamily="34" charset="0"/>
              <a:cs typeface="Arial" panose="020B0604020202020204" pitchFamily="34" charset="0"/>
            </a:endParaRPr>
          </a:p>
          <a:p>
            <a:r>
              <a:rPr lang="en-IE" sz="2100" dirty="0">
                <a:solidFill>
                  <a:schemeClr val="accent1">
                    <a:lumMod val="50000"/>
                  </a:schemeClr>
                </a:solidFill>
                <a:latin typeface="Arial" panose="020B0604020202020204" pitchFamily="34" charset="0"/>
                <a:cs typeface="Arial" panose="020B0604020202020204" pitchFamily="34" charset="0"/>
              </a:rPr>
              <a:t>The school </a:t>
            </a:r>
            <a:r>
              <a:rPr lang="en-IE" sz="2100" dirty="0">
                <a:solidFill>
                  <a:srgbClr val="FF0000"/>
                </a:solidFill>
                <a:latin typeface="Arial" panose="020B0604020202020204" pitchFamily="34" charset="0"/>
                <a:cs typeface="Arial" panose="020B0604020202020204" pitchFamily="34" charset="0"/>
              </a:rPr>
              <a:t>should not </a:t>
            </a:r>
            <a:r>
              <a:rPr lang="en-IE" sz="2100" dirty="0">
                <a:solidFill>
                  <a:schemeClr val="accent1">
                    <a:lumMod val="50000"/>
                  </a:schemeClr>
                </a:solidFill>
                <a:latin typeface="Arial" panose="020B0604020202020204" pitchFamily="34" charset="0"/>
                <a:cs typeface="Arial" panose="020B0604020202020204" pitchFamily="34" charset="0"/>
              </a:rPr>
              <a:t>supply the school VAT number to the UK supplier</a:t>
            </a:r>
          </a:p>
        </p:txBody>
      </p:sp>
      <p:pic>
        <p:nvPicPr>
          <p:cNvPr id="7" name="Picture 6" descr="Graphical user interface, application&#10;&#10;Description automatically generated">
            <a:extLst>
              <a:ext uri="{FF2B5EF4-FFF2-40B4-BE49-F238E27FC236}">
                <a16:creationId xmlns:a16="http://schemas.microsoft.com/office/drawing/2014/main" id="{CAEA5DBB-3814-42C9-9B22-44304B2635C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18958" y="1798320"/>
            <a:ext cx="4134841" cy="3537768"/>
          </a:xfrm>
          <a:prstGeom prst="rect">
            <a:avLst/>
          </a:prstGeom>
        </p:spPr>
      </p:pic>
    </p:spTree>
    <p:extLst>
      <p:ext uri="{BB962C8B-B14F-4D97-AF65-F5344CB8AC3E}">
        <p14:creationId xmlns:p14="http://schemas.microsoft.com/office/powerpoint/2010/main" val="94317152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425F696-85A1-4AEE-B0BF-AB16A9BD90BC}"/>
              </a:ext>
            </a:extLst>
          </p:cNvPr>
          <p:cNvSpPr/>
          <p:nvPr/>
        </p:nvSpPr>
        <p:spPr>
          <a:xfrm>
            <a:off x="0" y="-1"/>
            <a:ext cx="12192000" cy="124358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5" name="Rectangle 4">
            <a:extLst>
              <a:ext uri="{FF2B5EF4-FFF2-40B4-BE49-F238E27FC236}">
                <a16:creationId xmlns:a16="http://schemas.microsoft.com/office/drawing/2014/main" id="{5D427563-DAF5-4784-B4A6-F969171E2E18}"/>
              </a:ext>
            </a:extLst>
          </p:cNvPr>
          <p:cNvSpPr/>
          <p:nvPr/>
        </p:nvSpPr>
        <p:spPr>
          <a:xfrm>
            <a:off x="748895" y="414048"/>
            <a:ext cx="10705167" cy="584775"/>
          </a:xfrm>
          <a:prstGeom prst="rect">
            <a:avLst/>
          </a:prstGeom>
        </p:spPr>
        <p:txBody>
          <a:bodyPr wrap="square">
            <a:spAutoFit/>
          </a:bodyPr>
          <a:lstStyle/>
          <a:p>
            <a:r>
              <a:rPr lang="en-IE" sz="3200" dirty="0">
                <a:solidFill>
                  <a:schemeClr val="bg1"/>
                </a:solidFill>
                <a:latin typeface="Arial Black" panose="020B0A04020102020204" pitchFamily="34" charset="0"/>
              </a:rPr>
              <a:t>Relevant Contract Tax</a:t>
            </a:r>
            <a:endParaRPr lang="en-IE" sz="3600" dirty="0">
              <a:solidFill>
                <a:schemeClr val="bg1"/>
              </a:solidFill>
              <a:latin typeface="Arial Black" panose="020B0A04020102020204" pitchFamily="34" charset="0"/>
            </a:endParaRPr>
          </a:p>
        </p:txBody>
      </p:sp>
      <p:sp>
        <p:nvSpPr>
          <p:cNvPr id="13" name="Content Placeholder 12">
            <a:extLst>
              <a:ext uri="{FF2B5EF4-FFF2-40B4-BE49-F238E27FC236}">
                <a16:creationId xmlns:a16="http://schemas.microsoft.com/office/drawing/2014/main" id="{2CCF8D7C-2003-400A-856F-0030031EABB1}"/>
              </a:ext>
            </a:extLst>
          </p:cNvPr>
          <p:cNvSpPr>
            <a:spLocks noGrp="1"/>
          </p:cNvSpPr>
          <p:nvPr>
            <p:ph sz="half" idx="1"/>
          </p:nvPr>
        </p:nvSpPr>
        <p:spPr/>
        <p:txBody>
          <a:bodyPr/>
          <a:lstStyle/>
          <a:p>
            <a:pPr marL="0" indent="0" algn="l" rtl="0" fontAlgn="base">
              <a:buNone/>
            </a:pPr>
            <a:r>
              <a:rPr lang="en-IE" b="0" i="0" u="none" strike="noStrike" dirty="0">
                <a:solidFill>
                  <a:schemeClr val="accent1">
                    <a:lumMod val="50000"/>
                  </a:schemeClr>
                </a:solidFill>
                <a:effectLst/>
                <a:latin typeface="Arial Black" panose="020B0A04020102020204" pitchFamily="34" charset="0"/>
              </a:rPr>
              <a:t>Principal Contractor</a:t>
            </a:r>
            <a:r>
              <a:rPr lang="en-US" b="0" i="0" dirty="0">
                <a:solidFill>
                  <a:schemeClr val="accent1">
                    <a:lumMod val="50000"/>
                  </a:schemeClr>
                </a:solidFill>
                <a:effectLst/>
                <a:latin typeface="Arial Black" panose="020B0A04020102020204" pitchFamily="34" charset="0"/>
              </a:rPr>
              <a:t>​</a:t>
            </a:r>
            <a:endParaRPr lang="en-US" b="0" i="0" dirty="0">
              <a:solidFill>
                <a:schemeClr val="accent1">
                  <a:lumMod val="50000"/>
                </a:schemeClr>
              </a:solidFill>
              <a:effectLst/>
            </a:endParaRPr>
          </a:p>
          <a:p>
            <a:pPr marL="0" indent="0" algn="l" rtl="0" fontAlgn="base">
              <a:buNone/>
            </a:pPr>
            <a:endParaRPr lang="en-IE" b="0" i="0" dirty="0">
              <a:solidFill>
                <a:schemeClr val="accent1">
                  <a:lumMod val="50000"/>
                </a:schemeClr>
              </a:solidFill>
              <a:effectLst/>
            </a:endParaRPr>
          </a:p>
          <a:p>
            <a:pPr algn="l" rtl="0" fontAlgn="base"/>
            <a:r>
              <a:rPr lang="en-IE" b="1" i="1" u="none" strike="noStrike" dirty="0">
                <a:solidFill>
                  <a:schemeClr val="accent1">
                    <a:lumMod val="50000"/>
                  </a:schemeClr>
                </a:solidFill>
                <a:effectLst/>
                <a:latin typeface="Arial" panose="020B0604020202020204" pitchFamily="34" charset="0"/>
              </a:rPr>
              <a:t>“any board or body established by or under statute … and funded wholly or mainly out of funds provided by the Oireachtas”.</a:t>
            </a:r>
            <a:endParaRPr lang="en-US" b="0" i="0" dirty="0">
              <a:solidFill>
                <a:schemeClr val="accent1">
                  <a:lumMod val="50000"/>
                </a:schemeClr>
              </a:solidFill>
              <a:effectLst/>
            </a:endParaRPr>
          </a:p>
          <a:p>
            <a:endParaRPr lang="en-IE" dirty="0"/>
          </a:p>
        </p:txBody>
      </p:sp>
      <p:pic>
        <p:nvPicPr>
          <p:cNvPr id="19" name="Content Placeholder 18">
            <a:extLst>
              <a:ext uri="{FF2B5EF4-FFF2-40B4-BE49-F238E27FC236}">
                <a16:creationId xmlns:a16="http://schemas.microsoft.com/office/drawing/2014/main" id="{58BBA0FA-C06B-4382-905E-C4C2DE351190}"/>
              </a:ext>
            </a:extLst>
          </p:cNvPr>
          <p:cNvPicPr>
            <a:picLocks noGrp="1" noChangeAspect="1"/>
          </p:cNvPicPr>
          <p:nvPr>
            <p:ph sz="half" idx="2"/>
          </p:nvPr>
        </p:nvPicPr>
        <p:blipFill>
          <a:blip r:embed="rId3"/>
          <a:stretch>
            <a:fillRect/>
          </a:stretch>
        </p:blipFill>
        <p:spPr>
          <a:xfrm>
            <a:off x="6297623" y="1489723"/>
            <a:ext cx="4688157" cy="4351338"/>
          </a:xfrm>
        </p:spPr>
      </p:pic>
      <p:pic>
        <p:nvPicPr>
          <p:cNvPr id="6" name="Picture 5">
            <a:extLst>
              <a:ext uri="{FF2B5EF4-FFF2-40B4-BE49-F238E27FC236}">
                <a16:creationId xmlns:a16="http://schemas.microsoft.com/office/drawing/2014/main" id="{4EE24EA1-93AA-4A84-A42E-2D01F2932CFD}"/>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0534997" y="5959942"/>
            <a:ext cx="1219200" cy="540512"/>
          </a:xfrm>
          <a:prstGeom prst="rect">
            <a:avLst/>
          </a:prstGeom>
        </p:spPr>
      </p:pic>
    </p:spTree>
    <p:extLst>
      <p:ext uri="{BB962C8B-B14F-4D97-AF65-F5344CB8AC3E}">
        <p14:creationId xmlns:p14="http://schemas.microsoft.com/office/powerpoint/2010/main" val="185935704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425F696-85A1-4AEE-B0BF-AB16A9BD90BC}"/>
              </a:ext>
            </a:extLst>
          </p:cNvPr>
          <p:cNvSpPr/>
          <p:nvPr/>
        </p:nvSpPr>
        <p:spPr>
          <a:xfrm>
            <a:off x="0" y="-1"/>
            <a:ext cx="12192000" cy="124358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5" name="Rectangle 4">
            <a:extLst>
              <a:ext uri="{FF2B5EF4-FFF2-40B4-BE49-F238E27FC236}">
                <a16:creationId xmlns:a16="http://schemas.microsoft.com/office/drawing/2014/main" id="{5D427563-DAF5-4784-B4A6-F969171E2E18}"/>
              </a:ext>
            </a:extLst>
          </p:cNvPr>
          <p:cNvSpPr/>
          <p:nvPr/>
        </p:nvSpPr>
        <p:spPr>
          <a:xfrm>
            <a:off x="748895" y="414048"/>
            <a:ext cx="10705167" cy="584775"/>
          </a:xfrm>
          <a:prstGeom prst="rect">
            <a:avLst/>
          </a:prstGeom>
        </p:spPr>
        <p:txBody>
          <a:bodyPr wrap="square">
            <a:spAutoFit/>
          </a:bodyPr>
          <a:lstStyle/>
          <a:p>
            <a:r>
              <a:rPr lang="en-IE" sz="3200" dirty="0">
                <a:solidFill>
                  <a:schemeClr val="bg1"/>
                </a:solidFill>
                <a:latin typeface="Arial Black" panose="020B0A04020102020204" pitchFamily="34" charset="0"/>
              </a:rPr>
              <a:t>Relevant Contract Tax</a:t>
            </a:r>
            <a:endParaRPr lang="en-IE" sz="3600" dirty="0">
              <a:solidFill>
                <a:schemeClr val="bg1"/>
              </a:solidFill>
              <a:latin typeface="Arial Black" panose="020B0A04020102020204" pitchFamily="34" charset="0"/>
            </a:endParaRPr>
          </a:p>
        </p:txBody>
      </p:sp>
      <p:sp>
        <p:nvSpPr>
          <p:cNvPr id="9" name="Content Placeholder 8">
            <a:extLst>
              <a:ext uri="{FF2B5EF4-FFF2-40B4-BE49-F238E27FC236}">
                <a16:creationId xmlns:a16="http://schemas.microsoft.com/office/drawing/2014/main" id="{37DA6A4B-8440-4BE6-BEC6-73FAE9752DAD}"/>
              </a:ext>
            </a:extLst>
          </p:cNvPr>
          <p:cNvSpPr>
            <a:spLocks noGrp="1"/>
          </p:cNvSpPr>
          <p:nvPr>
            <p:ph idx="1"/>
          </p:nvPr>
        </p:nvSpPr>
        <p:spPr>
          <a:solidFill>
            <a:schemeClr val="accent3">
              <a:lumMod val="40000"/>
              <a:lumOff val="60000"/>
            </a:schemeClr>
          </a:solidFill>
        </p:spPr>
        <p:txBody>
          <a:bodyPr>
            <a:normAutofit/>
          </a:bodyPr>
          <a:lstStyle/>
          <a:p>
            <a:pPr marL="0" indent="0" algn="l" rtl="0" fontAlgn="base">
              <a:buNone/>
            </a:pPr>
            <a:endParaRPr lang="en-IE" sz="2400" b="0" i="0" u="none" strike="noStrike" dirty="0">
              <a:solidFill>
                <a:schemeClr val="accent1">
                  <a:lumMod val="50000"/>
                </a:schemeClr>
              </a:solidFill>
              <a:effectLst/>
            </a:endParaRPr>
          </a:p>
          <a:p>
            <a:pPr marL="0" indent="0" algn="l" rtl="0" fontAlgn="base">
              <a:buNone/>
            </a:pPr>
            <a:r>
              <a:rPr lang="en-IE" b="1" i="0" u="none" strike="noStrike" dirty="0">
                <a:solidFill>
                  <a:schemeClr val="accent1">
                    <a:lumMod val="50000"/>
                  </a:schemeClr>
                </a:solidFill>
                <a:effectLst/>
              </a:rPr>
              <a:t>RCT applies to:</a:t>
            </a:r>
            <a:endParaRPr lang="en-IE" dirty="0">
              <a:solidFill>
                <a:schemeClr val="accent1">
                  <a:lumMod val="50000"/>
                </a:schemeClr>
              </a:solidFill>
            </a:endParaRPr>
          </a:p>
          <a:p>
            <a:pPr marL="0" indent="0" algn="l" rtl="0" fontAlgn="base">
              <a:buNone/>
            </a:pPr>
            <a:endParaRPr lang="en-IE" sz="1200" b="0" i="0" u="none" strike="noStrike" dirty="0">
              <a:solidFill>
                <a:schemeClr val="accent1">
                  <a:lumMod val="50000"/>
                </a:schemeClr>
              </a:solidFill>
              <a:effectLst/>
            </a:endParaRPr>
          </a:p>
          <a:p>
            <a:pPr algn="l" rtl="0" fontAlgn="base">
              <a:buFont typeface="Arial" panose="020B0604020202020204" pitchFamily="34" charset="0"/>
              <a:buChar char="•"/>
            </a:pPr>
            <a:r>
              <a:rPr lang="en-IE" b="0" i="0" u="none" strike="noStrike" dirty="0">
                <a:solidFill>
                  <a:schemeClr val="accent1">
                    <a:lumMod val="50000"/>
                  </a:schemeClr>
                </a:solidFill>
                <a:effectLst/>
              </a:rPr>
              <a:t>Construction Projects</a:t>
            </a:r>
            <a:r>
              <a:rPr lang="en-US" b="0" i="0" dirty="0">
                <a:solidFill>
                  <a:schemeClr val="accent1">
                    <a:lumMod val="50000"/>
                  </a:schemeClr>
                </a:solidFill>
                <a:effectLst/>
              </a:rPr>
              <a:t>​</a:t>
            </a:r>
          </a:p>
          <a:p>
            <a:pPr algn="l" rtl="0" fontAlgn="base">
              <a:buFont typeface="Arial" panose="020B0604020202020204" pitchFamily="34" charset="0"/>
              <a:buChar char="•"/>
            </a:pPr>
            <a:r>
              <a:rPr lang="en-IE" b="0" i="0" u="none" strike="noStrike" dirty="0">
                <a:solidFill>
                  <a:schemeClr val="accent1">
                    <a:lumMod val="50000"/>
                  </a:schemeClr>
                </a:solidFill>
                <a:effectLst/>
              </a:rPr>
              <a:t>Emergency &amp; Summer Works</a:t>
            </a:r>
            <a:r>
              <a:rPr lang="en-US" b="0" i="0" dirty="0">
                <a:solidFill>
                  <a:schemeClr val="accent1">
                    <a:lumMod val="50000"/>
                  </a:schemeClr>
                </a:solidFill>
                <a:effectLst/>
              </a:rPr>
              <a:t>​</a:t>
            </a:r>
          </a:p>
          <a:p>
            <a:pPr algn="l" rtl="0" fontAlgn="base">
              <a:buFont typeface="Arial" panose="020B0604020202020204" pitchFamily="34" charset="0"/>
              <a:buChar char="•"/>
            </a:pPr>
            <a:r>
              <a:rPr lang="en-IE" b="0" i="0" u="none" strike="noStrike" dirty="0">
                <a:solidFill>
                  <a:schemeClr val="accent1">
                    <a:lumMod val="50000"/>
                  </a:schemeClr>
                </a:solidFill>
                <a:effectLst/>
              </a:rPr>
              <a:t>Installation of prefabs</a:t>
            </a:r>
            <a:r>
              <a:rPr lang="en-US" b="0" i="0" dirty="0">
                <a:solidFill>
                  <a:schemeClr val="accent1">
                    <a:lumMod val="50000"/>
                  </a:schemeClr>
                </a:solidFill>
                <a:effectLst/>
              </a:rPr>
              <a:t>​</a:t>
            </a:r>
          </a:p>
          <a:p>
            <a:pPr algn="l" rtl="0" fontAlgn="base">
              <a:buFont typeface="Arial" panose="020B0604020202020204" pitchFamily="34" charset="0"/>
              <a:buChar char="•"/>
            </a:pPr>
            <a:r>
              <a:rPr lang="en-IE" b="0" i="0" u="none" strike="noStrike" dirty="0">
                <a:solidFill>
                  <a:schemeClr val="accent1">
                    <a:lumMod val="50000"/>
                  </a:schemeClr>
                </a:solidFill>
                <a:effectLst/>
              </a:rPr>
              <a:t>Repairs to buildings incl. electrical, plumbing</a:t>
            </a:r>
            <a:r>
              <a:rPr lang="en-US" b="0" i="0" dirty="0">
                <a:solidFill>
                  <a:schemeClr val="accent1">
                    <a:lumMod val="50000"/>
                  </a:schemeClr>
                </a:solidFill>
                <a:effectLst/>
              </a:rPr>
              <a:t>​</a:t>
            </a:r>
          </a:p>
          <a:p>
            <a:pPr algn="l" rtl="0" fontAlgn="base">
              <a:buFont typeface="Arial" panose="020B0604020202020204" pitchFamily="34" charset="0"/>
              <a:buChar char="•"/>
            </a:pPr>
            <a:r>
              <a:rPr lang="en-IE" b="0" i="0" u="none" strike="noStrike" dirty="0">
                <a:solidFill>
                  <a:schemeClr val="accent1">
                    <a:lumMod val="50000"/>
                  </a:schemeClr>
                </a:solidFill>
                <a:effectLst/>
              </a:rPr>
              <a:t>Maintenance contracts with repair element</a:t>
            </a:r>
            <a:endParaRPr lang="en-US" b="0" i="0" dirty="0">
              <a:solidFill>
                <a:schemeClr val="accent1">
                  <a:lumMod val="50000"/>
                </a:schemeClr>
              </a:solidFill>
              <a:effectLst/>
            </a:endParaRPr>
          </a:p>
        </p:txBody>
      </p:sp>
      <p:pic>
        <p:nvPicPr>
          <p:cNvPr id="6" name="Picture 5">
            <a:extLst>
              <a:ext uri="{FF2B5EF4-FFF2-40B4-BE49-F238E27FC236}">
                <a16:creationId xmlns:a16="http://schemas.microsoft.com/office/drawing/2014/main" id="{39354CAA-1D0C-40E1-AC7A-3CBB6CCB82F7}"/>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0544328" y="6218492"/>
            <a:ext cx="1219200" cy="540512"/>
          </a:xfrm>
          <a:prstGeom prst="rect">
            <a:avLst/>
          </a:prstGeom>
        </p:spPr>
      </p:pic>
    </p:spTree>
    <p:extLst>
      <p:ext uri="{BB962C8B-B14F-4D97-AF65-F5344CB8AC3E}">
        <p14:creationId xmlns:p14="http://schemas.microsoft.com/office/powerpoint/2010/main" val="268905548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425F696-85A1-4AEE-B0BF-AB16A9BD90BC}"/>
              </a:ext>
            </a:extLst>
          </p:cNvPr>
          <p:cNvSpPr/>
          <p:nvPr/>
        </p:nvSpPr>
        <p:spPr>
          <a:xfrm>
            <a:off x="0" y="-1"/>
            <a:ext cx="12192000" cy="124358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5" name="Rectangle 4">
            <a:extLst>
              <a:ext uri="{FF2B5EF4-FFF2-40B4-BE49-F238E27FC236}">
                <a16:creationId xmlns:a16="http://schemas.microsoft.com/office/drawing/2014/main" id="{5D427563-DAF5-4784-B4A6-F969171E2E18}"/>
              </a:ext>
            </a:extLst>
          </p:cNvPr>
          <p:cNvSpPr/>
          <p:nvPr/>
        </p:nvSpPr>
        <p:spPr>
          <a:xfrm>
            <a:off x="748895" y="414048"/>
            <a:ext cx="10705167" cy="584775"/>
          </a:xfrm>
          <a:prstGeom prst="rect">
            <a:avLst/>
          </a:prstGeom>
        </p:spPr>
        <p:txBody>
          <a:bodyPr wrap="square">
            <a:spAutoFit/>
          </a:bodyPr>
          <a:lstStyle/>
          <a:p>
            <a:r>
              <a:rPr lang="en-IE" sz="3200" dirty="0">
                <a:solidFill>
                  <a:schemeClr val="bg1"/>
                </a:solidFill>
                <a:latin typeface="Arial Black" panose="020B0A04020102020204" pitchFamily="34" charset="0"/>
              </a:rPr>
              <a:t>Relevant Contract Tax</a:t>
            </a:r>
            <a:endParaRPr lang="en-IE" sz="3600" dirty="0">
              <a:solidFill>
                <a:schemeClr val="bg1"/>
              </a:solidFill>
              <a:latin typeface="Arial Black" panose="020B0A04020102020204" pitchFamily="34" charset="0"/>
            </a:endParaRPr>
          </a:p>
        </p:txBody>
      </p:sp>
      <p:sp>
        <p:nvSpPr>
          <p:cNvPr id="9" name="Content Placeholder 8">
            <a:extLst>
              <a:ext uri="{FF2B5EF4-FFF2-40B4-BE49-F238E27FC236}">
                <a16:creationId xmlns:a16="http://schemas.microsoft.com/office/drawing/2014/main" id="{37DA6A4B-8440-4BE6-BEC6-73FAE9752DAD}"/>
              </a:ext>
            </a:extLst>
          </p:cNvPr>
          <p:cNvSpPr>
            <a:spLocks noGrp="1"/>
          </p:cNvSpPr>
          <p:nvPr>
            <p:ph idx="1"/>
          </p:nvPr>
        </p:nvSpPr>
        <p:spPr>
          <a:xfrm>
            <a:off x="2704322" y="1930899"/>
            <a:ext cx="6113106" cy="4839178"/>
          </a:xfrm>
          <a:solidFill>
            <a:schemeClr val="accent3">
              <a:lumMod val="40000"/>
              <a:lumOff val="60000"/>
            </a:schemeClr>
          </a:solidFill>
        </p:spPr>
        <p:txBody>
          <a:bodyPr>
            <a:normAutofit fontScale="62500" lnSpcReduction="20000"/>
          </a:bodyPr>
          <a:lstStyle/>
          <a:p>
            <a:pPr algn="l" rtl="0" fontAlgn="base">
              <a:buFont typeface="Arial" panose="020B0604020202020204" pitchFamily="34" charset="0"/>
              <a:buChar char="•"/>
            </a:pPr>
            <a:r>
              <a:rPr lang="en-IE" sz="4000" b="0" i="0" u="none" strike="noStrike" dirty="0">
                <a:solidFill>
                  <a:schemeClr val="accent1">
                    <a:lumMod val="50000"/>
                  </a:schemeClr>
                </a:solidFill>
                <a:effectLst/>
              </a:rPr>
              <a:t>installing, altering or repairing: </a:t>
            </a:r>
            <a:r>
              <a:rPr lang="en-US" sz="4000" b="0" i="0" dirty="0">
                <a:solidFill>
                  <a:schemeClr val="accent1">
                    <a:lumMod val="50000"/>
                  </a:schemeClr>
                </a:solidFill>
                <a:effectLst/>
              </a:rPr>
              <a:t>​</a:t>
            </a:r>
          </a:p>
          <a:p>
            <a:pPr algn="l" rtl="0" fontAlgn="base">
              <a:buFont typeface="Arial" panose="020B0604020202020204" pitchFamily="34" charset="0"/>
              <a:buChar char="•"/>
            </a:pPr>
            <a:r>
              <a:rPr lang="en-IE" sz="4000" b="0" i="0" u="none" strike="noStrike" dirty="0">
                <a:solidFill>
                  <a:schemeClr val="accent1">
                    <a:lumMod val="50000"/>
                  </a:schemeClr>
                </a:solidFill>
                <a:effectLst/>
              </a:rPr>
              <a:t>security systems</a:t>
            </a:r>
            <a:r>
              <a:rPr lang="en-US" sz="4000" b="0" i="0" dirty="0">
                <a:solidFill>
                  <a:schemeClr val="accent1">
                    <a:lumMod val="50000"/>
                  </a:schemeClr>
                </a:solidFill>
                <a:effectLst/>
              </a:rPr>
              <a:t>​</a:t>
            </a:r>
          </a:p>
          <a:p>
            <a:pPr algn="l" rtl="0" fontAlgn="base">
              <a:buFont typeface="Arial" panose="020B0604020202020204" pitchFamily="34" charset="0"/>
              <a:buChar char="•"/>
            </a:pPr>
            <a:r>
              <a:rPr lang="en-IE" sz="4000" b="0" i="0" u="none" strike="noStrike" dirty="0">
                <a:solidFill>
                  <a:schemeClr val="accent1">
                    <a:lumMod val="50000"/>
                  </a:schemeClr>
                </a:solidFill>
                <a:effectLst/>
              </a:rPr>
              <a:t>lighting systems</a:t>
            </a:r>
            <a:r>
              <a:rPr lang="en-US" sz="4000" b="0" i="0" dirty="0">
                <a:solidFill>
                  <a:schemeClr val="accent1">
                    <a:lumMod val="50000"/>
                  </a:schemeClr>
                </a:solidFill>
                <a:effectLst/>
              </a:rPr>
              <a:t>​</a:t>
            </a:r>
          </a:p>
          <a:p>
            <a:pPr algn="l" rtl="0" fontAlgn="base">
              <a:buFont typeface="Arial" panose="020B0604020202020204" pitchFamily="34" charset="0"/>
              <a:buChar char="•"/>
            </a:pPr>
            <a:r>
              <a:rPr lang="en-IE" sz="4000" b="0" i="0" u="none" strike="noStrike" dirty="0">
                <a:solidFill>
                  <a:schemeClr val="accent1">
                    <a:lumMod val="50000"/>
                  </a:schemeClr>
                </a:solidFill>
                <a:effectLst/>
              </a:rPr>
              <a:t>heating systems</a:t>
            </a:r>
            <a:r>
              <a:rPr lang="en-US" sz="4000" b="0" i="0" dirty="0">
                <a:solidFill>
                  <a:schemeClr val="accent1">
                    <a:lumMod val="50000"/>
                  </a:schemeClr>
                </a:solidFill>
                <a:effectLst/>
              </a:rPr>
              <a:t>​</a:t>
            </a:r>
          </a:p>
          <a:p>
            <a:pPr algn="l" rtl="0" fontAlgn="base">
              <a:buFont typeface="Arial" panose="020B0604020202020204" pitchFamily="34" charset="0"/>
              <a:buChar char="•"/>
            </a:pPr>
            <a:r>
              <a:rPr lang="en-IE" sz="4000" b="0" i="0" u="none" strike="noStrike" dirty="0">
                <a:solidFill>
                  <a:schemeClr val="accent1">
                    <a:lumMod val="50000"/>
                  </a:schemeClr>
                </a:solidFill>
                <a:effectLst/>
              </a:rPr>
              <a:t>air conditioning systems</a:t>
            </a:r>
            <a:r>
              <a:rPr lang="en-US" sz="4000" b="0" i="0" dirty="0">
                <a:solidFill>
                  <a:schemeClr val="accent1">
                    <a:lumMod val="50000"/>
                  </a:schemeClr>
                </a:solidFill>
                <a:effectLst/>
              </a:rPr>
              <a:t>​</a:t>
            </a:r>
          </a:p>
          <a:p>
            <a:pPr algn="l" rtl="0" fontAlgn="base">
              <a:buFont typeface="Arial" panose="020B0604020202020204" pitchFamily="34" charset="0"/>
              <a:buChar char="•"/>
            </a:pPr>
            <a:r>
              <a:rPr lang="en-IE" sz="4000" b="0" i="0" u="none" strike="noStrike" dirty="0">
                <a:solidFill>
                  <a:schemeClr val="accent1">
                    <a:lumMod val="50000"/>
                  </a:schemeClr>
                </a:solidFill>
                <a:effectLst/>
              </a:rPr>
              <a:t>soundproofing systems</a:t>
            </a:r>
            <a:r>
              <a:rPr lang="en-US" sz="4000" b="0" i="0" dirty="0">
                <a:solidFill>
                  <a:schemeClr val="accent1">
                    <a:lumMod val="50000"/>
                  </a:schemeClr>
                </a:solidFill>
                <a:effectLst/>
              </a:rPr>
              <a:t>​</a:t>
            </a:r>
          </a:p>
          <a:p>
            <a:pPr algn="l" rtl="0" fontAlgn="base">
              <a:buFont typeface="Arial" panose="020B0604020202020204" pitchFamily="34" charset="0"/>
              <a:buChar char="•"/>
            </a:pPr>
            <a:r>
              <a:rPr lang="en-IE" sz="4000" b="0" i="0" u="none" strike="noStrike" dirty="0">
                <a:solidFill>
                  <a:schemeClr val="accent1">
                    <a:lumMod val="50000"/>
                  </a:schemeClr>
                </a:solidFill>
                <a:effectLst/>
              </a:rPr>
              <a:t>ventilation systems</a:t>
            </a:r>
            <a:r>
              <a:rPr lang="en-US" sz="4000" b="0" i="0" dirty="0">
                <a:solidFill>
                  <a:schemeClr val="accent1">
                    <a:lumMod val="50000"/>
                  </a:schemeClr>
                </a:solidFill>
                <a:effectLst/>
              </a:rPr>
              <a:t>​</a:t>
            </a:r>
          </a:p>
          <a:p>
            <a:pPr algn="l" rtl="0" fontAlgn="base">
              <a:buFont typeface="Arial" panose="020B0604020202020204" pitchFamily="34" charset="0"/>
              <a:buChar char="•"/>
            </a:pPr>
            <a:r>
              <a:rPr lang="en-IE" sz="4000" b="0" i="0" u="none" strike="noStrike" dirty="0">
                <a:solidFill>
                  <a:schemeClr val="accent1">
                    <a:lumMod val="50000"/>
                  </a:schemeClr>
                </a:solidFill>
                <a:effectLst/>
              </a:rPr>
              <a:t>power supply systems</a:t>
            </a:r>
            <a:r>
              <a:rPr lang="en-US" sz="4000" b="0" i="0" dirty="0">
                <a:solidFill>
                  <a:schemeClr val="accent1">
                    <a:lumMod val="50000"/>
                  </a:schemeClr>
                </a:solidFill>
                <a:effectLst/>
              </a:rPr>
              <a:t>​</a:t>
            </a:r>
          </a:p>
          <a:p>
            <a:pPr algn="l" rtl="0" fontAlgn="base">
              <a:buFont typeface="Arial" panose="020B0604020202020204" pitchFamily="34" charset="0"/>
              <a:buChar char="•"/>
            </a:pPr>
            <a:r>
              <a:rPr lang="en-IE" sz="4000" b="0" i="0" u="none" strike="noStrike" dirty="0">
                <a:solidFill>
                  <a:schemeClr val="accent1">
                    <a:lumMod val="50000"/>
                  </a:schemeClr>
                </a:solidFill>
                <a:effectLst/>
              </a:rPr>
              <a:t>drainage systems</a:t>
            </a:r>
            <a:r>
              <a:rPr lang="en-US" sz="4000" b="0" i="0" dirty="0">
                <a:solidFill>
                  <a:schemeClr val="accent1">
                    <a:lumMod val="50000"/>
                  </a:schemeClr>
                </a:solidFill>
                <a:effectLst/>
              </a:rPr>
              <a:t>​</a:t>
            </a:r>
          </a:p>
          <a:p>
            <a:pPr algn="l" rtl="0" fontAlgn="base">
              <a:buFont typeface="Arial" panose="020B0604020202020204" pitchFamily="34" charset="0"/>
              <a:buChar char="•"/>
            </a:pPr>
            <a:r>
              <a:rPr lang="en-IE" sz="4000" b="0" i="0" u="none" strike="noStrike" dirty="0">
                <a:solidFill>
                  <a:schemeClr val="accent1">
                    <a:lumMod val="50000"/>
                  </a:schemeClr>
                </a:solidFill>
                <a:effectLst/>
              </a:rPr>
              <a:t>sanitation systems</a:t>
            </a:r>
            <a:r>
              <a:rPr lang="en-US" sz="4000" b="0" i="0" dirty="0">
                <a:solidFill>
                  <a:schemeClr val="accent1">
                    <a:lumMod val="50000"/>
                  </a:schemeClr>
                </a:solidFill>
                <a:effectLst/>
              </a:rPr>
              <a:t>​</a:t>
            </a:r>
          </a:p>
          <a:p>
            <a:pPr algn="l" rtl="0" fontAlgn="base">
              <a:buFont typeface="Arial" panose="020B0604020202020204" pitchFamily="34" charset="0"/>
              <a:buChar char="•"/>
            </a:pPr>
            <a:r>
              <a:rPr lang="en-IE" sz="4000" b="0" i="0" u="none" strike="noStrike" dirty="0">
                <a:solidFill>
                  <a:schemeClr val="accent1">
                    <a:lumMod val="50000"/>
                  </a:schemeClr>
                </a:solidFill>
                <a:effectLst/>
              </a:rPr>
              <a:t>water supply systems</a:t>
            </a:r>
            <a:r>
              <a:rPr lang="en-US" sz="4000" b="0" i="0" dirty="0">
                <a:solidFill>
                  <a:schemeClr val="accent1">
                    <a:lumMod val="50000"/>
                  </a:schemeClr>
                </a:solidFill>
                <a:effectLst/>
              </a:rPr>
              <a:t>​</a:t>
            </a:r>
          </a:p>
          <a:p>
            <a:pPr algn="l" rtl="0" fontAlgn="base">
              <a:buFont typeface="Arial" panose="020B0604020202020204" pitchFamily="34" charset="0"/>
              <a:buChar char="•"/>
            </a:pPr>
            <a:r>
              <a:rPr lang="en-IE" sz="4000" b="0" i="0" u="none" strike="noStrike" dirty="0">
                <a:solidFill>
                  <a:schemeClr val="accent1">
                    <a:lumMod val="50000"/>
                  </a:schemeClr>
                </a:solidFill>
                <a:effectLst/>
              </a:rPr>
              <a:t>telecommunications systems</a:t>
            </a:r>
            <a:r>
              <a:rPr lang="en-US" sz="4000" b="0" i="0" dirty="0">
                <a:solidFill>
                  <a:schemeClr val="accent1">
                    <a:lumMod val="50000"/>
                  </a:schemeClr>
                </a:solidFill>
                <a:effectLst/>
              </a:rPr>
              <a:t>​</a:t>
            </a:r>
          </a:p>
          <a:p>
            <a:pPr marL="0" indent="0" algn="l" rtl="0" fontAlgn="base">
              <a:buNone/>
            </a:pPr>
            <a:endParaRPr lang="en-US" b="0" i="0" dirty="0">
              <a:effectLst/>
              <a:latin typeface="Arial" panose="020B0604020202020204" pitchFamily="34" charset="0"/>
            </a:endParaRPr>
          </a:p>
        </p:txBody>
      </p:sp>
      <p:sp>
        <p:nvSpPr>
          <p:cNvPr id="6" name="TextBox 5">
            <a:extLst>
              <a:ext uri="{FF2B5EF4-FFF2-40B4-BE49-F238E27FC236}">
                <a16:creationId xmlns:a16="http://schemas.microsoft.com/office/drawing/2014/main" id="{B0B2FEC7-6267-4C77-8879-B172120233B8}"/>
              </a:ext>
            </a:extLst>
          </p:cNvPr>
          <p:cNvSpPr txBox="1"/>
          <p:nvPr/>
        </p:nvSpPr>
        <p:spPr>
          <a:xfrm>
            <a:off x="2293775" y="1314200"/>
            <a:ext cx="7916601" cy="584775"/>
          </a:xfrm>
          <a:prstGeom prst="rect">
            <a:avLst/>
          </a:prstGeom>
        </p:spPr>
        <p:txBody>
          <a:bodyPr wrap="square" rtlCol="0">
            <a:spAutoFit/>
          </a:bodyPr>
          <a:lstStyle/>
          <a:p>
            <a:pPr defTabSz="342900" eaLnBrk="1" fontAlgn="auto" hangingPunct="1">
              <a:spcBef>
                <a:spcPts val="0"/>
              </a:spcBef>
              <a:spcAft>
                <a:spcPts val="0"/>
              </a:spcAft>
            </a:pPr>
            <a:r>
              <a:rPr lang="en-IE" sz="3200" b="1" dirty="0">
                <a:solidFill>
                  <a:schemeClr val="accent1">
                    <a:lumMod val="50000"/>
                  </a:schemeClr>
                </a:solidFill>
                <a:cs typeface="Arial" panose="020B0604020202020204" pitchFamily="34" charset="0"/>
              </a:rPr>
              <a:t>Is RCT applicable ?</a:t>
            </a:r>
          </a:p>
        </p:txBody>
      </p:sp>
      <p:pic>
        <p:nvPicPr>
          <p:cNvPr id="7" name="Graphic 6">
            <a:extLst>
              <a:ext uri="{FF2B5EF4-FFF2-40B4-BE49-F238E27FC236}">
                <a16:creationId xmlns:a16="http://schemas.microsoft.com/office/drawing/2014/main" id="{0B2BC34B-FA13-402D-9D97-B660B36005D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252075" y="1361890"/>
            <a:ext cx="423587" cy="423587"/>
          </a:xfrm>
          <a:prstGeom prst="rect">
            <a:avLst/>
          </a:prstGeom>
        </p:spPr>
      </p:pic>
      <p:pic>
        <p:nvPicPr>
          <p:cNvPr id="8" name="Picture 7">
            <a:extLst>
              <a:ext uri="{FF2B5EF4-FFF2-40B4-BE49-F238E27FC236}">
                <a16:creationId xmlns:a16="http://schemas.microsoft.com/office/drawing/2014/main" id="{644A6C95-ADCD-436D-BEEE-90E29B946AAB}"/>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10544328" y="6218492"/>
            <a:ext cx="1219200" cy="540512"/>
          </a:xfrm>
          <a:prstGeom prst="rect">
            <a:avLst/>
          </a:prstGeom>
        </p:spPr>
      </p:pic>
    </p:spTree>
    <p:extLst>
      <p:ext uri="{BB962C8B-B14F-4D97-AF65-F5344CB8AC3E}">
        <p14:creationId xmlns:p14="http://schemas.microsoft.com/office/powerpoint/2010/main" val="409517217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425F696-85A1-4AEE-B0BF-AB16A9BD90BC}"/>
              </a:ext>
            </a:extLst>
          </p:cNvPr>
          <p:cNvSpPr/>
          <p:nvPr/>
        </p:nvSpPr>
        <p:spPr>
          <a:xfrm>
            <a:off x="0" y="-1"/>
            <a:ext cx="12192000" cy="124358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5" name="Rectangle 4">
            <a:extLst>
              <a:ext uri="{FF2B5EF4-FFF2-40B4-BE49-F238E27FC236}">
                <a16:creationId xmlns:a16="http://schemas.microsoft.com/office/drawing/2014/main" id="{5D427563-DAF5-4784-B4A6-F969171E2E18}"/>
              </a:ext>
            </a:extLst>
          </p:cNvPr>
          <p:cNvSpPr/>
          <p:nvPr/>
        </p:nvSpPr>
        <p:spPr>
          <a:xfrm>
            <a:off x="748895" y="414048"/>
            <a:ext cx="10705167" cy="584775"/>
          </a:xfrm>
          <a:prstGeom prst="rect">
            <a:avLst/>
          </a:prstGeom>
        </p:spPr>
        <p:txBody>
          <a:bodyPr wrap="square">
            <a:spAutoFit/>
          </a:bodyPr>
          <a:lstStyle/>
          <a:p>
            <a:r>
              <a:rPr lang="en-IE" sz="3200" dirty="0">
                <a:solidFill>
                  <a:schemeClr val="bg1"/>
                </a:solidFill>
                <a:latin typeface="Arial Black" panose="020B0A04020102020204" pitchFamily="34" charset="0"/>
              </a:rPr>
              <a:t>Relevant Contract Tax</a:t>
            </a:r>
            <a:endParaRPr lang="en-IE" sz="3600" dirty="0">
              <a:solidFill>
                <a:schemeClr val="bg1"/>
              </a:solidFill>
              <a:latin typeface="Arial Black" panose="020B0A04020102020204" pitchFamily="34" charset="0"/>
            </a:endParaRPr>
          </a:p>
        </p:txBody>
      </p:sp>
      <p:sp>
        <p:nvSpPr>
          <p:cNvPr id="9" name="Content Placeholder 8">
            <a:extLst>
              <a:ext uri="{FF2B5EF4-FFF2-40B4-BE49-F238E27FC236}">
                <a16:creationId xmlns:a16="http://schemas.microsoft.com/office/drawing/2014/main" id="{37DA6A4B-8440-4BE6-BEC6-73FAE9752DAD}"/>
              </a:ext>
            </a:extLst>
          </p:cNvPr>
          <p:cNvSpPr>
            <a:spLocks noGrp="1"/>
          </p:cNvSpPr>
          <p:nvPr>
            <p:ph idx="1"/>
          </p:nvPr>
        </p:nvSpPr>
        <p:spPr>
          <a:xfrm>
            <a:off x="2062065" y="2483990"/>
            <a:ext cx="7765759" cy="3959962"/>
          </a:xfrm>
          <a:solidFill>
            <a:schemeClr val="accent3">
              <a:lumMod val="40000"/>
              <a:lumOff val="60000"/>
            </a:schemeClr>
          </a:solidFill>
        </p:spPr>
        <p:txBody>
          <a:bodyPr>
            <a:normAutofit fontScale="85000" lnSpcReduction="20000"/>
          </a:bodyPr>
          <a:lstStyle/>
          <a:p>
            <a:pPr marL="214313" indent="-214313" defTabSz="342900" eaLnBrk="1" fontAlgn="auto" hangingPunct="1">
              <a:lnSpc>
                <a:spcPct val="150000"/>
              </a:lnSpc>
              <a:spcBef>
                <a:spcPts val="0"/>
              </a:spcBef>
              <a:spcAft>
                <a:spcPts val="0"/>
              </a:spcAft>
              <a:buFont typeface="Arial" panose="020B0604020202020204" pitchFamily="34" charset="0"/>
              <a:buChar char="•"/>
            </a:pPr>
            <a:r>
              <a:rPr lang="en-IE" sz="3000" dirty="0">
                <a:solidFill>
                  <a:schemeClr val="accent1">
                    <a:lumMod val="50000"/>
                  </a:schemeClr>
                </a:solidFill>
                <a:cs typeface="Arial" panose="020B0604020202020204" pitchFamily="34" charset="0"/>
              </a:rPr>
              <a:t>Maintenance Only Contracts</a:t>
            </a:r>
          </a:p>
          <a:p>
            <a:pPr marL="214313" indent="-214313" defTabSz="342900" eaLnBrk="1" fontAlgn="auto" hangingPunct="1">
              <a:lnSpc>
                <a:spcPct val="150000"/>
              </a:lnSpc>
              <a:spcBef>
                <a:spcPts val="0"/>
              </a:spcBef>
              <a:spcAft>
                <a:spcPts val="0"/>
              </a:spcAft>
              <a:buFont typeface="Arial" panose="020B0604020202020204" pitchFamily="34" charset="0"/>
              <a:buChar char="•"/>
            </a:pPr>
            <a:r>
              <a:rPr lang="en-IE" sz="3000" dirty="0">
                <a:solidFill>
                  <a:schemeClr val="accent1">
                    <a:lumMod val="50000"/>
                  </a:schemeClr>
                </a:solidFill>
                <a:cs typeface="Arial" panose="020B0604020202020204" pitchFamily="34" charset="0"/>
              </a:rPr>
              <a:t>Routine Cleaning</a:t>
            </a:r>
          </a:p>
          <a:p>
            <a:pPr marL="214313" indent="-214313" defTabSz="342900" eaLnBrk="1" fontAlgn="auto" hangingPunct="1">
              <a:lnSpc>
                <a:spcPct val="150000"/>
              </a:lnSpc>
              <a:spcBef>
                <a:spcPts val="0"/>
              </a:spcBef>
              <a:spcAft>
                <a:spcPts val="0"/>
              </a:spcAft>
              <a:buFont typeface="Arial" panose="020B0604020202020204" pitchFamily="34" charset="0"/>
              <a:buChar char="•"/>
            </a:pPr>
            <a:r>
              <a:rPr lang="en-IE" sz="3000" dirty="0">
                <a:solidFill>
                  <a:schemeClr val="accent1">
                    <a:lumMod val="50000"/>
                  </a:schemeClr>
                </a:solidFill>
                <a:cs typeface="Arial" panose="020B0604020202020204" pitchFamily="34" charset="0"/>
              </a:rPr>
              <a:t>Computers &amp; Hardware</a:t>
            </a:r>
          </a:p>
          <a:p>
            <a:pPr marL="214313" indent="-214313" defTabSz="342900" eaLnBrk="1" fontAlgn="auto" hangingPunct="1">
              <a:lnSpc>
                <a:spcPct val="150000"/>
              </a:lnSpc>
              <a:spcBef>
                <a:spcPts val="0"/>
              </a:spcBef>
              <a:spcAft>
                <a:spcPts val="0"/>
              </a:spcAft>
              <a:buFont typeface="Arial" panose="020B0604020202020204" pitchFamily="34" charset="0"/>
              <a:buChar char="•"/>
            </a:pPr>
            <a:r>
              <a:rPr lang="en-IE" sz="3000" dirty="0">
                <a:solidFill>
                  <a:schemeClr val="accent1">
                    <a:lumMod val="50000"/>
                  </a:schemeClr>
                </a:solidFill>
                <a:cs typeface="Arial" panose="020B0604020202020204" pitchFamily="34" charset="0"/>
              </a:rPr>
              <a:t>Professional fees i.e. architect fees etc</a:t>
            </a:r>
          </a:p>
          <a:p>
            <a:pPr marL="214313" indent="-214313" defTabSz="342900" eaLnBrk="1" fontAlgn="auto" hangingPunct="1">
              <a:lnSpc>
                <a:spcPct val="150000"/>
              </a:lnSpc>
              <a:spcBef>
                <a:spcPts val="0"/>
              </a:spcBef>
              <a:spcAft>
                <a:spcPts val="0"/>
              </a:spcAft>
              <a:buFont typeface="Arial" panose="020B0604020202020204" pitchFamily="34" charset="0"/>
              <a:buChar char="•"/>
            </a:pPr>
            <a:r>
              <a:rPr lang="en-IE" sz="3000" dirty="0">
                <a:solidFill>
                  <a:schemeClr val="accent1">
                    <a:lumMod val="50000"/>
                  </a:schemeClr>
                </a:solidFill>
                <a:cs typeface="Arial" panose="020B0604020202020204" pitchFamily="34" charset="0"/>
              </a:rPr>
              <a:t>Landscaping except where part of the build</a:t>
            </a:r>
          </a:p>
          <a:p>
            <a:pPr marL="214313" indent="-214313" defTabSz="342900" eaLnBrk="1" fontAlgn="auto" hangingPunct="1">
              <a:lnSpc>
                <a:spcPct val="150000"/>
              </a:lnSpc>
              <a:spcBef>
                <a:spcPts val="0"/>
              </a:spcBef>
              <a:spcAft>
                <a:spcPts val="0"/>
              </a:spcAft>
              <a:buFont typeface="Arial" panose="020B0604020202020204" pitchFamily="34" charset="0"/>
              <a:buChar char="•"/>
            </a:pPr>
            <a:r>
              <a:rPr lang="en-IE" sz="3000" dirty="0">
                <a:solidFill>
                  <a:schemeClr val="accent1">
                    <a:lumMod val="50000"/>
                  </a:schemeClr>
                </a:solidFill>
                <a:cs typeface="Arial" panose="020B0604020202020204" pitchFamily="34" charset="0"/>
              </a:rPr>
              <a:t>Fittings e.g. cookers, dishwashers, desk, chairs, fitted carpet &amp; lino </a:t>
            </a:r>
            <a:r>
              <a:rPr lang="en-IE" sz="3000" u="sng" dirty="0">
                <a:solidFill>
                  <a:schemeClr val="accent1">
                    <a:lumMod val="50000"/>
                  </a:schemeClr>
                </a:solidFill>
                <a:cs typeface="Arial" panose="020B0604020202020204" pitchFamily="34" charset="0"/>
              </a:rPr>
              <a:t>other then floor covering stuck down</a:t>
            </a:r>
          </a:p>
          <a:p>
            <a:pPr marL="0" indent="0" algn="l" rtl="0" fontAlgn="base">
              <a:buNone/>
            </a:pPr>
            <a:endParaRPr lang="en-US" b="0" i="0" dirty="0">
              <a:effectLst/>
              <a:latin typeface="Arial" panose="020B0604020202020204" pitchFamily="34" charset="0"/>
            </a:endParaRPr>
          </a:p>
        </p:txBody>
      </p:sp>
      <p:sp>
        <p:nvSpPr>
          <p:cNvPr id="6" name="TextBox 5">
            <a:extLst>
              <a:ext uri="{FF2B5EF4-FFF2-40B4-BE49-F238E27FC236}">
                <a16:creationId xmlns:a16="http://schemas.microsoft.com/office/drawing/2014/main" id="{381BF5DD-7578-4D85-AED2-B8F7020D8DE7}"/>
              </a:ext>
            </a:extLst>
          </p:cNvPr>
          <p:cNvSpPr txBox="1"/>
          <p:nvPr/>
        </p:nvSpPr>
        <p:spPr>
          <a:xfrm>
            <a:off x="1911223" y="1488400"/>
            <a:ext cx="7916601" cy="584775"/>
          </a:xfrm>
          <a:prstGeom prst="rect">
            <a:avLst/>
          </a:prstGeom>
        </p:spPr>
        <p:txBody>
          <a:bodyPr wrap="square" rtlCol="0">
            <a:spAutoFit/>
          </a:bodyPr>
          <a:lstStyle/>
          <a:p>
            <a:pPr defTabSz="342900" eaLnBrk="1" fontAlgn="auto" hangingPunct="1">
              <a:spcBef>
                <a:spcPts val="0"/>
              </a:spcBef>
              <a:spcAft>
                <a:spcPts val="0"/>
              </a:spcAft>
            </a:pPr>
            <a:r>
              <a:rPr lang="en-IE" sz="3200" b="1" dirty="0">
                <a:solidFill>
                  <a:schemeClr val="accent1">
                    <a:lumMod val="50000"/>
                  </a:schemeClr>
                </a:solidFill>
                <a:cs typeface="Arial" panose="020B0604020202020204" pitchFamily="34" charset="0"/>
              </a:rPr>
              <a:t>Is RCT applicable ?</a:t>
            </a:r>
          </a:p>
        </p:txBody>
      </p:sp>
      <p:pic>
        <p:nvPicPr>
          <p:cNvPr id="7" name="Graphic 6">
            <a:extLst>
              <a:ext uri="{FF2B5EF4-FFF2-40B4-BE49-F238E27FC236}">
                <a16:creationId xmlns:a16="http://schemas.microsoft.com/office/drawing/2014/main" id="{F3D5C230-C742-43A1-8E28-893EECD0635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333922" y="1570826"/>
            <a:ext cx="423587" cy="423587"/>
          </a:xfrm>
          <a:prstGeom prst="rect">
            <a:avLst/>
          </a:prstGeom>
        </p:spPr>
      </p:pic>
      <p:pic>
        <p:nvPicPr>
          <p:cNvPr id="8" name="Picture 7">
            <a:extLst>
              <a:ext uri="{FF2B5EF4-FFF2-40B4-BE49-F238E27FC236}">
                <a16:creationId xmlns:a16="http://schemas.microsoft.com/office/drawing/2014/main" id="{BEAC7D53-5633-48F9-99C5-C33F8F201D2E}"/>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10544328" y="6218492"/>
            <a:ext cx="1219200" cy="540512"/>
          </a:xfrm>
          <a:prstGeom prst="rect">
            <a:avLst/>
          </a:prstGeom>
        </p:spPr>
      </p:pic>
    </p:spTree>
    <p:extLst>
      <p:ext uri="{BB962C8B-B14F-4D97-AF65-F5344CB8AC3E}">
        <p14:creationId xmlns:p14="http://schemas.microsoft.com/office/powerpoint/2010/main" val="415642239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425F696-85A1-4AEE-B0BF-AB16A9BD90BC}"/>
              </a:ext>
            </a:extLst>
          </p:cNvPr>
          <p:cNvSpPr/>
          <p:nvPr/>
        </p:nvSpPr>
        <p:spPr>
          <a:xfrm>
            <a:off x="0" y="-1"/>
            <a:ext cx="12192000" cy="124358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5" name="Rectangle 4">
            <a:extLst>
              <a:ext uri="{FF2B5EF4-FFF2-40B4-BE49-F238E27FC236}">
                <a16:creationId xmlns:a16="http://schemas.microsoft.com/office/drawing/2014/main" id="{5D427563-DAF5-4784-B4A6-F969171E2E18}"/>
              </a:ext>
            </a:extLst>
          </p:cNvPr>
          <p:cNvSpPr/>
          <p:nvPr/>
        </p:nvSpPr>
        <p:spPr>
          <a:xfrm>
            <a:off x="748895" y="414048"/>
            <a:ext cx="10705167" cy="584775"/>
          </a:xfrm>
          <a:prstGeom prst="rect">
            <a:avLst/>
          </a:prstGeom>
        </p:spPr>
        <p:txBody>
          <a:bodyPr wrap="square">
            <a:spAutoFit/>
          </a:bodyPr>
          <a:lstStyle/>
          <a:p>
            <a:r>
              <a:rPr lang="en-IE" sz="3200" dirty="0">
                <a:solidFill>
                  <a:schemeClr val="bg1"/>
                </a:solidFill>
                <a:latin typeface="Arial Black" panose="020B0A04020102020204" pitchFamily="34" charset="0"/>
              </a:rPr>
              <a:t>Relevant Contract Tax</a:t>
            </a:r>
            <a:endParaRPr lang="en-IE" sz="3600" dirty="0">
              <a:solidFill>
                <a:schemeClr val="bg1"/>
              </a:solidFill>
              <a:latin typeface="Arial Black" panose="020B0A04020102020204" pitchFamily="34" charset="0"/>
            </a:endParaRPr>
          </a:p>
        </p:txBody>
      </p:sp>
      <p:sp>
        <p:nvSpPr>
          <p:cNvPr id="9" name="Content Placeholder 8">
            <a:extLst>
              <a:ext uri="{FF2B5EF4-FFF2-40B4-BE49-F238E27FC236}">
                <a16:creationId xmlns:a16="http://schemas.microsoft.com/office/drawing/2014/main" id="{37DA6A4B-8440-4BE6-BEC6-73FAE9752DAD}"/>
              </a:ext>
            </a:extLst>
          </p:cNvPr>
          <p:cNvSpPr>
            <a:spLocks noGrp="1"/>
          </p:cNvSpPr>
          <p:nvPr>
            <p:ph idx="1"/>
          </p:nvPr>
        </p:nvSpPr>
        <p:spPr>
          <a:xfrm>
            <a:off x="838200" y="1412872"/>
            <a:ext cx="10515600" cy="4764091"/>
          </a:xfrm>
        </p:spPr>
        <p:txBody>
          <a:bodyPr>
            <a:normAutofit/>
          </a:bodyPr>
          <a:lstStyle/>
          <a:p>
            <a:pPr marL="0" indent="0" algn="l" rtl="0" fontAlgn="base">
              <a:buNone/>
            </a:pPr>
            <a:r>
              <a:rPr lang="en-IE" dirty="0"/>
              <a:t> </a:t>
            </a:r>
            <a:endParaRPr lang="en-US" b="0" i="0" dirty="0">
              <a:effectLst/>
              <a:latin typeface="Arial" panose="020B0604020202020204" pitchFamily="34" charset="0"/>
            </a:endParaRPr>
          </a:p>
        </p:txBody>
      </p:sp>
      <p:graphicFrame>
        <p:nvGraphicFramePr>
          <p:cNvPr id="6" name="Content Placeholder 9">
            <a:extLst>
              <a:ext uri="{FF2B5EF4-FFF2-40B4-BE49-F238E27FC236}">
                <a16:creationId xmlns:a16="http://schemas.microsoft.com/office/drawing/2014/main" id="{E6607D20-2002-45A3-BA18-EC6F59CF442C}"/>
              </a:ext>
            </a:extLst>
          </p:cNvPr>
          <p:cNvGraphicFramePr>
            <a:graphicFrameLocks/>
          </p:cNvGraphicFramePr>
          <p:nvPr>
            <p:extLst>
              <p:ext uri="{D42A27DB-BD31-4B8C-83A1-F6EECF244321}">
                <p14:modId xmlns:p14="http://schemas.microsoft.com/office/powerpoint/2010/main" val="742490590"/>
              </p:ext>
            </p:extLst>
          </p:nvPr>
        </p:nvGraphicFramePr>
        <p:xfrm>
          <a:off x="577055" y="1268760"/>
          <a:ext cx="10367753" cy="50405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Picture 6">
            <a:extLst>
              <a:ext uri="{FF2B5EF4-FFF2-40B4-BE49-F238E27FC236}">
                <a16:creationId xmlns:a16="http://schemas.microsoft.com/office/drawing/2014/main" id="{272E863F-891E-417A-BE50-5C7296A01445}"/>
              </a:ext>
            </a:extLst>
          </p:cNvPr>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10544328" y="6218492"/>
            <a:ext cx="1219200" cy="540512"/>
          </a:xfrm>
          <a:prstGeom prst="rect">
            <a:avLst/>
          </a:prstGeom>
        </p:spPr>
      </p:pic>
    </p:spTree>
    <p:extLst>
      <p:ext uri="{BB962C8B-B14F-4D97-AF65-F5344CB8AC3E}">
        <p14:creationId xmlns:p14="http://schemas.microsoft.com/office/powerpoint/2010/main" val="65408484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425F696-85A1-4AEE-B0BF-AB16A9BD90BC}"/>
              </a:ext>
            </a:extLst>
          </p:cNvPr>
          <p:cNvSpPr/>
          <p:nvPr/>
        </p:nvSpPr>
        <p:spPr>
          <a:xfrm>
            <a:off x="0" y="-1"/>
            <a:ext cx="12192000" cy="124358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5" name="Rectangle 4">
            <a:extLst>
              <a:ext uri="{FF2B5EF4-FFF2-40B4-BE49-F238E27FC236}">
                <a16:creationId xmlns:a16="http://schemas.microsoft.com/office/drawing/2014/main" id="{5D427563-DAF5-4784-B4A6-F969171E2E18}"/>
              </a:ext>
            </a:extLst>
          </p:cNvPr>
          <p:cNvSpPr/>
          <p:nvPr/>
        </p:nvSpPr>
        <p:spPr>
          <a:xfrm>
            <a:off x="748895" y="414048"/>
            <a:ext cx="10705167" cy="584775"/>
          </a:xfrm>
          <a:prstGeom prst="rect">
            <a:avLst/>
          </a:prstGeom>
        </p:spPr>
        <p:txBody>
          <a:bodyPr wrap="square">
            <a:spAutoFit/>
          </a:bodyPr>
          <a:lstStyle/>
          <a:p>
            <a:r>
              <a:rPr lang="en-IE" sz="3200" dirty="0">
                <a:solidFill>
                  <a:schemeClr val="bg1"/>
                </a:solidFill>
                <a:latin typeface="Arial Black" panose="020B0A04020102020204" pitchFamily="34" charset="0"/>
              </a:rPr>
              <a:t>Reverse Charge VAT</a:t>
            </a:r>
            <a:endParaRPr lang="en-IE" sz="3600" dirty="0">
              <a:solidFill>
                <a:schemeClr val="bg1"/>
              </a:solidFill>
              <a:latin typeface="Arial Black" panose="020B0A04020102020204" pitchFamily="34" charset="0"/>
            </a:endParaRPr>
          </a:p>
        </p:txBody>
      </p:sp>
      <p:sp>
        <p:nvSpPr>
          <p:cNvPr id="9" name="Content Placeholder 8">
            <a:extLst>
              <a:ext uri="{FF2B5EF4-FFF2-40B4-BE49-F238E27FC236}">
                <a16:creationId xmlns:a16="http://schemas.microsoft.com/office/drawing/2014/main" id="{37DA6A4B-8440-4BE6-BEC6-73FAE9752DAD}"/>
              </a:ext>
            </a:extLst>
          </p:cNvPr>
          <p:cNvSpPr>
            <a:spLocks noGrp="1"/>
          </p:cNvSpPr>
          <p:nvPr>
            <p:ph idx="1"/>
          </p:nvPr>
        </p:nvSpPr>
        <p:spPr>
          <a:xfrm>
            <a:off x="838200" y="1412872"/>
            <a:ext cx="10515600" cy="4764091"/>
          </a:xfrm>
        </p:spPr>
        <p:txBody>
          <a:bodyPr>
            <a:normAutofit/>
          </a:bodyPr>
          <a:lstStyle/>
          <a:p>
            <a:pPr marL="0" indent="0" algn="l" rtl="0" fontAlgn="base">
              <a:buNone/>
            </a:pPr>
            <a:r>
              <a:rPr lang="en-IE" dirty="0"/>
              <a:t> </a:t>
            </a:r>
            <a:endParaRPr lang="en-US" b="0" i="0" dirty="0">
              <a:effectLst/>
              <a:latin typeface="Arial" panose="020B0604020202020204" pitchFamily="34" charset="0"/>
            </a:endParaRPr>
          </a:p>
        </p:txBody>
      </p:sp>
      <p:graphicFrame>
        <p:nvGraphicFramePr>
          <p:cNvPr id="7" name="Content Placeholder 5">
            <a:extLst>
              <a:ext uri="{FF2B5EF4-FFF2-40B4-BE49-F238E27FC236}">
                <a16:creationId xmlns:a16="http://schemas.microsoft.com/office/drawing/2014/main" id="{1097BC7A-D798-49A0-8DE9-D58576F1B6D0}"/>
              </a:ext>
            </a:extLst>
          </p:cNvPr>
          <p:cNvGraphicFramePr>
            <a:graphicFrameLocks/>
          </p:cNvGraphicFramePr>
          <p:nvPr>
            <p:extLst>
              <p:ext uri="{D42A27DB-BD31-4B8C-83A1-F6EECF244321}">
                <p14:modId xmlns:p14="http://schemas.microsoft.com/office/powerpoint/2010/main" val="4194252074"/>
              </p:ext>
            </p:extLst>
          </p:nvPr>
        </p:nvGraphicFramePr>
        <p:xfrm>
          <a:off x="581024" y="1412776"/>
          <a:ext cx="10214494" cy="484806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Graphic 2" descr="Thumbs up sign outline">
            <a:extLst>
              <a:ext uri="{FF2B5EF4-FFF2-40B4-BE49-F238E27FC236}">
                <a16:creationId xmlns:a16="http://schemas.microsoft.com/office/drawing/2014/main" id="{E90AFC4E-C0E2-4E9C-AB0E-09900E92AC77}"/>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562910" y="1586940"/>
            <a:ext cx="914400" cy="914400"/>
          </a:xfrm>
          <a:prstGeom prst="rect">
            <a:avLst/>
          </a:prstGeom>
        </p:spPr>
      </p:pic>
      <p:pic>
        <p:nvPicPr>
          <p:cNvPr id="8" name="Graphic 7" descr="Schoolhouse with solid fill">
            <a:extLst>
              <a:ext uri="{FF2B5EF4-FFF2-40B4-BE49-F238E27FC236}">
                <a16:creationId xmlns:a16="http://schemas.microsoft.com/office/drawing/2014/main" id="{C69ECB65-5661-43E8-BE2E-87DFEBDDD812}"/>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396482" y="3337717"/>
            <a:ext cx="914400" cy="914400"/>
          </a:xfrm>
          <a:prstGeom prst="rect">
            <a:avLst/>
          </a:prstGeom>
        </p:spPr>
      </p:pic>
      <p:pic>
        <p:nvPicPr>
          <p:cNvPr id="11" name="Graphic 10" descr="Calculator with solid fill">
            <a:extLst>
              <a:ext uri="{FF2B5EF4-FFF2-40B4-BE49-F238E27FC236}">
                <a16:creationId xmlns:a16="http://schemas.microsoft.com/office/drawing/2014/main" id="{30B96DFB-C92B-4CC9-BA18-177E97C44F9C}"/>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451605" y="5083630"/>
            <a:ext cx="914400" cy="914400"/>
          </a:xfrm>
          <a:prstGeom prst="rect">
            <a:avLst/>
          </a:prstGeom>
        </p:spPr>
      </p:pic>
      <p:pic>
        <p:nvPicPr>
          <p:cNvPr id="10" name="Picture 9">
            <a:extLst>
              <a:ext uri="{FF2B5EF4-FFF2-40B4-BE49-F238E27FC236}">
                <a16:creationId xmlns:a16="http://schemas.microsoft.com/office/drawing/2014/main" id="{D07104A2-D351-45DC-A1F2-6A53A0DBAFAC}"/>
              </a:ext>
            </a:extLst>
          </p:cNvPr>
          <p:cNvPicPr>
            <a:picLocks noChangeAspect="1"/>
          </p:cNvPicPr>
          <p:nvPr/>
        </p:nvPicPr>
        <p:blipFill>
          <a:blip r:embed="rId14" cstate="email">
            <a:extLst>
              <a:ext uri="{28A0092B-C50C-407E-A947-70E740481C1C}">
                <a14:useLocalDpi xmlns:a14="http://schemas.microsoft.com/office/drawing/2010/main" val="0"/>
              </a:ext>
            </a:extLst>
          </a:blip>
          <a:stretch>
            <a:fillRect/>
          </a:stretch>
        </p:blipFill>
        <p:spPr>
          <a:xfrm>
            <a:off x="10544328" y="6218492"/>
            <a:ext cx="1219200" cy="540512"/>
          </a:xfrm>
          <a:prstGeom prst="rect">
            <a:avLst/>
          </a:prstGeom>
        </p:spPr>
      </p:pic>
    </p:spTree>
    <p:extLst>
      <p:ext uri="{BB962C8B-B14F-4D97-AF65-F5344CB8AC3E}">
        <p14:creationId xmlns:p14="http://schemas.microsoft.com/office/powerpoint/2010/main" val="285833455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425F696-85A1-4AEE-B0BF-AB16A9BD90BC}"/>
              </a:ext>
            </a:extLst>
          </p:cNvPr>
          <p:cNvSpPr/>
          <p:nvPr/>
        </p:nvSpPr>
        <p:spPr>
          <a:xfrm>
            <a:off x="0" y="-1"/>
            <a:ext cx="12192000" cy="124358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5" name="Rectangle 4">
            <a:extLst>
              <a:ext uri="{FF2B5EF4-FFF2-40B4-BE49-F238E27FC236}">
                <a16:creationId xmlns:a16="http://schemas.microsoft.com/office/drawing/2014/main" id="{5D427563-DAF5-4784-B4A6-F969171E2E18}"/>
              </a:ext>
            </a:extLst>
          </p:cNvPr>
          <p:cNvSpPr/>
          <p:nvPr/>
        </p:nvSpPr>
        <p:spPr>
          <a:xfrm>
            <a:off x="748895" y="414048"/>
            <a:ext cx="10705167" cy="584775"/>
          </a:xfrm>
          <a:prstGeom prst="rect">
            <a:avLst/>
          </a:prstGeom>
        </p:spPr>
        <p:txBody>
          <a:bodyPr wrap="square">
            <a:spAutoFit/>
          </a:bodyPr>
          <a:lstStyle/>
          <a:p>
            <a:r>
              <a:rPr lang="en-IE" sz="3200" dirty="0">
                <a:solidFill>
                  <a:schemeClr val="bg1"/>
                </a:solidFill>
                <a:latin typeface="Arial Black" panose="020B0A04020102020204" pitchFamily="34" charset="0"/>
              </a:rPr>
              <a:t>School Budget</a:t>
            </a:r>
            <a:endParaRPr lang="en-IE" sz="3600" dirty="0">
              <a:solidFill>
                <a:schemeClr val="bg1"/>
              </a:solidFill>
              <a:latin typeface="Arial Black" panose="020B0A04020102020204" pitchFamily="34" charset="0"/>
            </a:endParaRPr>
          </a:p>
        </p:txBody>
      </p:sp>
      <p:sp>
        <p:nvSpPr>
          <p:cNvPr id="8" name="Content Placeholder 7">
            <a:extLst>
              <a:ext uri="{FF2B5EF4-FFF2-40B4-BE49-F238E27FC236}">
                <a16:creationId xmlns:a16="http://schemas.microsoft.com/office/drawing/2014/main" id="{F0C700B9-C34F-4381-9101-00ED56F833E8}"/>
              </a:ext>
            </a:extLst>
          </p:cNvPr>
          <p:cNvSpPr>
            <a:spLocks noGrp="1"/>
          </p:cNvSpPr>
          <p:nvPr>
            <p:ph sz="half" idx="1"/>
          </p:nvPr>
        </p:nvSpPr>
        <p:spPr>
          <a:xfrm>
            <a:off x="2778968" y="1788302"/>
            <a:ext cx="5758542" cy="783436"/>
          </a:xfrm>
        </p:spPr>
        <p:txBody>
          <a:bodyPr>
            <a:normAutofit/>
          </a:bodyPr>
          <a:lstStyle/>
          <a:p>
            <a:pPr marL="0" indent="0">
              <a:buNone/>
            </a:pPr>
            <a:r>
              <a:rPr lang="en-IE" dirty="0">
                <a:solidFill>
                  <a:schemeClr val="accent1">
                    <a:lumMod val="50000"/>
                  </a:schemeClr>
                </a:solidFill>
              </a:rPr>
              <a:t>School Budget Preparation 2022/2023</a:t>
            </a:r>
          </a:p>
        </p:txBody>
      </p:sp>
      <p:pic>
        <p:nvPicPr>
          <p:cNvPr id="11" name="Content Placeholder 10">
            <a:extLst>
              <a:ext uri="{FF2B5EF4-FFF2-40B4-BE49-F238E27FC236}">
                <a16:creationId xmlns:a16="http://schemas.microsoft.com/office/drawing/2014/main" id="{913230F1-BC85-4993-B940-08A1FA039A4E}"/>
              </a:ext>
            </a:extLst>
          </p:cNvPr>
          <p:cNvPicPr>
            <a:picLocks noGrp="1" noChangeAspect="1"/>
          </p:cNvPicPr>
          <p:nvPr>
            <p:ph sz="half" idx="2"/>
          </p:nvPr>
        </p:nvPicPr>
        <p:blipFill>
          <a:blip r:embed="rId3"/>
          <a:stretch>
            <a:fillRect/>
          </a:stretch>
        </p:blipFill>
        <p:spPr>
          <a:xfrm>
            <a:off x="3067439" y="2764928"/>
            <a:ext cx="5181600" cy="3195014"/>
          </a:xfrm>
        </p:spPr>
      </p:pic>
      <p:pic>
        <p:nvPicPr>
          <p:cNvPr id="6" name="Picture 5">
            <a:extLst>
              <a:ext uri="{FF2B5EF4-FFF2-40B4-BE49-F238E27FC236}">
                <a16:creationId xmlns:a16="http://schemas.microsoft.com/office/drawing/2014/main" id="{10A424AA-1A0E-4D1B-8A3D-F4B6F8A61703}"/>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0534997" y="5959942"/>
            <a:ext cx="1219200" cy="540512"/>
          </a:xfrm>
          <a:prstGeom prst="rect">
            <a:avLst/>
          </a:prstGeom>
        </p:spPr>
      </p:pic>
    </p:spTree>
    <p:extLst>
      <p:ext uri="{BB962C8B-B14F-4D97-AF65-F5344CB8AC3E}">
        <p14:creationId xmlns:p14="http://schemas.microsoft.com/office/powerpoint/2010/main" val="11546742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425F696-85A1-4AEE-B0BF-AB16A9BD90BC}"/>
              </a:ext>
            </a:extLst>
          </p:cNvPr>
          <p:cNvSpPr/>
          <p:nvPr/>
        </p:nvSpPr>
        <p:spPr>
          <a:xfrm>
            <a:off x="0" y="-1"/>
            <a:ext cx="12192000" cy="124358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5" name="Rectangle 4">
            <a:extLst>
              <a:ext uri="{FF2B5EF4-FFF2-40B4-BE49-F238E27FC236}">
                <a16:creationId xmlns:a16="http://schemas.microsoft.com/office/drawing/2014/main" id="{5D427563-DAF5-4784-B4A6-F969171E2E18}"/>
              </a:ext>
            </a:extLst>
          </p:cNvPr>
          <p:cNvSpPr/>
          <p:nvPr/>
        </p:nvSpPr>
        <p:spPr>
          <a:xfrm>
            <a:off x="748896" y="414048"/>
            <a:ext cx="8142910" cy="584775"/>
          </a:xfrm>
          <a:prstGeom prst="rect">
            <a:avLst/>
          </a:prstGeom>
        </p:spPr>
        <p:txBody>
          <a:bodyPr wrap="square">
            <a:spAutoFit/>
          </a:bodyPr>
          <a:lstStyle/>
          <a:p>
            <a:r>
              <a:rPr lang="en-IE" sz="3200" dirty="0">
                <a:solidFill>
                  <a:schemeClr val="bg1"/>
                </a:solidFill>
                <a:latin typeface="Arial Black" panose="020B0A04020102020204" pitchFamily="34" charset="0"/>
              </a:rPr>
              <a:t>Agenda</a:t>
            </a:r>
          </a:p>
        </p:txBody>
      </p:sp>
      <p:sp>
        <p:nvSpPr>
          <p:cNvPr id="6" name="Rectangle 5">
            <a:extLst>
              <a:ext uri="{FF2B5EF4-FFF2-40B4-BE49-F238E27FC236}">
                <a16:creationId xmlns:a16="http://schemas.microsoft.com/office/drawing/2014/main" id="{7B8C31BA-EE92-4595-BA49-338F64951A3F}"/>
              </a:ext>
            </a:extLst>
          </p:cNvPr>
          <p:cNvSpPr/>
          <p:nvPr/>
        </p:nvSpPr>
        <p:spPr>
          <a:xfrm>
            <a:off x="2772673" y="1277983"/>
            <a:ext cx="4763986" cy="3477875"/>
          </a:xfrm>
          <a:prstGeom prst="rect">
            <a:avLst/>
          </a:prstGeom>
        </p:spPr>
        <p:txBody>
          <a:bodyPr wrap="square">
            <a:spAutoFit/>
          </a:bodyPr>
          <a:lstStyle/>
          <a:p>
            <a:endParaRPr lang="en-IE" sz="2400" dirty="0"/>
          </a:p>
          <a:p>
            <a:pPr marL="457200" marR="0" lvl="0"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IE" sz="2800" b="0" i="0" u="none" strike="noStrike" kern="1200" cap="none" spc="0" normalizeH="0" baseline="0" noProof="0" dirty="0">
                <a:ln>
                  <a:noFill/>
                </a:ln>
                <a:solidFill>
                  <a:schemeClr val="accent1">
                    <a:lumMod val="50000"/>
                  </a:schemeClr>
                </a:solidFill>
                <a:effectLst/>
                <a:uLnTx/>
                <a:uFillTx/>
                <a:latin typeface="Calibri" panose="020F0502020204030204"/>
                <a:ea typeface="+mn-ea"/>
                <a:cs typeface="+mn-cs"/>
              </a:rPr>
              <a:t>Financial Update</a:t>
            </a:r>
          </a:p>
          <a:p>
            <a:pPr marR="0" lvl="0" algn="l" defTabSz="457200" rtl="0" eaLnBrk="1" fontAlgn="auto" latinLnBrk="0" hangingPunct="1">
              <a:lnSpc>
                <a:spcPct val="100000"/>
              </a:lnSpc>
              <a:spcBef>
                <a:spcPts val="0"/>
              </a:spcBef>
              <a:spcAft>
                <a:spcPts val="0"/>
              </a:spcAft>
              <a:buClrTx/>
              <a:buSzTx/>
              <a:tabLst/>
              <a:defRPr/>
            </a:pPr>
            <a:endParaRPr kumimoji="0" lang="en-IE" sz="2800" b="0" i="0" u="none" strike="noStrike" kern="1200" cap="none" spc="0" normalizeH="0" baseline="0" noProof="0" dirty="0">
              <a:ln>
                <a:noFill/>
              </a:ln>
              <a:solidFill>
                <a:schemeClr val="accent1">
                  <a:lumMod val="50000"/>
                </a:schemeClr>
              </a:solidFill>
              <a:effectLst/>
              <a:uLnTx/>
              <a:uFillTx/>
              <a:latin typeface="Calibri" panose="020F0502020204030204"/>
              <a:ea typeface="+mn-ea"/>
              <a:cs typeface="+mn-cs"/>
            </a:endParaRPr>
          </a:p>
          <a:p>
            <a:pPr marR="0" lvl="0" algn="l" defTabSz="457200" rtl="0" eaLnBrk="1" fontAlgn="auto" latinLnBrk="0" hangingPunct="1">
              <a:lnSpc>
                <a:spcPct val="100000"/>
              </a:lnSpc>
              <a:spcBef>
                <a:spcPts val="0"/>
              </a:spcBef>
              <a:spcAft>
                <a:spcPts val="0"/>
              </a:spcAft>
              <a:buClrTx/>
              <a:buSzTx/>
              <a:tabLst/>
              <a:defRPr/>
            </a:pPr>
            <a:endParaRPr kumimoji="0" lang="en-IE" sz="2800" b="0" i="0" u="none" strike="noStrike" kern="1200" cap="none" spc="0" normalizeH="0" baseline="0" noProof="0" dirty="0">
              <a:ln>
                <a:noFill/>
              </a:ln>
              <a:solidFill>
                <a:schemeClr val="accent1">
                  <a:lumMod val="50000"/>
                </a:schemeClr>
              </a:solidFill>
              <a:effectLst/>
              <a:uLnTx/>
              <a:uFillTx/>
              <a:latin typeface="Calibri" panose="020F0502020204030204"/>
              <a:ea typeface="+mn-ea"/>
              <a:cs typeface="+mn-cs"/>
            </a:endParaRPr>
          </a:p>
          <a:p>
            <a:pPr marR="0" lvl="0" algn="l" defTabSz="457200" rtl="0" eaLnBrk="1" fontAlgn="auto" latinLnBrk="0" hangingPunct="1">
              <a:lnSpc>
                <a:spcPct val="100000"/>
              </a:lnSpc>
              <a:spcBef>
                <a:spcPts val="0"/>
              </a:spcBef>
              <a:spcAft>
                <a:spcPts val="0"/>
              </a:spcAft>
              <a:buClrTx/>
              <a:buSzTx/>
              <a:tabLst/>
              <a:defRPr/>
            </a:pPr>
            <a:endParaRPr lang="en-IE" sz="2800" dirty="0">
              <a:solidFill>
                <a:schemeClr val="accent1">
                  <a:lumMod val="50000"/>
                </a:schemeClr>
              </a:solidFill>
              <a:latin typeface="Calibri" panose="020F0502020204030204"/>
            </a:endParaRPr>
          </a:p>
          <a:p>
            <a:pPr marR="0" lvl="0" algn="l" defTabSz="457200" rtl="0" eaLnBrk="1" fontAlgn="auto" latinLnBrk="0" hangingPunct="1">
              <a:lnSpc>
                <a:spcPct val="100000"/>
              </a:lnSpc>
              <a:spcBef>
                <a:spcPts val="0"/>
              </a:spcBef>
              <a:spcAft>
                <a:spcPts val="0"/>
              </a:spcAft>
              <a:buClrTx/>
              <a:buSzTx/>
              <a:tabLst/>
              <a:defRPr/>
            </a:pPr>
            <a:endParaRPr kumimoji="0" lang="en-IE" sz="2800" b="0" i="0" u="none" strike="noStrike" kern="1200" cap="none" spc="0" normalizeH="0" baseline="0" noProof="0" dirty="0">
              <a:ln>
                <a:noFill/>
              </a:ln>
              <a:solidFill>
                <a:schemeClr val="accent1">
                  <a:lumMod val="50000"/>
                </a:schemeClr>
              </a:solidFill>
              <a:effectLst/>
              <a:uLnTx/>
              <a:uFillTx/>
              <a:latin typeface="Calibri" panose="020F0502020204030204"/>
              <a:ea typeface="+mn-ea"/>
              <a:cs typeface="+mn-cs"/>
            </a:endParaRPr>
          </a:p>
          <a:p>
            <a:pPr marL="457200" marR="0" lvl="0"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IE" sz="2800" dirty="0">
                <a:solidFill>
                  <a:schemeClr val="accent1">
                    <a:lumMod val="50000"/>
                  </a:schemeClr>
                </a:solidFill>
                <a:latin typeface="Calibri" panose="020F0502020204030204"/>
              </a:rPr>
              <a:t>School Budget 2022/2023  </a:t>
            </a:r>
            <a:endParaRPr kumimoji="0" lang="en-IE" sz="2800" b="0" i="0" u="none" strike="noStrike" kern="1200" cap="none" spc="0" normalizeH="0" baseline="0" noProof="0" dirty="0">
              <a:ln>
                <a:noFill/>
              </a:ln>
              <a:solidFill>
                <a:schemeClr val="accent1">
                  <a:lumMod val="50000"/>
                </a:schemeClr>
              </a:solidFill>
              <a:effectLst/>
              <a:uLnTx/>
              <a:uFillTx/>
              <a:latin typeface="Calibri" panose="020F0502020204030204"/>
              <a:ea typeface="+mn-ea"/>
              <a:cs typeface="+mn-cs"/>
            </a:endParaRPr>
          </a:p>
          <a:p>
            <a:endParaRPr lang="en-IE" sz="2800" dirty="0">
              <a:solidFill>
                <a:schemeClr val="accent1">
                  <a:lumMod val="50000"/>
                </a:schemeClr>
              </a:solidFill>
            </a:endParaRPr>
          </a:p>
        </p:txBody>
      </p:sp>
      <p:pic>
        <p:nvPicPr>
          <p:cNvPr id="11" name="Picture 10">
            <a:extLst>
              <a:ext uri="{FF2B5EF4-FFF2-40B4-BE49-F238E27FC236}">
                <a16:creationId xmlns:a16="http://schemas.microsoft.com/office/drawing/2014/main" id="{0F182EBB-8607-4E91-9CF7-FB1A94AD9FD6}"/>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0534997" y="5959942"/>
            <a:ext cx="1219200" cy="540512"/>
          </a:xfrm>
          <a:prstGeom prst="rect">
            <a:avLst/>
          </a:prstGeom>
        </p:spPr>
      </p:pic>
      <p:pic>
        <p:nvPicPr>
          <p:cNvPr id="12" name="Graphic 11">
            <a:extLst>
              <a:ext uri="{FF2B5EF4-FFF2-40B4-BE49-F238E27FC236}">
                <a16:creationId xmlns:a16="http://schemas.microsoft.com/office/drawing/2014/main" id="{5BFBB1B3-8835-44C5-8A77-19F4F7B70BD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370550" y="1412872"/>
            <a:ext cx="3515752" cy="3159128"/>
          </a:xfrm>
          <a:prstGeom prst="rect">
            <a:avLst/>
          </a:prstGeom>
        </p:spPr>
      </p:pic>
      <p:pic>
        <p:nvPicPr>
          <p:cNvPr id="7" name="Content Placeholder 10">
            <a:extLst>
              <a:ext uri="{FF2B5EF4-FFF2-40B4-BE49-F238E27FC236}">
                <a16:creationId xmlns:a16="http://schemas.microsoft.com/office/drawing/2014/main" id="{FB1415C5-A1FA-42F3-8F3F-A53539227FDE}"/>
              </a:ext>
            </a:extLst>
          </p:cNvPr>
          <p:cNvPicPr>
            <a:picLocks noChangeAspect="1"/>
          </p:cNvPicPr>
          <p:nvPr/>
        </p:nvPicPr>
        <p:blipFill>
          <a:blip r:embed="rId6"/>
          <a:stretch>
            <a:fillRect/>
          </a:stretch>
        </p:blipFill>
        <p:spPr>
          <a:xfrm>
            <a:off x="305698" y="3774846"/>
            <a:ext cx="2466975" cy="1611345"/>
          </a:xfrm>
          <a:prstGeom prst="rect">
            <a:avLst/>
          </a:prstGeom>
        </p:spPr>
      </p:pic>
      <p:pic>
        <p:nvPicPr>
          <p:cNvPr id="3" name="Picture 2" descr="Letter&#10;&#10;Description automatically generated with medium confidence">
            <a:extLst>
              <a:ext uri="{FF2B5EF4-FFF2-40B4-BE49-F238E27FC236}">
                <a16:creationId xmlns:a16="http://schemas.microsoft.com/office/drawing/2014/main" id="{1C1E96C8-D556-4A4B-BD98-74E3BBB7387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05698" y="1657633"/>
            <a:ext cx="2466975" cy="1847850"/>
          </a:xfrm>
          <a:prstGeom prst="rect">
            <a:avLst/>
          </a:prstGeom>
        </p:spPr>
      </p:pic>
    </p:spTree>
    <p:extLst>
      <p:ext uri="{BB962C8B-B14F-4D97-AF65-F5344CB8AC3E}">
        <p14:creationId xmlns:p14="http://schemas.microsoft.com/office/powerpoint/2010/main" val="123118383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425F696-85A1-4AEE-B0BF-AB16A9BD90BC}"/>
              </a:ext>
            </a:extLst>
          </p:cNvPr>
          <p:cNvSpPr/>
          <p:nvPr/>
        </p:nvSpPr>
        <p:spPr>
          <a:xfrm>
            <a:off x="0" y="-1"/>
            <a:ext cx="12192000" cy="124358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5" name="Rectangle 4">
            <a:extLst>
              <a:ext uri="{FF2B5EF4-FFF2-40B4-BE49-F238E27FC236}">
                <a16:creationId xmlns:a16="http://schemas.microsoft.com/office/drawing/2014/main" id="{5D427563-DAF5-4784-B4A6-F969171E2E18}"/>
              </a:ext>
            </a:extLst>
          </p:cNvPr>
          <p:cNvSpPr/>
          <p:nvPr/>
        </p:nvSpPr>
        <p:spPr>
          <a:xfrm>
            <a:off x="748895" y="414048"/>
            <a:ext cx="10705167" cy="584775"/>
          </a:xfrm>
          <a:prstGeom prst="rect">
            <a:avLst/>
          </a:prstGeom>
        </p:spPr>
        <p:txBody>
          <a:bodyPr wrap="square">
            <a:spAutoFit/>
          </a:bodyPr>
          <a:lstStyle/>
          <a:p>
            <a:r>
              <a:rPr lang="en-IE" sz="3200" dirty="0">
                <a:solidFill>
                  <a:schemeClr val="bg1"/>
                </a:solidFill>
                <a:latin typeface="Arial Black" panose="020B0A04020102020204" pitchFamily="34" charset="0"/>
              </a:rPr>
              <a:t>School Budget</a:t>
            </a:r>
            <a:endParaRPr lang="en-IE" sz="3600" dirty="0">
              <a:solidFill>
                <a:schemeClr val="bg1"/>
              </a:solidFill>
              <a:latin typeface="Arial Black" panose="020B0A04020102020204" pitchFamily="34" charset="0"/>
            </a:endParaRPr>
          </a:p>
        </p:txBody>
      </p:sp>
      <p:pic>
        <p:nvPicPr>
          <p:cNvPr id="6" name="Picture 5">
            <a:extLst>
              <a:ext uri="{FF2B5EF4-FFF2-40B4-BE49-F238E27FC236}">
                <a16:creationId xmlns:a16="http://schemas.microsoft.com/office/drawing/2014/main" id="{10A424AA-1A0E-4D1B-8A3D-F4B6F8A61703}"/>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0534997" y="5959942"/>
            <a:ext cx="1219200" cy="540512"/>
          </a:xfrm>
          <a:prstGeom prst="rect">
            <a:avLst/>
          </a:prstGeom>
        </p:spPr>
      </p:pic>
      <p:sp>
        <p:nvSpPr>
          <p:cNvPr id="12" name="Content Placeholder 11">
            <a:extLst>
              <a:ext uri="{FF2B5EF4-FFF2-40B4-BE49-F238E27FC236}">
                <a16:creationId xmlns:a16="http://schemas.microsoft.com/office/drawing/2014/main" id="{C4CA9DB5-148D-4DDB-97E8-C677D120AFB9}"/>
              </a:ext>
            </a:extLst>
          </p:cNvPr>
          <p:cNvSpPr>
            <a:spLocks noGrp="1"/>
          </p:cNvSpPr>
          <p:nvPr>
            <p:ph idx="1"/>
          </p:nvPr>
        </p:nvSpPr>
        <p:spPr/>
        <p:txBody>
          <a:bodyPr/>
          <a:lstStyle/>
          <a:p>
            <a:pPr marL="0" indent="0">
              <a:buNone/>
            </a:pPr>
            <a:r>
              <a:rPr lang="en-IE" dirty="0"/>
              <a:t> </a:t>
            </a:r>
          </a:p>
        </p:txBody>
      </p:sp>
      <p:graphicFrame>
        <p:nvGraphicFramePr>
          <p:cNvPr id="17" name="Diagram 16">
            <a:extLst>
              <a:ext uri="{FF2B5EF4-FFF2-40B4-BE49-F238E27FC236}">
                <a16:creationId xmlns:a16="http://schemas.microsoft.com/office/drawing/2014/main" id="{7B88FDFD-28E3-4F74-B5F5-B51092D733E0}"/>
              </a:ext>
            </a:extLst>
          </p:cNvPr>
          <p:cNvGraphicFramePr/>
          <p:nvPr>
            <p:extLst>
              <p:ext uri="{D42A27DB-BD31-4B8C-83A1-F6EECF244321}">
                <p14:modId xmlns:p14="http://schemas.microsoft.com/office/powerpoint/2010/main" val="1755772757"/>
              </p:ext>
            </p:extLst>
          </p:nvPr>
        </p:nvGraphicFramePr>
        <p:xfrm>
          <a:off x="541175" y="1243584"/>
          <a:ext cx="9993821" cy="533449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41922269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425F696-85A1-4AEE-B0BF-AB16A9BD90BC}"/>
              </a:ext>
            </a:extLst>
          </p:cNvPr>
          <p:cNvSpPr/>
          <p:nvPr/>
        </p:nvSpPr>
        <p:spPr>
          <a:xfrm>
            <a:off x="0" y="-1"/>
            <a:ext cx="12192000" cy="124358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5" name="Rectangle 4">
            <a:extLst>
              <a:ext uri="{FF2B5EF4-FFF2-40B4-BE49-F238E27FC236}">
                <a16:creationId xmlns:a16="http://schemas.microsoft.com/office/drawing/2014/main" id="{5D427563-DAF5-4784-B4A6-F969171E2E18}"/>
              </a:ext>
            </a:extLst>
          </p:cNvPr>
          <p:cNvSpPr/>
          <p:nvPr/>
        </p:nvSpPr>
        <p:spPr>
          <a:xfrm>
            <a:off x="748895" y="414048"/>
            <a:ext cx="10705167" cy="584775"/>
          </a:xfrm>
          <a:prstGeom prst="rect">
            <a:avLst/>
          </a:prstGeom>
        </p:spPr>
        <p:txBody>
          <a:bodyPr wrap="square">
            <a:spAutoFit/>
          </a:bodyPr>
          <a:lstStyle/>
          <a:p>
            <a:r>
              <a:rPr lang="en-IE" sz="3200" dirty="0">
                <a:solidFill>
                  <a:schemeClr val="bg1"/>
                </a:solidFill>
                <a:latin typeface="Arial Black" panose="020B0A04020102020204" pitchFamily="34" charset="0"/>
              </a:rPr>
              <a:t>School Budget</a:t>
            </a:r>
            <a:endParaRPr lang="en-IE" sz="3600" dirty="0">
              <a:solidFill>
                <a:schemeClr val="bg1"/>
              </a:solidFill>
              <a:latin typeface="Arial Black" panose="020B0A04020102020204" pitchFamily="34" charset="0"/>
            </a:endParaRPr>
          </a:p>
        </p:txBody>
      </p:sp>
      <p:sp>
        <p:nvSpPr>
          <p:cNvPr id="3" name="Content Placeholder 2">
            <a:extLst>
              <a:ext uri="{FF2B5EF4-FFF2-40B4-BE49-F238E27FC236}">
                <a16:creationId xmlns:a16="http://schemas.microsoft.com/office/drawing/2014/main" id="{B545F6AD-65D3-4C9B-B556-D0CB68B33BA2}"/>
              </a:ext>
            </a:extLst>
          </p:cNvPr>
          <p:cNvSpPr>
            <a:spLocks noGrp="1"/>
          </p:cNvSpPr>
          <p:nvPr>
            <p:ph sz="half" idx="1"/>
          </p:nvPr>
        </p:nvSpPr>
        <p:spPr>
          <a:xfrm>
            <a:off x="212941" y="1412872"/>
            <a:ext cx="7127309" cy="5155879"/>
          </a:xfrm>
        </p:spPr>
        <p:txBody>
          <a:bodyPr>
            <a:normAutofit fontScale="85000" lnSpcReduction="10000"/>
          </a:bodyPr>
          <a:lstStyle/>
          <a:p>
            <a:pPr marL="0" indent="0" algn="l" rtl="0" fontAlgn="base">
              <a:buNone/>
            </a:pPr>
            <a:r>
              <a:rPr lang="en-IE" sz="2600" b="1" dirty="0">
                <a:solidFill>
                  <a:schemeClr val="accent1">
                    <a:lumMod val="50000"/>
                  </a:schemeClr>
                </a:solidFill>
                <a:latin typeface="Arial" panose="020B0604020202020204" pitchFamily="34" charset="0"/>
                <a:cs typeface="Arial" panose="020B0604020202020204" pitchFamily="34" charset="0"/>
              </a:rPr>
              <a:t>Key Points:</a:t>
            </a:r>
          </a:p>
          <a:p>
            <a:pPr marL="0" indent="0" algn="l" rtl="0" fontAlgn="base">
              <a:buNone/>
            </a:pPr>
            <a:endParaRPr lang="en-IE" sz="2600" b="0" i="0" u="none" strike="noStrike" dirty="0">
              <a:solidFill>
                <a:schemeClr val="accent1">
                  <a:lumMod val="50000"/>
                </a:schemeClr>
              </a:solidFill>
              <a:effectLst/>
              <a:latin typeface="Arial" panose="020B0604020202020204" pitchFamily="34" charset="0"/>
              <a:cs typeface="Arial" panose="020B0604020202020204" pitchFamily="34" charset="0"/>
            </a:endParaRPr>
          </a:p>
          <a:p>
            <a:pPr algn="l" rtl="0" fontAlgn="base">
              <a:buFont typeface="Arial" panose="020B0604020202020204" pitchFamily="34" charset="0"/>
              <a:buChar char="•"/>
            </a:pPr>
            <a:r>
              <a:rPr lang="en-IE" sz="2600" b="0" i="0" u="none" strike="noStrike" dirty="0">
                <a:solidFill>
                  <a:schemeClr val="accent1">
                    <a:lumMod val="50000"/>
                  </a:schemeClr>
                </a:solidFill>
                <a:effectLst/>
                <a:latin typeface="Arial" panose="020B0604020202020204" pitchFamily="34" charset="0"/>
                <a:cs typeface="Arial" panose="020B0604020202020204" pitchFamily="34" charset="0"/>
              </a:rPr>
              <a:t>Expenditure can not exceed Income</a:t>
            </a:r>
            <a:r>
              <a:rPr lang="en-US" sz="2600" b="0" i="0" dirty="0">
                <a:solidFill>
                  <a:schemeClr val="accent1">
                    <a:lumMod val="50000"/>
                  </a:schemeClr>
                </a:solidFill>
                <a:effectLst/>
                <a:latin typeface="Arial" panose="020B0604020202020204" pitchFamily="34" charset="0"/>
                <a:cs typeface="Arial" panose="020B0604020202020204" pitchFamily="34" charset="0"/>
              </a:rPr>
              <a:t>​</a:t>
            </a:r>
          </a:p>
          <a:p>
            <a:pPr marL="0" indent="0" algn="l" rtl="0" fontAlgn="base">
              <a:buNone/>
            </a:pPr>
            <a:endParaRPr lang="en-US" sz="2600" b="0" i="0" dirty="0">
              <a:solidFill>
                <a:schemeClr val="accent1">
                  <a:lumMod val="50000"/>
                </a:schemeClr>
              </a:solidFill>
              <a:effectLst/>
              <a:latin typeface="Arial" panose="020B0604020202020204" pitchFamily="34" charset="0"/>
              <a:cs typeface="Arial" panose="020B0604020202020204" pitchFamily="34" charset="0"/>
            </a:endParaRPr>
          </a:p>
          <a:p>
            <a:pPr fontAlgn="base"/>
            <a:r>
              <a:rPr lang="en-IE" sz="2600" b="0" i="0" dirty="0">
                <a:solidFill>
                  <a:schemeClr val="accent1">
                    <a:lumMod val="50000"/>
                  </a:schemeClr>
                </a:solidFill>
                <a:effectLst/>
                <a:latin typeface="Arial" panose="020B0604020202020204" pitchFamily="34" charset="0"/>
                <a:cs typeface="Arial" panose="020B0604020202020204" pitchFamily="34" charset="0"/>
              </a:rPr>
              <a:t>Reviewed by the finance sub-committee</a:t>
            </a:r>
          </a:p>
          <a:p>
            <a:pPr algn="l" rtl="0" fontAlgn="base">
              <a:buFont typeface="Arial" panose="020B0604020202020204" pitchFamily="34" charset="0"/>
              <a:buChar char="•"/>
            </a:pPr>
            <a:endParaRPr lang="en-IE" sz="2600" b="0" i="0" dirty="0">
              <a:solidFill>
                <a:schemeClr val="accent1">
                  <a:lumMod val="50000"/>
                </a:schemeClr>
              </a:solidFill>
              <a:effectLst/>
              <a:latin typeface="Arial" panose="020B0604020202020204" pitchFamily="34" charset="0"/>
              <a:cs typeface="Arial" panose="020B0604020202020204" pitchFamily="34" charset="0"/>
            </a:endParaRPr>
          </a:p>
          <a:p>
            <a:pPr algn="l" rtl="0" fontAlgn="base">
              <a:buFont typeface="Arial" panose="020B0604020202020204" pitchFamily="34" charset="0"/>
              <a:buChar char="•"/>
            </a:pPr>
            <a:r>
              <a:rPr lang="en-IE" sz="2600" b="0" i="0" u="none" strike="noStrike" dirty="0">
                <a:solidFill>
                  <a:schemeClr val="accent1">
                    <a:lumMod val="50000"/>
                  </a:schemeClr>
                </a:solidFill>
                <a:effectLst/>
                <a:latin typeface="Arial" panose="020B0604020202020204" pitchFamily="34" charset="0"/>
                <a:cs typeface="Arial" panose="020B0604020202020204" pitchFamily="34" charset="0"/>
              </a:rPr>
              <a:t>Approved by the board</a:t>
            </a:r>
            <a:r>
              <a:rPr lang="en-US" sz="2600" b="0" i="0" dirty="0">
                <a:solidFill>
                  <a:schemeClr val="accent1">
                    <a:lumMod val="50000"/>
                  </a:schemeClr>
                </a:solidFill>
                <a:effectLst/>
                <a:latin typeface="Arial" panose="020B0604020202020204" pitchFamily="34" charset="0"/>
                <a:cs typeface="Arial" panose="020B0604020202020204" pitchFamily="34" charset="0"/>
              </a:rPr>
              <a:t>​ of management</a:t>
            </a:r>
          </a:p>
          <a:p>
            <a:pPr algn="l" rtl="0" fontAlgn="base">
              <a:buFont typeface="Arial" panose="020B0604020202020204" pitchFamily="34" charset="0"/>
              <a:buChar char="•"/>
            </a:pPr>
            <a:endParaRPr lang="en-IE" sz="2600" b="0" i="0" dirty="0">
              <a:solidFill>
                <a:schemeClr val="accent1">
                  <a:lumMod val="50000"/>
                </a:schemeClr>
              </a:solidFill>
              <a:effectLst/>
              <a:latin typeface="Arial" panose="020B0604020202020204" pitchFamily="34" charset="0"/>
              <a:cs typeface="Arial" panose="020B0604020202020204" pitchFamily="34" charset="0"/>
            </a:endParaRPr>
          </a:p>
          <a:p>
            <a:pPr algn="l" rtl="0" fontAlgn="base">
              <a:buFont typeface="Arial" panose="020B0604020202020204" pitchFamily="34" charset="0"/>
              <a:buChar char="•"/>
            </a:pPr>
            <a:r>
              <a:rPr lang="en-IE" sz="2600" b="0" i="0" u="none" strike="noStrike" dirty="0">
                <a:solidFill>
                  <a:schemeClr val="accent1">
                    <a:lumMod val="50000"/>
                  </a:schemeClr>
                </a:solidFill>
                <a:effectLst/>
                <a:latin typeface="Arial" panose="020B0604020202020204" pitchFamily="34" charset="0"/>
                <a:cs typeface="Arial" panose="020B0604020202020204" pitchFamily="34" charset="0"/>
              </a:rPr>
              <a:t>Submit to Trustee</a:t>
            </a:r>
            <a:r>
              <a:rPr lang="en-US" sz="2600" b="0" i="0" dirty="0">
                <a:solidFill>
                  <a:schemeClr val="accent1">
                    <a:lumMod val="50000"/>
                  </a:schemeClr>
                </a:solidFill>
                <a:effectLst/>
                <a:latin typeface="Arial" panose="020B0604020202020204" pitchFamily="34" charset="0"/>
                <a:cs typeface="Arial" panose="020B0604020202020204" pitchFamily="34" charset="0"/>
              </a:rPr>
              <a:t>​/Patron</a:t>
            </a:r>
          </a:p>
          <a:p>
            <a:pPr marL="0" indent="0" algn="l" rtl="0" fontAlgn="base">
              <a:buNone/>
            </a:pPr>
            <a:endParaRPr lang="en-US" sz="2600" b="0" i="0" dirty="0">
              <a:solidFill>
                <a:schemeClr val="accent1">
                  <a:lumMod val="50000"/>
                </a:schemeClr>
              </a:solidFill>
              <a:effectLst/>
              <a:latin typeface="Arial" panose="020B0604020202020204" pitchFamily="34" charset="0"/>
              <a:cs typeface="Arial" panose="020B0604020202020204" pitchFamily="34" charset="0"/>
            </a:endParaRPr>
          </a:p>
          <a:p>
            <a:pPr algn="l" rtl="0" fontAlgn="base">
              <a:buFont typeface="Arial" panose="020B0604020202020204" pitchFamily="34" charset="0"/>
              <a:buChar char="•"/>
            </a:pPr>
            <a:r>
              <a:rPr lang="en-US" sz="2600" b="0" i="0" dirty="0">
                <a:solidFill>
                  <a:schemeClr val="accent1">
                    <a:lumMod val="50000"/>
                  </a:schemeClr>
                </a:solidFill>
                <a:effectLst/>
                <a:latin typeface="Arial" panose="020B0604020202020204" pitchFamily="34" charset="0"/>
                <a:cs typeface="Arial" panose="020B0604020202020204" pitchFamily="34" charset="0"/>
              </a:rPr>
              <a:t>Must be submitted to the Department by the 30</a:t>
            </a:r>
            <a:r>
              <a:rPr lang="en-US" sz="2600" b="0" i="0" baseline="30000" dirty="0">
                <a:solidFill>
                  <a:schemeClr val="accent1">
                    <a:lumMod val="50000"/>
                  </a:schemeClr>
                </a:solidFill>
                <a:effectLst/>
                <a:latin typeface="Arial" panose="020B0604020202020204" pitchFamily="34" charset="0"/>
                <a:cs typeface="Arial" panose="020B0604020202020204" pitchFamily="34" charset="0"/>
              </a:rPr>
              <a:t>th</a:t>
            </a:r>
            <a:r>
              <a:rPr lang="en-US" sz="2600" b="0" i="0" dirty="0">
                <a:solidFill>
                  <a:schemeClr val="accent1">
                    <a:lumMod val="50000"/>
                  </a:schemeClr>
                </a:solidFill>
                <a:effectLst/>
                <a:latin typeface="Arial" panose="020B0604020202020204" pitchFamily="34" charset="0"/>
                <a:cs typeface="Arial" panose="020B0604020202020204" pitchFamily="34" charset="0"/>
              </a:rPr>
              <a:t> June</a:t>
            </a:r>
          </a:p>
          <a:p>
            <a:pPr marL="0" indent="0" algn="l" rtl="0" fontAlgn="base">
              <a:buNone/>
            </a:pPr>
            <a:endParaRPr lang="en-IE" sz="2600" b="0" i="0" dirty="0">
              <a:solidFill>
                <a:schemeClr val="accent1">
                  <a:lumMod val="50000"/>
                </a:schemeClr>
              </a:solidFill>
              <a:effectLst/>
              <a:latin typeface="Arial" panose="020B0604020202020204" pitchFamily="34" charset="0"/>
              <a:cs typeface="Arial" panose="020B0604020202020204" pitchFamily="34" charset="0"/>
            </a:endParaRPr>
          </a:p>
          <a:p>
            <a:pPr algn="l" rtl="0" fontAlgn="base">
              <a:buFont typeface="Arial" panose="020B0604020202020204" pitchFamily="34" charset="0"/>
              <a:buChar char="•"/>
            </a:pPr>
            <a:r>
              <a:rPr lang="en-IE" sz="2600" b="0" i="0" u="none" strike="noStrike" dirty="0">
                <a:solidFill>
                  <a:schemeClr val="accent1">
                    <a:lumMod val="50000"/>
                  </a:schemeClr>
                </a:solidFill>
                <a:effectLst/>
                <a:latin typeface="Arial" panose="020B0604020202020204" pitchFamily="34" charset="0"/>
                <a:cs typeface="Arial" panose="020B0604020202020204" pitchFamily="34" charset="0"/>
              </a:rPr>
              <a:t>On going monitoring of the budget</a:t>
            </a:r>
            <a:endParaRPr lang="en-US" sz="2600" b="0" i="0" dirty="0">
              <a:solidFill>
                <a:schemeClr val="accent1">
                  <a:lumMod val="50000"/>
                </a:schemeClr>
              </a:solidFill>
              <a:effectLst/>
              <a:latin typeface="Arial" panose="020B0604020202020204" pitchFamily="34" charset="0"/>
              <a:cs typeface="Arial" panose="020B0604020202020204" pitchFamily="34" charset="0"/>
            </a:endParaRPr>
          </a:p>
          <a:p>
            <a:endParaRPr lang="en-IE" dirty="0"/>
          </a:p>
        </p:txBody>
      </p:sp>
      <p:pic>
        <p:nvPicPr>
          <p:cNvPr id="6" name="Picture 5">
            <a:extLst>
              <a:ext uri="{FF2B5EF4-FFF2-40B4-BE49-F238E27FC236}">
                <a16:creationId xmlns:a16="http://schemas.microsoft.com/office/drawing/2014/main" id="{46893445-16A3-42B2-8B0B-D62930416012}"/>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0534997" y="5959942"/>
            <a:ext cx="1219200" cy="540512"/>
          </a:xfrm>
          <a:prstGeom prst="rect">
            <a:avLst/>
          </a:prstGeom>
        </p:spPr>
      </p:pic>
      <p:pic>
        <p:nvPicPr>
          <p:cNvPr id="1026" name="Picture 2">
            <a:extLst>
              <a:ext uri="{FF2B5EF4-FFF2-40B4-BE49-F238E27FC236}">
                <a16:creationId xmlns:a16="http://schemas.microsoft.com/office/drawing/2014/main" id="{8E68ED4C-2C52-4989-97AC-B25AF574E3FE}"/>
              </a:ext>
            </a:extLst>
          </p:cNvPr>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bwMode="auto">
          <a:xfrm>
            <a:off x="7340251" y="1657633"/>
            <a:ext cx="3655875" cy="41277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542131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425F696-85A1-4AEE-B0BF-AB16A9BD90BC}"/>
              </a:ext>
            </a:extLst>
          </p:cNvPr>
          <p:cNvSpPr/>
          <p:nvPr/>
        </p:nvSpPr>
        <p:spPr>
          <a:xfrm>
            <a:off x="0" y="-1"/>
            <a:ext cx="12192000" cy="124358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5" name="Rectangle 4">
            <a:extLst>
              <a:ext uri="{FF2B5EF4-FFF2-40B4-BE49-F238E27FC236}">
                <a16:creationId xmlns:a16="http://schemas.microsoft.com/office/drawing/2014/main" id="{5D427563-DAF5-4784-B4A6-F969171E2E18}"/>
              </a:ext>
            </a:extLst>
          </p:cNvPr>
          <p:cNvSpPr/>
          <p:nvPr/>
        </p:nvSpPr>
        <p:spPr>
          <a:xfrm>
            <a:off x="748895" y="414048"/>
            <a:ext cx="10705167" cy="584775"/>
          </a:xfrm>
          <a:prstGeom prst="rect">
            <a:avLst/>
          </a:prstGeom>
        </p:spPr>
        <p:txBody>
          <a:bodyPr wrap="square">
            <a:spAutoFit/>
          </a:bodyPr>
          <a:lstStyle/>
          <a:p>
            <a:r>
              <a:rPr lang="en-IE" sz="3200" dirty="0">
                <a:solidFill>
                  <a:schemeClr val="bg1"/>
                </a:solidFill>
                <a:latin typeface="Arial Black" panose="020B0A04020102020204" pitchFamily="34" charset="0"/>
              </a:rPr>
              <a:t>School Budget</a:t>
            </a:r>
            <a:endParaRPr lang="en-IE" sz="3600" dirty="0">
              <a:solidFill>
                <a:schemeClr val="bg1"/>
              </a:solidFill>
              <a:latin typeface="Arial Black" panose="020B0A04020102020204" pitchFamily="34" charset="0"/>
            </a:endParaRPr>
          </a:p>
        </p:txBody>
      </p:sp>
      <p:pic>
        <p:nvPicPr>
          <p:cNvPr id="8" name="Content Placeholder 7" descr="A picture containing text, electronics&#10;&#10;Description automatically generated">
            <a:extLst>
              <a:ext uri="{FF2B5EF4-FFF2-40B4-BE49-F238E27FC236}">
                <a16:creationId xmlns:a16="http://schemas.microsoft.com/office/drawing/2014/main" id="{9E801B0F-A8CB-442E-A4EF-D3427F063DFE}"/>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0" y="1243584"/>
            <a:ext cx="12192000" cy="5614416"/>
          </a:xfrm>
        </p:spPr>
      </p:pic>
    </p:spTree>
    <p:extLst>
      <p:ext uri="{BB962C8B-B14F-4D97-AF65-F5344CB8AC3E}">
        <p14:creationId xmlns:p14="http://schemas.microsoft.com/office/powerpoint/2010/main" val="214080362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455F4E-C7AE-4734-9A6E-09B90E2E2CF3}"/>
              </a:ext>
            </a:extLst>
          </p:cNvPr>
          <p:cNvSpPr>
            <a:spLocks noGrp="1"/>
          </p:cNvSpPr>
          <p:nvPr>
            <p:ph type="title"/>
          </p:nvPr>
        </p:nvSpPr>
        <p:spPr>
          <a:xfrm>
            <a:off x="2567608" y="116632"/>
            <a:ext cx="7391400" cy="914400"/>
          </a:xfrm>
        </p:spPr>
        <p:txBody>
          <a:bodyPr>
            <a:normAutofit/>
          </a:bodyPr>
          <a:lstStyle/>
          <a:p>
            <a:pPr algn="ctr"/>
            <a:endParaRPr lang="en-IE" dirty="0"/>
          </a:p>
        </p:txBody>
      </p:sp>
      <p:sp>
        <p:nvSpPr>
          <p:cNvPr id="3" name="Content Placeholder 2">
            <a:extLst>
              <a:ext uri="{FF2B5EF4-FFF2-40B4-BE49-F238E27FC236}">
                <a16:creationId xmlns:a16="http://schemas.microsoft.com/office/drawing/2014/main" id="{6FFB8436-4C86-40F9-B291-437E54B52FFC}"/>
              </a:ext>
            </a:extLst>
          </p:cNvPr>
          <p:cNvSpPr>
            <a:spLocks noGrp="1"/>
          </p:cNvSpPr>
          <p:nvPr>
            <p:ph idx="1"/>
          </p:nvPr>
        </p:nvSpPr>
        <p:spPr>
          <a:xfrm>
            <a:off x="2209800" y="1196752"/>
            <a:ext cx="7848600" cy="5328592"/>
          </a:xfrm>
        </p:spPr>
        <p:txBody>
          <a:bodyPr/>
          <a:lstStyle/>
          <a:p>
            <a:pPr marL="0" lvl="1" indent="0">
              <a:buNone/>
              <a:defRPr/>
            </a:pPr>
            <a:r>
              <a:rPr lang="en-IE" dirty="0">
                <a:solidFill>
                  <a:srgbClr val="000000"/>
                </a:solidFill>
              </a:rPr>
              <a:t>	</a:t>
            </a:r>
          </a:p>
        </p:txBody>
      </p:sp>
      <p:pic>
        <p:nvPicPr>
          <p:cNvPr id="1026" name="Picture 2" descr="Image result for q&amp;A slide image">
            <a:extLst>
              <a:ext uri="{FF2B5EF4-FFF2-40B4-BE49-F238E27FC236}">
                <a16:creationId xmlns:a16="http://schemas.microsoft.com/office/drawing/2014/main" id="{ED5A1528-068F-4589-A700-C7CA07D4B99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71664" y="1988840"/>
            <a:ext cx="5544616" cy="3511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590259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425F696-85A1-4AEE-B0BF-AB16A9BD90BC}"/>
              </a:ext>
            </a:extLst>
          </p:cNvPr>
          <p:cNvSpPr/>
          <p:nvPr/>
        </p:nvSpPr>
        <p:spPr>
          <a:xfrm>
            <a:off x="0" y="-1"/>
            <a:ext cx="12192000" cy="124358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5" name="Rectangle 4">
            <a:extLst>
              <a:ext uri="{FF2B5EF4-FFF2-40B4-BE49-F238E27FC236}">
                <a16:creationId xmlns:a16="http://schemas.microsoft.com/office/drawing/2014/main" id="{5D427563-DAF5-4784-B4A6-F969171E2E18}"/>
              </a:ext>
            </a:extLst>
          </p:cNvPr>
          <p:cNvSpPr/>
          <p:nvPr/>
        </p:nvSpPr>
        <p:spPr>
          <a:xfrm>
            <a:off x="748895" y="414048"/>
            <a:ext cx="10705167" cy="646331"/>
          </a:xfrm>
          <a:prstGeom prst="rect">
            <a:avLst/>
          </a:prstGeom>
        </p:spPr>
        <p:txBody>
          <a:bodyPr wrap="square">
            <a:spAutoFit/>
          </a:bodyPr>
          <a:lstStyle/>
          <a:p>
            <a:r>
              <a:rPr lang="en-IE" sz="3200" dirty="0">
                <a:solidFill>
                  <a:schemeClr val="bg1"/>
                </a:solidFill>
                <a:latin typeface="Arial Black" panose="020B0A04020102020204" pitchFamily="34" charset="0"/>
              </a:rPr>
              <a:t>Contact Us</a:t>
            </a:r>
            <a:r>
              <a:rPr lang="en-IE" sz="3600" dirty="0">
                <a:solidFill>
                  <a:schemeClr val="bg1"/>
                </a:solidFill>
                <a:latin typeface="Arial Black" panose="020B0A04020102020204" pitchFamily="34" charset="0"/>
              </a:rPr>
              <a:t>​</a:t>
            </a:r>
          </a:p>
        </p:txBody>
      </p:sp>
      <p:sp>
        <p:nvSpPr>
          <p:cNvPr id="3" name="Text Placeholder 2">
            <a:extLst>
              <a:ext uri="{FF2B5EF4-FFF2-40B4-BE49-F238E27FC236}">
                <a16:creationId xmlns:a16="http://schemas.microsoft.com/office/drawing/2014/main" id="{A722B1E1-87D6-457A-8071-379A353B7D27}"/>
              </a:ext>
            </a:extLst>
          </p:cNvPr>
          <p:cNvSpPr>
            <a:spLocks noGrp="1"/>
          </p:cNvSpPr>
          <p:nvPr>
            <p:ph type="body" idx="1"/>
          </p:nvPr>
        </p:nvSpPr>
        <p:spPr>
          <a:xfrm>
            <a:off x="836611" y="1530733"/>
            <a:ext cx="3087672" cy="1038700"/>
          </a:xfrm>
          <a:solidFill>
            <a:schemeClr val="accent1">
              <a:lumMod val="60000"/>
              <a:lumOff val="40000"/>
            </a:schemeClr>
          </a:solidFill>
          <a:ln w="57150">
            <a:solidFill>
              <a:schemeClr val="accent1">
                <a:lumMod val="50000"/>
              </a:schemeClr>
            </a:solidFill>
          </a:ln>
        </p:spPr>
        <p:txBody>
          <a:bodyPr>
            <a:normAutofit/>
          </a:bodyPr>
          <a:lstStyle/>
          <a:p>
            <a:pPr algn="ctr"/>
            <a:r>
              <a:rPr lang="en-IE" dirty="0">
                <a:solidFill>
                  <a:schemeClr val="bg1"/>
                </a:solidFill>
              </a:rPr>
              <a:t>Eileen Ahern</a:t>
            </a:r>
          </a:p>
          <a:p>
            <a:pPr algn="ctr"/>
            <a:r>
              <a:rPr lang="en-IE" dirty="0">
                <a:solidFill>
                  <a:schemeClr val="bg1"/>
                </a:solidFill>
              </a:rPr>
              <a:t>Accountant</a:t>
            </a:r>
          </a:p>
        </p:txBody>
      </p:sp>
      <p:sp>
        <p:nvSpPr>
          <p:cNvPr id="8" name="Content Placeholder 7">
            <a:extLst>
              <a:ext uri="{FF2B5EF4-FFF2-40B4-BE49-F238E27FC236}">
                <a16:creationId xmlns:a16="http://schemas.microsoft.com/office/drawing/2014/main" id="{F8FDFAE7-682D-42A6-95A2-C3724345F8E2}"/>
              </a:ext>
            </a:extLst>
          </p:cNvPr>
          <p:cNvSpPr>
            <a:spLocks noGrp="1"/>
          </p:cNvSpPr>
          <p:nvPr>
            <p:ph sz="half" idx="2"/>
          </p:nvPr>
        </p:nvSpPr>
        <p:spPr>
          <a:xfrm>
            <a:off x="836611" y="2856582"/>
            <a:ext cx="3087672" cy="2672948"/>
          </a:xfrm>
          <a:solidFill>
            <a:schemeClr val="accent1">
              <a:lumMod val="20000"/>
              <a:lumOff val="80000"/>
            </a:schemeClr>
          </a:solidFill>
          <a:ln w="57150">
            <a:solidFill>
              <a:schemeClr val="accent1">
                <a:lumMod val="50000"/>
              </a:schemeClr>
            </a:solidFill>
          </a:ln>
        </p:spPr>
        <p:txBody>
          <a:bodyPr>
            <a:normAutofit/>
          </a:bodyPr>
          <a:lstStyle/>
          <a:p>
            <a:pPr marL="0" indent="0">
              <a:buNone/>
            </a:pPr>
            <a:endParaRPr lang="en-IE" sz="2100" b="1" i="0" dirty="0">
              <a:solidFill>
                <a:schemeClr val="accent1">
                  <a:lumMod val="50000"/>
                </a:schemeClr>
              </a:solidFill>
              <a:effectLst/>
            </a:endParaRPr>
          </a:p>
          <a:p>
            <a:pPr marL="0" indent="0">
              <a:buNone/>
            </a:pPr>
            <a:r>
              <a:rPr lang="en-IE" sz="2100" b="1" i="0" dirty="0">
                <a:solidFill>
                  <a:schemeClr val="accent1">
                    <a:lumMod val="50000"/>
                  </a:schemeClr>
                </a:solidFill>
                <a:effectLst/>
              </a:rPr>
              <a:t>Mobile:</a:t>
            </a:r>
            <a:r>
              <a:rPr lang="en-IE" sz="2100" b="0" i="0" dirty="0">
                <a:solidFill>
                  <a:schemeClr val="accent1">
                    <a:lumMod val="50000"/>
                  </a:schemeClr>
                </a:solidFill>
                <a:effectLst/>
              </a:rPr>
              <a:t> </a:t>
            </a:r>
            <a:endParaRPr lang="en-IE" sz="2100" dirty="0">
              <a:solidFill>
                <a:schemeClr val="accent1">
                  <a:lumMod val="50000"/>
                </a:schemeClr>
              </a:solidFill>
            </a:endParaRPr>
          </a:p>
          <a:p>
            <a:pPr marL="0" indent="0" algn="ctr">
              <a:buNone/>
            </a:pPr>
            <a:r>
              <a:rPr lang="en-IE" sz="2100" b="0" i="0" dirty="0">
                <a:solidFill>
                  <a:schemeClr val="accent1">
                    <a:lumMod val="50000"/>
                  </a:schemeClr>
                </a:solidFill>
                <a:effectLst/>
              </a:rPr>
              <a:t>086-8519116</a:t>
            </a:r>
          </a:p>
          <a:p>
            <a:pPr marL="0" indent="0">
              <a:buNone/>
            </a:pPr>
            <a:endParaRPr lang="en-IE" sz="2100" b="0" i="0" dirty="0">
              <a:solidFill>
                <a:schemeClr val="accent1">
                  <a:lumMod val="50000"/>
                </a:schemeClr>
              </a:solidFill>
              <a:effectLst/>
            </a:endParaRPr>
          </a:p>
          <a:p>
            <a:pPr marL="0" indent="0">
              <a:buNone/>
            </a:pPr>
            <a:r>
              <a:rPr lang="en-IE" sz="2100" b="1" i="0" dirty="0">
                <a:solidFill>
                  <a:schemeClr val="accent1">
                    <a:lumMod val="50000"/>
                  </a:schemeClr>
                </a:solidFill>
                <a:effectLst/>
              </a:rPr>
              <a:t>Email:</a:t>
            </a:r>
            <a:r>
              <a:rPr lang="en-IE" sz="2100" b="0" i="0" dirty="0">
                <a:solidFill>
                  <a:schemeClr val="accent1">
                    <a:lumMod val="50000"/>
                  </a:schemeClr>
                </a:solidFill>
                <a:effectLst/>
              </a:rPr>
              <a:t> </a:t>
            </a:r>
          </a:p>
          <a:p>
            <a:pPr marL="0" indent="0" algn="ctr">
              <a:buNone/>
            </a:pPr>
            <a:r>
              <a:rPr lang="en-IE" sz="2100" i="0" u="none" strike="noStrike" dirty="0">
                <a:solidFill>
                  <a:schemeClr val="accent1">
                    <a:lumMod val="50000"/>
                  </a:schemeClr>
                </a:solidFill>
                <a:effectLst/>
                <a:hlinkClick r:id="rId3">
                  <a:extLst>
                    <a:ext uri="{A12FA001-AC4F-418D-AE19-62706E023703}">
                      <ahyp:hlinkClr xmlns:ahyp="http://schemas.microsoft.com/office/drawing/2018/hyperlinkcolor" val="tx"/>
                    </a:ext>
                  </a:extLst>
                </a:hlinkClick>
              </a:rPr>
              <a:t>eileenahern@fssu.ie</a:t>
            </a:r>
            <a:endParaRPr lang="en-IE" sz="2100" i="0" dirty="0">
              <a:solidFill>
                <a:schemeClr val="accent1">
                  <a:lumMod val="50000"/>
                </a:schemeClr>
              </a:solidFill>
              <a:effectLst/>
            </a:endParaRPr>
          </a:p>
          <a:p>
            <a:pPr marL="0" indent="0">
              <a:buNone/>
            </a:pPr>
            <a:endParaRPr lang="en-IE" dirty="0"/>
          </a:p>
        </p:txBody>
      </p:sp>
      <p:sp>
        <p:nvSpPr>
          <p:cNvPr id="9" name="Text Placeholder 8">
            <a:extLst>
              <a:ext uri="{FF2B5EF4-FFF2-40B4-BE49-F238E27FC236}">
                <a16:creationId xmlns:a16="http://schemas.microsoft.com/office/drawing/2014/main" id="{03A3F23F-6D83-446D-BF68-F6434F08EDBE}"/>
              </a:ext>
            </a:extLst>
          </p:cNvPr>
          <p:cNvSpPr>
            <a:spLocks noGrp="1"/>
          </p:cNvSpPr>
          <p:nvPr>
            <p:ph type="body" sz="quarter" idx="3"/>
          </p:nvPr>
        </p:nvSpPr>
        <p:spPr>
          <a:xfrm>
            <a:off x="4707478" y="1556879"/>
            <a:ext cx="3099455" cy="1038700"/>
          </a:xfrm>
          <a:solidFill>
            <a:schemeClr val="accent1">
              <a:lumMod val="60000"/>
              <a:lumOff val="40000"/>
            </a:schemeClr>
          </a:solidFill>
          <a:ln w="57150">
            <a:solidFill>
              <a:schemeClr val="accent1">
                <a:lumMod val="50000"/>
              </a:schemeClr>
            </a:solidFill>
          </a:ln>
        </p:spPr>
        <p:txBody>
          <a:bodyPr>
            <a:normAutofit/>
          </a:bodyPr>
          <a:lstStyle/>
          <a:p>
            <a:pPr algn="ctr"/>
            <a:r>
              <a:rPr lang="en-IE" dirty="0">
                <a:solidFill>
                  <a:schemeClr val="bg1"/>
                </a:solidFill>
              </a:rPr>
              <a:t>Lorraine Guinan</a:t>
            </a:r>
          </a:p>
          <a:p>
            <a:pPr algn="ctr"/>
            <a:r>
              <a:rPr lang="en-IE" dirty="0">
                <a:solidFill>
                  <a:schemeClr val="bg1"/>
                </a:solidFill>
              </a:rPr>
              <a:t>Accountant</a:t>
            </a:r>
          </a:p>
        </p:txBody>
      </p:sp>
      <p:sp>
        <p:nvSpPr>
          <p:cNvPr id="10" name="Content Placeholder 9">
            <a:extLst>
              <a:ext uri="{FF2B5EF4-FFF2-40B4-BE49-F238E27FC236}">
                <a16:creationId xmlns:a16="http://schemas.microsoft.com/office/drawing/2014/main" id="{B9313DDA-6413-4ACC-8728-F03D77F99EFB}"/>
              </a:ext>
            </a:extLst>
          </p:cNvPr>
          <p:cNvSpPr>
            <a:spLocks noGrp="1"/>
          </p:cNvSpPr>
          <p:nvPr>
            <p:ph sz="quarter" idx="4"/>
          </p:nvPr>
        </p:nvSpPr>
        <p:spPr>
          <a:xfrm>
            <a:off x="4707478" y="2856582"/>
            <a:ext cx="3087672" cy="2645614"/>
          </a:xfrm>
          <a:solidFill>
            <a:schemeClr val="accent1">
              <a:lumMod val="20000"/>
              <a:lumOff val="80000"/>
            </a:schemeClr>
          </a:solidFill>
          <a:ln w="57150">
            <a:solidFill>
              <a:schemeClr val="accent1">
                <a:lumMod val="50000"/>
              </a:schemeClr>
            </a:solidFill>
          </a:ln>
        </p:spPr>
        <p:txBody>
          <a:bodyPr>
            <a:normAutofit/>
          </a:bodyPr>
          <a:lstStyle/>
          <a:p>
            <a:endParaRPr lang="en-IE" sz="2100" b="1" i="0" dirty="0">
              <a:solidFill>
                <a:schemeClr val="accent1">
                  <a:lumMod val="50000"/>
                </a:schemeClr>
              </a:solidFill>
              <a:effectLst/>
            </a:endParaRPr>
          </a:p>
          <a:p>
            <a:pPr marL="0" indent="0">
              <a:buNone/>
            </a:pPr>
            <a:r>
              <a:rPr lang="en-IE" sz="2100" b="1" i="0" dirty="0">
                <a:solidFill>
                  <a:schemeClr val="accent1">
                    <a:lumMod val="50000"/>
                  </a:schemeClr>
                </a:solidFill>
                <a:effectLst/>
              </a:rPr>
              <a:t>Mobile:</a:t>
            </a:r>
            <a:r>
              <a:rPr lang="en-IE" sz="2100" b="0" i="0" dirty="0">
                <a:solidFill>
                  <a:schemeClr val="accent1">
                    <a:lumMod val="50000"/>
                  </a:schemeClr>
                </a:solidFill>
                <a:effectLst/>
              </a:rPr>
              <a:t> </a:t>
            </a:r>
            <a:endParaRPr lang="en-IE" sz="2100" dirty="0">
              <a:solidFill>
                <a:schemeClr val="accent1">
                  <a:lumMod val="50000"/>
                </a:schemeClr>
              </a:solidFill>
            </a:endParaRPr>
          </a:p>
          <a:p>
            <a:pPr marL="0" indent="0" algn="ctr">
              <a:buNone/>
            </a:pPr>
            <a:r>
              <a:rPr lang="en-IE" sz="2100" b="0" i="0" dirty="0">
                <a:solidFill>
                  <a:schemeClr val="accent1">
                    <a:lumMod val="50000"/>
                  </a:schemeClr>
                </a:solidFill>
                <a:effectLst/>
              </a:rPr>
              <a:t>086-7018874</a:t>
            </a:r>
          </a:p>
          <a:p>
            <a:pPr marL="0" indent="0">
              <a:buNone/>
            </a:pPr>
            <a:endParaRPr lang="en-IE" sz="2100" b="0" i="0" dirty="0">
              <a:solidFill>
                <a:schemeClr val="accent1">
                  <a:lumMod val="50000"/>
                </a:schemeClr>
              </a:solidFill>
              <a:effectLst/>
            </a:endParaRPr>
          </a:p>
          <a:p>
            <a:pPr marL="0" indent="0">
              <a:buNone/>
            </a:pPr>
            <a:r>
              <a:rPr lang="en-IE" sz="2100" b="1" i="0" dirty="0">
                <a:solidFill>
                  <a:schemeClr val="accent1">
                    <a:lumMod val="50000"/>
                  </a:schemeClr>
                </a:solidFill>
                <a:effectLst/>
              </a:rPr>
              <a:t>Email:</a:t>
            </a:r>
            <a:r>
              <a:rPr lang="en-IE" sz="2100" b="0" i="0" dirty="0">
                <a:solidFill>
                  <a:schemeClr val="accent1">
                    <a:lumMod val="50000"/>
                  </a:schemeClr>
                </a:solidFill>
                <a:effectLst/>
              </a:rPr>
              <a:t> </a:t>
            </a:r>
          </a:p>
          <a:p>
            <a:pPr marL="0" indent="0" algn="ctr">
              <a:buNone/>
            </a:pPr>
            <a:r>
              <a:rPr lang="en-IE" sz="2100" b="0" i="0" u="none" strike="noStrike" dirty="0">
                <a:solidFill>
                  <a:schemeClr val="accent1">
                    <a:lumMod val="50000"/>
                  </a:schemeClr>
                </a:solidFill>
                <a:effectLst/>
                <a:hlinkClick r:id="rId4">
                  <a:extLst>
                    <a:ext uri="{A12FA001-AC4F-418D-AE19-62706E023703}">
                      <ahyp:hlinkClr xmlns:ahyp="http://schemas.microsoft.com/office/drawing/2018/hyperlinkcolor" val="tx"/>
                    </a:ext>
                  </a:extLst>
                </a:hlinkClick>
              </a:rPr>
              <a:t>lorraineguinan@fssu.ie</a:t>
            </a:r>
            <a:endParaRPr lang="en-IE" sz="2100" b="0" i="0" dirty="0">
              <a:solidFill>
                <a:schemeClr val="accent1">
                  <a:lumMod val="50000"/>
                </a:schemeClr>
              </a:solidFill>
              <a:effectLst/>
            </a:endParaRPr>
          </a:p>
          <a:p>
            <a:pPr marL="0" indent="0">
              <a:buNone/>
            </a:pPr>
            <a:endParaRPr lang="en-IE" dirty="0"/>
          </a:p>
        </p:txBody>
      </p:sp>
      <p:sp>
        <p:nvSpPr>
          <p:cNvPr id="15" name="TextBox 14">
            <a:extLst>
              <a:ext uri="{FF2B5EF4-FFF2-40B4-BE49-F238E27FC236}">
                <a16:creationId xmlns:a16="http://schemas.microsoft.com/office/drawing/2014/main" id="{CE39D8A1-2884-41F2-B298-AF5BF962BEA8}"/>
              </a:ext>
            </a:extLst>
          </p:cNvPr>
          <p:cNvSpPr txBox="1"/>
          <p:nvPr/>
        </p:nvSpPr>
        <p:spPr>
          <a:xfrm>
            <a:off x="8366389" y="2869617"/>
            <a:ext cx="3087672" cy="2662267"/>
          </a:xfrm>
          <a:prstGeom prst="rect">
            <a:avLst/>
          </a:prstGeom>
          <a:solidFill>
            <a:schemeClr val="accent1">
              <a:lumMod val="20000"/>
              <a:lumOff val="80000"/>
            </a:schemeClr>
          </a:solidFill>
          <a:ln w="57150">
            <a:solidFill>
              <a:schemeClr val="accent1">
                <a:lumMod val="50000"/>
              </a:schemeClr>
            </a:solidFill>
          </a:ln>
        </p:spPr>
        <p:txBody>
          <a:bodyPr wrap="square" rtlCol="0">
            <a:spAutoFit/>
          </a:bodyPr>
          <a:lstStyle/>
          <a:p>
            <a:endParaRPr lang="en-IE" sz="2100" b="1" i="0" dirty="0">
              <a:solidFill>
                <a:schemeClr val="accent1">
                  <a:lumMod val="50000"/>
                </a:schemeClr>
              </a:solidFill>
              <a:effectLst/>
            </a:endParaRPr>
          </a:p>
          <a:p>
            <a:r>
              <a:rPr lang="en-IE" sz="2100" b="1" i="0" dirty="0">
                <a:solidFill>
                  <a:schemeClr val="accent1">
                    <a:lumMod val="50000"/>
                  </a:schemeClr>
                </a:solidFill>
                <a:effectLst/>
              </a:rPr>
              <a:t>Mobile:</a:t>
            </a:r>
            <a:r>
              <a:rPr lang="en-IE" sz="2100" b="0" i="0" dirty="0">
                <a:solidFill>
                  <a:schemeClr val="accent1">
                    <a:lumMod val="50000"/>
                  </a:schemeClr>
                </a:solidFill>
                <a:effectLst/>
              </a:rPr>
              <a:t> </a:t>
            </a:r>
            <a:endParaRPr lang="en-IE" sz="2100" dirty="0">
              <a:solidFill>
                <a:schemeClr val="accent1">
                  <a:lumMod val="50000"/>
                </a:schemeClr>
              </a:solidFill>
            </a:endParaRPr>
          </a:p>
          <a:p>
            <a:pPr algn="ctr"/>
            <a:r>
              <a:rPr lang="en-IE" sz="2100" b="0" i="0" dirty="0">
                <a:solidFill>
                  <a:schemeClr val="accent1">
                    <a:lumMod val="50000"/>
                  </a:schemeClr>
                </a:solidFill>
                <a:effectLst/>
              </a:rPr>
              <a:t>01-2690677</a:t>
            </a:r>
          </a:p>
          <a:p>
            <a:endParaRPr lang="en-IE" sz="2100" b="0" i="0" dirty="0">
              <a:solidFill>
                <a:schemeClr val="accent1">
                  <a:lumMod val="50000"/>
                </a:schemeClr>
              </a:solidFill>
              <a:effectLst/>
            </a:endParaRPr>
          </a:p>
          <a:p>
            <a:endParaRPr lang="en-IE" sz="2100" b="0" i="0" dirty="0">
              <a:solidFill>
                <a:schemeClr val="accent1">
                  <a:lumMod val="50000"/>
                </a:schemeClr>
              </a:solidFill>
              <a:effectLst/>
            </a:endParaRPr>
          </a:p>
          <a:p>
            <a:r>
              <a:rPr lang="en-IE" sz="2100" b="1" i="0" dirty="0">
                <a:solidFill>
                  <a:schemeClr val="accent1">
                    <a:lumMod val="50000"/>
                  </a:schemeClr>
                </a:solidFill>
                <a:effectLst/>
              </a:rPr>
              <a:t>Email:</a:t>
            </a:r>
            <a:r>
              <a:rPr lang="en-IE" sz="2100" b="0" i="0" dirty="0">
                <a:solidFill>
                  <a:schemeClr val="accent1">
                    <a:lumMod val="50000"/>
                  </a:schemeClr>
                </a:solidFill>
                <a:effectLst/>
              </a:rPr>
              <a:t> </a:t>
            </a:r>
          </a:p>
          <a:p>
            <a:pPr algn="ctr"/>
            <a:r>
              <a:rPr lang="en-IE" sz="2100" b="0" i="0" u="none" strike="noStrike" dirty="0">
                <a:solidFill>
                  <a:schemeClr val="accent1">
                    <a:lumMod val="50000"/>
                  </a:schemeClr>
                </a:solidFill>
                <a:effectLst/>
                <a:hlinkClick r:id="rId5">
                  <a:extLst>
                    <a:ext uri="{A12FA001-AC4F-418D-AE19-62706E023703}">
                      <ahyp:hlinkClr xmlns:ahyp="http://schemas.microsoft.com/office/drawing/2018/hyperlinkcolor" val="tx"/>
                    </a:ext>
                  </a:extLst>
                </a:hlinkClick>
              </a:rPr>
              <a:t>info@fssu.ie</a:t>
            </a:r>
            <a:endParaRPr lang="en-IE" sz="2100" b="0" i="0" dirty="0">
              <a:solidFill>
                <a:schemeClr val="accent1">
                  <a:lumMod val="50000"/>
                </a:schemeClr>
              </a:solidFill>
              <a:effectLst/>
            </a:endParaRPr>
          </a:p>
          <a:p>
            <a:pPr algn="ctr"/>
            <a:endParaRPr lang="en-IE" sz="2000" dirty="0">
              <a:solidFill>
                <a:srgbClr val="292B2C"/>
              </a:solidFill>
            </a:endParaRPr>
          </a:p>
        </p:txBody>
      </p:sp>
      <p:pic>
        <p:nvPicPr>
          <p:cNvPr id="11" name="Picture 10">
            <a:extLst>
              <a:ext uri="{FF2B5EF4-FFF2-40B4-BE49-F238E27FC236}">
                <a16:creationId xmlns:a16="http://schemas.microsoft.com/office/drawing/2014/main" id="{70C6750C-E8E3-4D04-A382-C6870FDB1521}"/>
              </a:ext>
            </a:extLst>
          </p:cNvPr>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10534997" y="5959942"/>
            <a:ext cx="1219200" cy="540512"/>
          </a:xfrm>
          <a:prstGeom prst="rect">
            <a:avLst/>
          </a:prstGeom>
        </p:spPr>
      </p:pic>
      <p:sp>
        <p:nvSpPr>
          <p:cNvPr id="12" name="Text Placeholder 8">
            <a:extLst>
              <a:ext uri="{FF2B5EF4-FFF2-40B4-BE49-F238E27FC236}">
                <a16:creationId xmlns:a16="http://schemas.microsoft.com/office/drawing/2014/main" id="{4E7414C3-6769-4D13-9438-6334250F0443}"/>
              </a:ext>
            </a:extLst>
          </p:cNvPr>
          <p:cNvSpPr txBox="1">
            <a:spLocks/>
          </p:cNvSpPr>
          <p:nvPr/>
        </p:nvSpPr>
        <p:spPr>
          <a:xfrm>
            <a:off x="8354606" y="1530733"/>
            <a:ext cx="3099455" cy="1038700"/>
          </a:xfrm>
          <a:prstGeom prst="rect">
            <a:avLst/>
          </a:prstGeom>
          <a:solidFill>
            <a:schemeClr val="accent1">
              <a:lumMod val="60000"/>
              <a:lumOff val="40000"/>
            </a:schemeClr>
          </a:solidFill>
          <a:ln w="57150">
            <a:solidFill>
              <a:schemeClr val="accent1">
                <a:lumMod val="50000"/>
              </a:schemeClr>
            </a:solidFill>
          </a:ln>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r>
              <a:rPr lang="en-IE" dirty="0">
                <a:solidFill>
                  <a:schemeClr val="bg1"/>
                </a:solidFill>
              </a:rPr>
              <a:t>FSSU Office</a:t>
            </a:r>
          </a:p>
          <a:p>
            <a:pPr algn="ctr"/>
            <a:endParaRPr lang="en-IE" dirty="0">
              <a:solidFill>
                <a:schemeClr val="bg1"/>
              </a:solidFill>
            </a:endParaRPr>
          </a:p>
        </p:txBody>
      </p:sp>
    </p:spTree>
    <p:extLst>
      <p:ext uri="{BB962C8B-B14F-4D97-AF65-F5344CB8AC3E}">
        <p14:creationId xmlns:p14="http://schemas.microsoft.com/office/powerpoint/2010/main" val="367727489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97357714-711F-40BA-9C59-BFD6C1A8BADE}"/>
              </a:ext>
            </a:extLst>
          </p:cNvPr>
          <p:cNvSpPr/>
          <p:nvPr/>
        </p:nvSpPr>
        <p:spPr>
          <a:xfrm>
            <a:off x="0" y="-1"/>
            <a:ext cx="12192000" cy="564682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5" name="Rectangle 4">
            <a:extLst>
              <a:ext uri="{FF2B5EF4-FFF2-40B4-BE49-F238E27FC236}">
                <a16:creationId xmlns:a16="http://schemas.microsoft.com/office/drawing/2014/main" id="{ECA45186-3F50-4D5B-9C88-13195529FB2C}"/>
              </a:ext>
            </a:extLst>
          </p:cNvPr>
          <p:cNvSpPr/>
          <p:nvPr/>
        </p:nvSpPr>
        <p:spPr>
          <a:xfrm>
            <a:off x="0" y="1018675"/>
            <a:ext cx="12191999" cy="3970318"/>
          </a:xfrm>
          <a:prstGeom prst="rect">
            <a:avLst/>
          </a:prstGeom>
        </p:spPr>
        <p:txBody>
          <a:bodyPr wrap="square">
            <a:spAutoFit/>
          </a:bodyPr>
          <a:lstStyle/>
          <a:p>
            <a:pPr algn="ctr"/>
            <a:r>
              <a:rPr lang="en-IE" sz="3200" dirty="0">
                <a:solidFill>
                  <a:schemeClr val="accent1">
                    <a:lumMod val="60000"/>
                    <a:lumOff val="40000"/>
                  </a:schemeClr>
                </a:solidFill>
                <a:latin typeface="Arial Black" panose="020B0A04020102020204" pitchFamily="34" charset="0"/>
              </a:rPr>
              <a:t>Thank you for joining the webinar</a:t>
            </a:r>
          </a:p>
          <a:p>
            <a:pPr algn="ctr"/>
            <a:endParaRPr lang="en-IE" sz="1400" dirty="0">
              <a:solidFill>
                <a:schemeClr val="bg1"/>
              </a:solidFill>
              <a:latin typeface="Arial Black" panose="020B0A04020102020204" pitchFamily="34" charset="0"/>
            </a:endParaRPr>
          </a:p>
          <a:p>
            <a:pPr algn="ctr"/>
            <a:endParaRPr lang="en-IE" sz="1400" dirty="0">
              <a:solidFill>
                <a:schemeClr val="bg1"/>
              </a:solidFill>
              <a:latin typeface="Arial Black" panose="020B0A04020102020204" pitchFamily="34" charset="0"/>
            </a:endParaRPr>
          </a:p>
          <a:p>
            <a:pPr algn="ctr"/>
            <a:r>
              <a:rPr lang="en-IE" sz="3200" dirty="0">
                <a:solidFill>
                  <a:schemeClr val="bg1"/>
                </a:solidFill>
                <a:latin typeface="Arial Black" panose="020B0A04020102020204" pitchFamily="34" charset="0"/>
              </a:rPr>
              <a:t>If you have any further questions</a:t>
            </a:r>
          </a:p>
          <a:p>
            <a:pPr algn="ctr"/>
            <a:r>
              <a:rPr lang="en-IE" sz="3200" dirty="0">
                <a:solidFill>
                  <a:schemeClr val="bg1"/>
                </a:solidFill>
                <a:latin typeface="Arial Black" panose="020B0A04020102020204" pitchFamily="34" charset="0"/>
              </a:rPr>
              <a:t>please telephone or email us</a:t>
            </a:r>
          </a:p>
          <a:p>
            <a:pPr algn="ctr"/>
            <a:endParaRPr lang="en-IE" sz="3200" dirty="0">
              <a:solidFill>
                <a:schemeClr val="bg1"/>
              </a:solidFill>
              <a:latin typeface="Arial Black" panose="020B0A04020102020204" pitchFamily="34" charset="0"/>
            </a:endParaRPr>
          </a:p>
          <a:p>
            <a:pPr algn="ctr"/>
            <a:r>
              <a:rPr lang="en-IE" sz="3200" dirty="0">
                <a:solidFill>
                  <a:schemeClr val="bg1"/>
                </a:solidFill>
                <a:latin typeface="Arial Black" panose="020B0A04020102020204" pitchFamily="34" charset="0"/>
              </a:rPr>
              <a:t>Post Primary  </a:t>
            </a:r>
            <a:r>
              <a:rPr lang="en-IE" sz="3200" dirty="0">
                <a:solidFill>
                  <a:schemeClr val="bg1"/>
                </a:solidFill>
                <a:latin typeface="Arial" panose="020B0604020202020204" pitchFamily="34" charset="0"/>
                <a:cs typeface="Arial" panose="020B0604020202020204" pitchFamily="34" charset="0"/>
              </a:rPr>
              <a:t>01 269 0677</a:t>
            </a:r>
          </a:p>
          <a:p>
            <a:pPr algn="ctr"/>
            <a:r>
              <a:rPr lang="en-IE" sz="3200" dirty="0">
                <a:solidFill>
                  <a:schemeClr val="bg1"/>
                </a:solidFill>
                <a:latin typeface="Arial Black" panose="020B0A04020102020204" pitchFamily="34" charset="0"/>
                <a:cs typeface="Arial" panose="020B0604020202020204" pitchFamily="34" charset="0"/>
              </a:rPr>
              <a:t>Email</a:t>
            </a:r>
            <a:r>
              <a:rPr lang="en-IE" sz="3200" dirty="0">
                <a:solidFill>
                  <a:schemeClr val="bg1"/>
                </a:solidFill>
                <a:latin typeface="Arial" panose="020B0604020202020204" pitchFamily="34" charset="0"/>
                <a:cs typeface="Arial" panose="020B0604020202020204" pitchFamily="34" charset="0"/>
              </a:rPr>
              <a:t> info@fssu.ie </a:t>
            </a:r>
          </a:p>
          <a:p>
            <a:pPr algn="ctr"/>
            <a:endParaRPr lang="en-IE" sz="3200" dirty="0">
              <a:solidFill>
                <a:schemeClr val="bg1"/>
              </a:solidFill>
              <a:latin typeface="Arial Black" panose="020B0A04020102020204" pitchFamily="34" charset="0"/>
            </a:endParaRPr>
          </a:p>
        </p:txBody>
      </p:sp>
      <p:pic>
        <p:nvPicPr>
          <p:cNvPr id="9" name="Picture 8">
            <a:extLst>
              <a:ext uri="{FF2B5EF4-FFF2-40B4-BE49-F238E27FC236}">
                <a16:creationId xmlns:a16="http://schemas.microsoft.com/office/drawing/2014/main" id="{F01D1D9D-BC79-4241-9F7A-8677401CA013}"/>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0534997" y="5959942"/>
            <a:ext cx="1219200" cy="540512"/>
          </a:xfrm>
          <a:prstGeom prst="rect">
            <a:avLst/>
          </a:prstGeom>
        </p:spPr>
      </p:pic>
    </p:spTree>
    <p:extLst>
      <p:ext uri="{BB962C8B-B14F-4D97-AF65-F5344CB8AC3E}">
        <p14:creationId xmlns:p14="http://schemas.microsoft.com/office/powerpoint/2010/main" val="5961966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425F696-85A1-4AEE-B0BF-AB16A9BD90BC}"/>
              </a:ext>
            </a:extLst>
          </p:cNvPr>
          <p:cNvSpPr/>
          <p:nvPr/>
        </p:nvSpPr>
        <p:spPr>
          <a:xfrm>
            <a:off x="0" y="-1"/>
            <a:ext cx="12192000" cy="124358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5" name="Rectangle 4">
            <a:extLst>
              <a:ext uri="{FF2B5EF4-FFF2-40B4-BE49-F238E27FC236}">
                <a16:creationId xmlns:a16="http://schemas.microsoft.com/office/drawing/2014/main" id="{5D427563-DAF5-4784-B4A6-F969171E2E18}"/>
              </a:ext>
            </a:extLst>
          </p:cNvPr>
          <p:cNvSpPr/>
          <p:nvPr/>
        </p:nvSpPr>
        <p:spPr>
          <a:xfrm>
            <a:off x="748895" y="414048"/>
            <a:ext cx="10705167" cy="646331"/>
          </a:xfrm>
          <a:prstGeom prst="rect">
            <a:avLst/>
          </a:prstGeom>
        </p:spPr>
        <p:txBody>
          <a:bodyPr wrap="square">
            <a:spAutoFit/>
          </a:bodyPr>
          <a:lstStyle/>
          <a:p>
            <a:r>
              <a:rPr lang="en-IE" sz="3200" dirty="0">
                <a:solidFill>
                  <a:schemeClr val="bg1"/>
                </a:solidFill>
                <a:latin typeface="Arial Black" panose="020B0A04020102020204" pitchFamily="34" charset="0"/>
              </a:rPr>
              <a:t>Financial Update</a:t>
            </a:r>
            <a:r>
              <a:rPr lang="en-IE" sz="3600" dirty="0">
                <a:solidFill>
                  <a:schemeClr val="bg1"/>
                </a:solidFill>
                <a:latin typeface="Arial Black" panose="020B0A04020102020204" pitchFamily="34" charset="0"/>
              </a:rPr>
              <a:t>​</a:t>
            </a:r>
          </a:p>
        </p:txBody>
      </p:sp>
      <p:pic>
        <p:nvPicPr>
          <p:cNvPr id="11" name="Picture 10">
            <a:extLst>
              <a:ext uri="{FF2B5EF4-FFF2-40B4-BE49-F238E27FC236}">
                <a16:creationId xmlns:a16="http://schemas.microsoft.com/office/drawing/2014/main" id="{A3B8BBBD-1F50-4DAF-A4D5-C56C46727137}"/>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0534997" y="5959942"/>
            <a:ext cx="1219200" cy="540512"/>
          </a:xfrm>
          <a:prstGeom prst="rect">
            <a:avLst/>
          </a:prstGeom>
        </p:spPr>
      </p:pic>
      <p:graphicFrame>
        <p:nvGraphicFramePr>
          <p:cNvPr id="8" name="Content Placeholder 7">
            <a:extLst>
              <a:ext uri="{FF2B5EF4-FFF2-40B4-BE49-F238E27FC236}">
                <a16:creationId xmlns:a16="http://schemas.microsoft.com/office/drawing/2014/main" id="{7FFCEEB2-3B00-4024-8F79-4EF7DB2DB52A}"/>
              </a:ext>
            </a:extLst>
          </p:cNvPr>
          <p:cNvGraphicFramePr>
            <a:graphicFrameLocks noGrp="1"/>
          </p:cNvGraphicFramePr>
          <p:nvPr>
            <p:ph idx="1"/>
            <p:extLst>
              <p:ext uri="{D42A27DB-BD31-4B8C-83A1-F6EECF244321}">
                <p14:modId xmlns:p14="http://schemas.microsoft.com/office/powerpoint/2010/main" val="4074768387"/>
              </p:ext>
            </p:extLst>
          </p:nvPr>
        </p:nvGraphicFramePr>
        <p:xfrm>
          <a:off x="748895" y="1243584"/>
          <a:ext cx="9891064" cy="52003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9460104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425F696-85A1-4AEE-B0BF-AB16A9BD90BC}"/>
              </a:ext>
            </a:extLst>
          </p:cNvPr>
          <p:cNvSpPr/>
          <p:nvPr/>
        </p:nvSpPr>
        <p:spPr>
          <a:xfrm>
            <a:off x="0" y="-1"/>
            <a:ext cx="12192000" cy="124358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5" name="Rectangle 4">
            <a:extLst>
              <a:ext uri="{FF2B5EF4-FFF2-40B4-BE49-F238E27FC236}">
                <a16:creationId xmlns:a16="http://schemas.microsoft.com/office/drawing/2014/main" id="{5D427563-DAF5-4784-B4A6-F969171E2E18}"/>
              </a:ext>
            </a:extLst>
          </p:cNvPr>
          <p:cNvSpPr/>
          <p:nvPr/>
        </p:nvSpPr>
        <p:spPr>
          <a:xfrm>
            <a:off x="748895" y="414048"/>
            <a:ext cx="10705167" cy="646331"/>
          </a:xfrm>
          <a:prstGeom prst="rect">
            <a:avLst/>
          </a:prstGeom>
        </p:spPr>
        <p:txBody>
          <a:bodyPr wrap="square">
            <a:spAutoFit/>
          </a:bodyPr>
          <a:lstStyle/>
          <a:p>
            <a:r>
              <a:rPr lang="en-IE" sz="3200" dirty="0">
                <a:solidFill>
                  <a:schemeClr val="bg1"/>
                </a:solidFill>
                <a:latin typeface="Arial Black" panose="020B0A04020102020204" pitchFamily="34" charset="0"/>
              </a:rPr>
              <a:t>Financial Update</a:t>
            </a:r>
            <a:r>
              <a:rPr lang="en-IE" sz="3600" dirty="0">
                <a:solidFill>
                  <a:schemeClr val="bg1"/>
                </a:solidFill>
                <a:latin typeface="Arial Black" panose="020B0A04020102020204" pitchFamily="34" charset="0"/>
              </a:rPr>
              <a:t>​</a:t>
            </a:r>
          </a:p>
        </p:txBody>
      </p:sp>
      <p:pic>
        <p:nvPicPr>
          <p:cNvPr id="11" name="Picture 10">
            <a:extLst>
              <a:ext uri="{FF2B5EF4-FFF2-40B4-BE49-F238E27FC236}">
                <a16:creationId xmlns:a16="http://schemas.microsoft.com/office/drawing/2014/main" id="{A3B8BBBD-1F50-4DAF-A4D5-C56C46727137}"/>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0534997" y="5959942"/>
            <a:ext cx="1219200" cy="540512"/>
          </a:xfrm>
          <a:prstGeom prst="rect">
            <a:avLst/>
          </a:prstGeom>
        </p:spPr>
      </p:pic>
      <p:graphicFrame>
        <p:nvGraphicFramePr>
          <p:cNvPr id="8" name="Content Placeholder 7">
            <a:extLst>
              <a:ext uri="{FF2B5EF4-FFF2-40B4-BE49-F238E27FC236}">
                <a16:creationId xmlns:a16="http://schemas.microsoft.com/office/drawing/2014/main" id="{7FFCEEB2-3B00-4024-8F79-4EF7DB2DB52A}"/>
              </a:ext>
            </a:extLst>
          </p:cNvPr>
          <p:cNvGraphicFramePr>
            <a:graphicFrameLocks noGrp="1"/>
          </p:cNvGraphicFramePr>
          <p:nvPr>
            <p:ph idx="1"/>
            <p:extLst>
              <p:ext uri="{D42A27DB-BD31-4B8C-83A1-F6EECF244321}">
                <p14:modId xmlns:p14="http://schemas.microsoft.com/office/powerpoint/2010/main" val="1589559156"/>
              </p:ext>
            </p:extLst>
          </p:nvPr>
        </p:nvGraphicFramePr>
        <p:xfrm>
          <a:off x="1250455" y="1243584"/>
          <a:ext cx="8639994" cy="520036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7801939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425F696-85A1-4AEE-B0BF-AB16A9BD90BC}"/>
              </a:ext>
            </a:extLst>
          </p:cNvPr>
          <p:cNvSpPr/>
          <p:nvPr/>
        </p:nvSpPr>
        <p:spPr>
          <a:xfrm>
            <a:off x="0" y="-1"/>
            <a:ext cx="12192000" cy="124358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5" name="Rectangle 4">
            <a:extLst>
              <a:ext uri="{FF2B5EF4-FFF2-40B4-BE49-F238E27FC236}">
                <a16:creationId xmlns:a16="http://schemas.microsoft.com/office/drawing/2014/main" id="{5D427563-DAF5-4784-B4A6-F969171E2E18}"/>
              </a:ext>
            </a:extLst>
          </p:cNvPr>
          <p:cNvSpPr/>
          <p:nvPr/>
        </p:nvSpPr>
        <p:spPr>
          <a:xfrm>
            <a:off x="748895" y="414048"/>
            <a:ext cx="10705167" cy="646331"/>
          </a:xfrm>
          <a:prstGeom prst="rect">
            <a:avLst/>
          </a:prstGeom>
        </p:spPr>
        <p:txBody>
          <a:bodyPr wrap="square">
            <a:spAutoFit/>
          </a:bodyPr>
          <a:lstStyle/>
          <a:p>
            <a:r>
              <a:rPr lang="en-IE" sz="3200" dirty="0">
                <a:solidFill>
                  <a:schemeClr val="bg1"/>
                </a:solidFill>
                <a:latin typeface="Arial Black" panose="020B0A04020102020204" pitchFamily="34" charset="0"/>
              </a:rPr>
              <a:t>Government Budget 2022</a:t>
            </a:r>
            <a:r>
              <a:rPr lang="en-IE" sz="3600" dirty="0">
                <a:solidFill>
                  <a:schemeClr val="bg1"/>
                </a:solidFill>
                <a:latin typeface="Arial Black" panose="020B0A04020102020204" pitchFamily="34" charset="0"/>
              </a:rPr>
              <a:t>​</a:t>
            </a:r>
          </a:p>
        </p:txBody>
      </p:sp>
      <p:pic>
        <p:nvPicPr>
          <p:cNvPr id="11" name="Picture 10">
            <a:extLst>
              <a:ext uri="{FF2B5EF4-FFF2-40B4-BE49-F238E27FC236}">
                <a16:creationId xmlns:a16="http://schemas.microsoft.com/office/drawing/2014/main" id="{A3B8BBBD-1F50-4DAF-A4D5-C56C46727137}"/>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0534997" y="5959942"/>
            <a:ext cx="1219200" cy="540512"/>
          </a:xfrm>
          <a:prstGeom prst="rect">
            <a:avLst/>
          </a:prstGeom>
        </p:spPr>
      </p:pic>
      <p:sp>
        <p:nvSpPr>
          <p:cNvPr id="8" name="TextBox 7">
            <a:extLst>
              <a:ext uri="{FF2B5EF4-FFF2-40B4-BE49-F238E27FC236}">
                <a16:creationId xmlns:a16="http://schemas.microsoft.com/office/drawing/2014/main" id="{37DA032A-66A8-4754-8AA5-F81C4082CACD}"/>
              </a:ext>
            </a:extLst>
          </p:cNvPr>
          <p:cNvSpPr txBox="1"/>
          <p:nvPr/>
        </p:nvSpPr>
        <p:spPr>
          <a:xfrm>
            <a:off x="748894" y="1328108"/>
            <a:ext cx="11443106" cy="4524315"/>
          </a:xfrm>
          <a:prstGeom prst="rect">
            <a:avLst/>
          </a:prstGeom>
          <a:noFill/>
        </p:spPr>
        <p:txBody>
          <a:bodyPr wrap="square">
            <a:spAutoFit/>
          </a:bodyPr>
          <a:lstStyle/>
          <a:p>
            <a:r>
              <a:rPr lang="en-IE" sz="2400" b="1" dirty="0">
                <a:solidFill>
                  <a:schemeClr val="accent1">
                    <a:lumMod val="50000"/>
                  </a:schemeClr>
                </a:solidFill>
              </a:rPr>
              <a:t>Universal Social Charge (USC) </a:t>
            </a:r>
          </a:p>
          <a:p>
            <a:pPr marL="342900" indent="-342900">
              <a:buFont typeface="Arial" panose="020B0604020202020204" pitchFamily="34" charset="0"/>
              <a:buChar char="•"/>
            </a:pPr>
            <a:r>
              <a:rPr lang="en-IE" sz="2400" dirty="0">
                <a:solidFill>
                  <a:schemeClr val="accent1">
                    <a:lumMod val="50000"/>
                  </a:schemeClr>
                </a:solidFill>
              </a:rPr>
              <a:t>The exemption threshold of €13,000 remains the same. The ceiling of the 2% band will increase from €20,687 to €21,295, so that the salary of a full-time worker on the minimum wage will remain outside the higher rate of USC.</a:t>
            </a:r>
          </a:p>
          <a:p>
            <a:endParaRPr lang="en-IE" sz="2400" dirty="0">
              <a:solidFill>
                <a:schemeClr val="accent1">
                  <a:lumMod val="50000"/>
                </a:schemeClr>
              </a:solidFill>
            </a:endParaRPr>
          </a:p>
          <a:p>
            <a:r>
              <a:rPr lang="en-IE" sz="2400" b="1" dirty="0">
                <a:solidFill>
                  <a:schemeClr val="accent1">
                    <a:lumMod val="50000"/>
                  </a:schemeClr>
                </a:solidFill>
              </a:rPr>
              <a:t>National Minimum Wage </a:t>
            </a:r>
          </a:p>
          <a:p>
            <a:pPr marL="342900" indent="-342900">
              <a:buFont typeface="Arial" panose="020B0604020202020204" pitchFamily="34" charset="0"/>
              <a:buChar char="•"/>
            </a:pPr>
            <a:r>
              <a:rPr lang="en-IE" sz="2400" dirty="0">
                <a:solidFill>
                  <a:schemeClr val="accent1">
                    <a:lumMod val="50000"/>
                  </a:schemeClr>
                </a:solidFill>
              </a:rPr>
              <a:t>The Government has approved increasing the national minimum wage by 30 cent per hour, from €10.20 to €10.50 from 1 January 2022.</a:t>
            </a:r>
          </a:p>
          <a:p>
            <a:endParaRPr lang="en-IE" sz="2400" dirty="0">
              <a:solidFill>
                <a:schemeClr val="accent1">
                  <a:lumMod val="50000"/>
                </a:schemeClr>
              </a:solidFill>
            </a:endParaRPr>
          </a:p>
          <a:p>
            <a:r>
              <a:rPr lang="en-IE" sz="2400" b="1" dirty="0">
                <a:solidFill>
                  <a:schemeClr val="accent1">
                    <a:lumMod val="50000"/>
                  </a:schemeClr>
                </a:solidFill>
              </a:rPr>
              <a:t>PRSI</a:t>
            </a:r>
          </a:p>
          <a:p>
            <a:pPr marL="342900" indent="-342900">
              <a:buFont typeface="Arial" panose="020B0604020202020204" pitchFamily="34" charset="0"/>
              <a:buChar char="•"/>
            </a:pPr>
            <a:r>
              <a:rPr lang="en-IE" sz="2400" dirty="0">
                <a:solidFill>
                  <a:schemeClr val="accent1">
                    <a:lumMod val="50000"/>
                  </a:schemeClr>
                </a:solidFill>
              </a:rPr>
              <a:t>Employers currently pay 11.05% Class A employer PRSI on weekly earnings over €398. This increased to €410 from 1 January 2022.</a:t>
            </a:r>
            <a:endParaRPr lang="en-US" sz="2400" dirty="0">
              <a:solidFill>
                <a:schemeClr val="accent1">
                  <a:lumMod val="50000"/>
                </a:schemeClr>
              </a:solidFill>
            </a:endParaRPr>
          </a:p>
        </p:txBody>
      </p:sp>
      <p:sp>
        <p:nvSpPr>
          <p:cNvPr id="9" name="Rectangle 8">
            <a:extLst>
              <a:ext uri="{FF2B5EF4-FFF2-40B4-BE49-F238E27FC236}">
                <a16:creationId xmlns:a16="http://schemas.microsoft.com/office/drawing/2014/main" id="{46B9F72A-82AE-4722-82F7-55AE9ED53145}"/>
              </a:ext>
            </a:extLst>
          </p:cNvPr>
          <p:cNvSpPr/>
          <p:nvPr/>
        </p:nvSpPr>
        <p:spPr>
          <a:xfrm>
            <a:off x="1759809" y="5845957"/>
            <a:ext cx="7200800" cy="597995"/>
          </a:xfrm>
          <a:prstGeom prst="rect">
            <a:avLst/>
          </a:prstGeom>
          <a:solidFill>
            <a:schemeClr val="tx2">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2000" dirty="0">
                <a:latin typeface="Calibri" panose="020F0502020204030204" pitchFamily="34" charset="0"/>
                <a:cs typeface="Calibri" panose="020F0502020204030204" pitchFamily="34" charset="0"/>
              </a:rPr>
              <a:t>Guideline 13-2021/2022</a:t>
            </a:r>
          </a:p>
        </p:txBody>
      </p:sp>
    </p:spTree>
    <p:extLst>
      <p:ext uri="{BB962C8B-B14F-4D97-AF65-F5344CB8AC3E}">
        <p14:creationId xmlns:p14="http://schemas.microsoft.com/office/powerpoint/2010/main" val="10380724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425F696-85A1-4AEE-B0BF-AB16A9BD90BC}"/>
              </a:ext>
            </a:extLst>
          </p:cNvPr>
          <p:cNvSpPr/>
          <p:nvPr/>
        </p:nvSpPr>
        <p:spPr>
          <a:xfrm>
            <a:off x="0" y="-1"/>
            <a:ext cx="12192000" cy="124358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5" name="Rectangle 4">
            <a:extLst>
              <a:ext uri="{FF2B5EF4-FFF2-40B4-BE49-F238E27FC236}">
                <a16:creationId xmlns:a16="http://schemas.microsoft.com/office/drawing/2014/main" id="{5D427563-DAF5-4784-B4A6-F969171E2E18}"/>
              </a:ext>
            </a:extLst>
          </p:cNvPr>
          <p:cNvSpPr/>
          <p:nvPr/>
        </p:nvSpPr>
        <p:spPr>
          <a:xfrm>
            <a:off x="748895" y="414048"/>
            <a:ext cx="10705167" cy="584775"/>
          </a:xfrm>
          <a:prstGeom prst="rect">
            <a:avLst/>
          </a:prstGeom>
        </p:spPr>
        <p:txBody>
          <a:bodyPr wrap="square">
            <a:spAutoFit/>
          </a:bodyPr>
          <a:lstStyle/>
          <a:p>
            <a:r>
              <a:rPr lang="en-IE" sz="3200" dirty="0">
                <a:solidFill>
                  <a:schemeClr val="bg1"/>
                </a:solidFill>
                <a:latin typeface="Arial Black" panose="020B0A04020102020204" pitchFamily="34" charset="0"/>
              </a:rPr>
              <a:t>Revised Salary Rates from 01</a:t>
            </a:r>
            <a:r>
              <a:rPr lang="en-IE" sz="3200" baseline="30000" dirty="0">
                <a:solidFill>
                  <a:schemeClr val="bg1"/>
                </a:solidFill>
                <a:latin typeface="Arial Black" panose="020B0A04020102020204" pitchFamily="34" charset="0"/>
              </a:rPr>
              <a:t>st</a:t>
            </a:r>
            <a:r>
              <a:rPr lang="en-IE" sz="3200" dirty="0">
                <a:solidFill>
                  <a:schemeClr val="bg1"/>
                </a:solidFill>
                <a:latin typeface="Arial Black" panose="020B0A04020102020204" pitchFamily="34" charset="0"/>
              </a:rPr>
              <a:t> October 2021</a:t>
            </a:r>
            <a:endParaRPr lang="en-IE" sz="3600" dirty="0">
              <a:solidFill>
                <a:schemeClr val="bg1"/>
              </a:solidFill>
              <a:latin typeface="Arial Black" panose="020B0A04020102020204" pitchFamily="34" charset="0"/>
            </a:endParaRPr>
          </a:p>
        </p:txBody>
      </p:sp>
      <p:pic>
        <p:nvPicPr>
          <p:cNvPr id="11" name="Picture 10">
            <a:extLst>
              <a:ext uri="{FF2B5EF4-FFF2-40B4-BE49-F238E27FC236}">
                <a16:creationId xmlns:a16="http://schemas.microsoft.com/office/drawing/2014/main" id="{A3B8BBBD-1F50-4DAF-A4D5-C56C46727137}"/>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0534997" y="5959942"/>
            <a:ext cx="1219200" cy="540512"/>
          </a:xfrm>
          <a:prstGeom prst="rect">
            <a:avLst/>
          </a:prstGeom>
        </p:spPr>
      </p:pic>
      <p:sp>
        <p:nvSpPr>
          <p:cNvPr id="8" name="TextBox 7">
            <a:extLst>
              <a:ext uri="{FF2B5EF4-FFF2-40B4-BE49-F238E27FC236}">
                <a16:creationId xmlns:a16="http://schemas.microsoft.com/office/drawing/2014/main" id="{37DA032A-66A8-4754-8AA5-F81C4082CACD}"/>
              </a:ext>
            </a:extLst>
          </p:cNvPr>
          <p:cNvSpPr txBox="1"/>
          <p:nvPr/>
        </p:nvSpPr>
        <p:spPr>
          <a:xfrm>
            <a:off x="450581" y="1836610"/>
            <a:ext cx="7478394" cy="4524315"/>
          </a:xfrm>
          <a:prstGeom prst="rect">
            <a:avLst/>
          </a:prstGeom>
          <a:noFill/>
        </p:spPr>
        <p:txBody>
          <a:bodyPr wrap="square">
            <a:spAutoFit/>
          </a:bodyPr>
          <a:lstStyle/>
          <a:p>
            <a:pPr marL="342900" indent="-342900">
              <a:buFont typeface="Wingdings" panose="05000000000000000000" pitchFamily="2" charset="2"/>
              <a:buChar char="Ø"/>
            </a:pPr>
            <a:r>
              <a:rPr lang="en-IE" sz="2400" dirty="0">
                <a:solidFill>
                  <a:schemeClr val="accent1">
                    <a:lumMod val="50000"/>
                  </a:schemeClr>
                </a:solidFill>
              </a:rPr>
              <a:t>Annual basic scale salaries were </a:t>
            </a:r>
            <a:r>
              <a:rPr lang="en-IE" sz="2400" b="1" dirty="0">
                <a:solidFill>
                  <a:schemeClr val="accent1">
                    <a:lumMod val="50000"/>
                  </a:schemeClr>
                </a:solidFill>
              </a:rPr>
              <a:t>increased by 1% or €500 </a:t>
            </a:r>
            <a:r>
              <a:rPr lang="en-IE" sz="2400" dirty="0">
                <a:solidFill>
                  <a:schemeClr val="accent1">
                    <a:lumMod val="50000"/>
                  </a:schemeClr>
                </a:solidFill>
              </a:rPr>
              <a:t>whichever was the greater.</a:t>
            </a:r>
          </a:p>
          <a:p>
            <a:endParaRPr lang="en-IE" sz="2400" dirty="0">
              <a:solidFill>
                <a:schemeClr val="accent1">
                  <a:lumMod val="50000"/>
                </a:schemeClr>
              </a:solidFill>
            </a:endParaRPr>
          </a:p>
          <a:p>
            <a:pPr marL="342900" indent="-342900">
              <a:buFont typeface="Wingdings" panose="05000000000000000000" pitchFamily="2" charset="2"/>
              <a:buChar char="Ø"/>
            </a:pPr>
            <a:r>
              <a:rPr lang="en-IE" sz="2400" dirty="0">
                <a:solidFill>
                  <a:schemeClr val="accent1">
                    <a:lumMod val="50000"/>
                  </a:schemeClr>
                </a:solidFill>
              </a:rPr>
              <a:t>Revised salary scales are detailed in </a:t>
            </a:r>
            <a:r>
              <a:rPr lang="en-IE" sz="2400" b="1" dirty="0">
                <a:solidFill>
                  <a:schemeClr val="accent2">
                    <a:lumMod val="75000"/>
                  </a:schemeClr>
                </a:solidFill>
              </a:rPr>
              <a:t>Circular 0054/2021</a:t>
            </a:r>
          </a:p>
          <a:p>
            <a:endParaRPr lang="en-IE" sz="2400" b="1" dirty="0">
              <a:solidFill>
                <a:schemeClr val="accent2">
                  <a:lumMod val="75000"/>
                </a:schemeClr>
              </a:solidFill>
            </a:endParaRPr>
          </a:p>
          <a:p>
            <a:pPr marL="342900" indent="-342900">
              <a:buFont typeface="Wingdings" panose="05000000000000000000" pitchFamily="2" charset="2"/>
              <a:buChar char="Ø"/>
            </a:pPr>
            <a:r>
              <a:rPr lang="en-IE" sz="2400" dirty="0">
                <a:solidFill>
                  <a:schemeClr val="accent1">
                    <a:lumMod val="50000"/>
                  </a:schemeClr>
                </a:solidFill>
              </a:rPr>
              <a:t>Increase </a:t>
            </a:r>
            <a:r>
              <a:rPr lang="en-IE" sz="2400" b="1" dirty="0">
                <a:solidFill>
                  <a:schemeClr val="accent1">
                    <a:lumMod val="50000"/>
                  </a:schemeClr>
                </a:solidFill>
              </a:rPr>
              <a:t>only applies </a:t>
            </a:r>
            <a:r>
              <a:rPr lang="en-IE" sz="2400" dirty="0">
                <a:solidFill>
                  <a:schemeClr val="accent1">
                    <a:lumMod val="50000"/>
                  </a:schemeClr>
                </a:solidFill>
              </a:rPr>
              <a:t>to Department sanctioned clerical, caretakers and cleaning staff</a:t>
            </a:r>
          </a:p>
          <a:p>
            <a:endParaRPr lang="en-IE" sz="2400" dirty="0">
              <a:solidFill>
                <a:schemeClr val="accent1">
                  <a:lumMod val="50000"/>
                </a:schemeClr>
              </a:solidFill>
            </a:endParaRPr>
          </a:p>
          <a:p>
            <a:pPr marL="342900" indent="-342900">
              <a:buFont typeface="Wingdings" panose="05000000000000000000" pitchFamily="2" charset="2"/>
              <a:buChar char="Ø"/>
            </a:pPr>
            <a:r>
              <a:rPr lang="en-IE" sz="2400" dirty="0">
                <a:solidFill>
                  <a:schemeClr val="accent1">
                    <a:lumMod val="50000"/>
                  </a:schemeClr>
                </a:solidFill>
              </a:rPr>
              <a:t>Increase </a:t>
            </a:r>
            <a:r>
              <a:rPr lang="en-IE" sz="2400" b="1" dirty="0">
                <a:solidFill>
                  <a:schemeClr val="accent1">
                    <a:lumMod val="50000"/>
                  </a:schemeClr>
                </a:solidFill>
              </a:rPr>
              <a:t>does not apply </a:t>
            </a:r>
            <a:r>
              <a:rPr lang="en-IE" sz="2400" dirty="0">
                <a:solidFill>
                  <a:schemeClr val="accent1">
                    <a:lumMod val="50000"/>
                  </a:schemeClr>
                </a:solidFill>
              </a:rPr>
              <a:t>to school staff funded by the SSSF grant or other funds</a:t>
            </a:r>
          </a:p>
          <a:p>
            <a:endParaRPr lang="en-IE" sz="2400" dirty="0">
              <a:solidFill>
                <a:schemeClr val="accent1">
                  <a:lumMod val="50000"/>
                </a:schemeClr>
              </a:solidFill>
            </a:endParaRPr>
          </a:p>
          <a:p>
            <a:endParaRPr lang="en-IE" sz="2400" dirty="0">
              <a:solidFill>
                <a:schemeClr val="accent1">
                  <a:lumMod val="50000"/>
                </a:schemeClr>
              </a:solidFill>
            </a:endParaRPr>
          </a:p>
        </p:txBody>
      </p:sp>
      <p:sp>
        <p:nvSpPr>
          <p:cNvPr id="9" name="Rectangle 8">
            <a:extLst>
              <a:ext uri="{FF2B5EF4-FFF2-40B4-BE49-F238E27FC236}">
                <a16:creationId xmlns:a16="http://schemas.microsoft.com/office/drawing/2014/main" id="{46B9F72A-82AE-4722-82F7-55AE9ED53145}"/>
              </a:ext>
            </a:extLst>
          </p:cNvPr>
          <p:cNvSpPr/>
          <p:nvPr/>
        </p:nvSpPr>
        <p:spPr>
          <a:xfrm>
            <a:off x="1759809" y="5845957"/>
            <a:ext cx="7200800" cy="597995"/>
          </a:xfrm>
          <a:prstGeom prst="rect">
            <a:avLst/>
          </a:prstGeom>
          <a:solidFill>
            <a:schemeClr val="tx2">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2000" dirty="0">
                <a:latin typeface="Calibri" panose="020F0502020204030204" pitchFamily="34" charset="0"/>
                <a:cs typeface="Calibri" panose="020F0502020204030204" pitchFamily="34" charset="0"/>
              </a:rPr>
              <a:t>Guideline 12-2021/2022</a:t>
            </a:r>
          </a:p>
        </p:txBody>
      </p:sp>
      <p:sp>
        <p:nvSpPr>
          <p:cNvPr id="6" name="Rectangle: Folded Corner 5">
            <a:extLst>
              <a:ext uri="{FF2B5EF4-FFF2-40B4-BE49-F238E27FC236}">
                <a16:creationId xmlns:a16="http://schemas.microsoft.com/office/drawing/2014/main" id="{FA904F25-7966-4295-907C-248FA1DEE3AD}"/>
              </a:ext>
            </a:extLst>
          </p:cNvPr>
          <p:cNvSpPr/>
          <p:nvPr/>
        </p:nvSpPr>
        <p:spPr>
          <a:xfrm>
            <a:off x="8279704" y="2200462"/>
            <a:ext cx="3166006" cy="2802601"/>
          </a:xfrm>
          <a:prstGeom prst="foldedCorne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3600" dirty="0"/>
              <a:t>1</a:t>
            </a:r>
            <a:r>
              <a:rPr lang="en-IE" sz="3600" baseline="30000" dirty="0"/>
              <a:t>st</a:t>
            </a:r>
            <a:r>
              <a:rPr lang="en-IE" sz="3600" dirty="0"/>
              <a:t> October 2021</a:t>
            </a:r>
          </a:p>
        </p:txBody>
      </p:sp>
    </p:spTree>
    <p:extLst>
      <p:ext uri="{BB962C8B-B14F-4D97-AF65-F5344CB8AC3E}">
        <p14:creationId xmlns:p14="http://schemas.microsoft.com/office/powerpoint/2010/main" val="23814637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425F696-85A1-4AEE-B0BF-AB16A9BD90BC}"/>
              </a:ext>
            </a:extLst>
          </p:cNvPr>
          <p:cNvSpPr/>
          <p:nvPr/>
        </p:nvSpPr>
        <p:spPr>
          <a:xfrm>
            <a:off x="0" y="-1"/>
            <a:ext cx="12192000" cy="124358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5" name="Rectangle 4">
            <a:extLst>
              <a:ext uri="{FF2B5EF4-FFF2-40B4-BE49-F238E27FC236}">
                <a16:creationId xmlns:a16="http://schemas.microsoft.com/office/drawing/2014/main" id="{5D427563-DAF5-4784-B4A6-F969171E2E18}"/>
              </a:ext>
            </a:extLst>
          </p:cNvPr>
          <p:cNvSpPr/>
          <p:nvPr/>
        </p:nvSpPr>
        <p:spPr>
          <a:xfrm>
            <a:off x="748895" y="414048"/>
            <a:ext cx="10705167" cy="584775"/>
          </a:xfrm>
          <a:prstGeom prst="rect">
            <a:avLst/>
          </a:prstGeom>
        </p:spPr>
        <p:txBody>
          <a:bodyPr wrap="square">
            <a:spAutoFit/>
          </a:bodyPr>
          <a:lstStyle/>
          <a:p>
            <a:r>
              <a:rPr lang="en-IE" sz="3200" dirty="0">
                <a:solidFill>
                  <a:schemeClr val="bg1"/>
                </a:solidFill>
                <a:latin typeface="Arial Black" panose="020B0A04020102020204" pitchFamily="34" charset="0"/>
              </a:rPr>
              <a:t>Pension Increases 01</a:t>
            </a:r>
            <a:r>
              <a:rPr lang="en-IE" sz="3200" baseline="30000" dirty="0">
                <a:solidFill>
                  <a:schemeClr val="bg1"/>
                </a:solidFill>
                <a:latin typeface="Arial Black" panose="020B0A04020102020204" pitchFamily="34" charset="0"/>
              </a:rPr>
              <a:t>st</a:t>
            </a:r>
            <a:r>
              <a:rPr lang="en-IE" sz="3200" dirty="0">
                <a:solidFill>
                  <a:schemeClr val="bg1"/>
                </a:solidFill>
                <a:latin typeface="Arial Black" panose="020B0A04020102020204" pitchFamily="34" charset="0"/>
              </a:rPr>
              <a:t> October 2021</a:t>
            </a:r>
            <a:endParaRPr lang="en-IE" sz="3600" dirty="0">
              <a:solidFill>
                <a:schemeClr val="bg1"/>
              </a:solidFill>
              <a:latin typeface="Arial Black" panose="020B0A04020102020204" pitchFamily="34" charset="0"/>
            </a:endParaRPr>
          </a:p>
        </p:txBody>
      </p:sp>
      <p:pic>
        <p:nvPicPr>
          <p:cNvPr id="11" name="Picture 10">
            <a:extLst>
              <a:ext uri="{FF2B5EF4-FFF2-40B4-BE49-F238E27FC236}">
                <a16:creationId xmlns:a16="http://schemas.microsoft.com/office/drawing/2014/main" id="{A3B8BBBD-1F50-4DAF-A4D5-C56C46727137}"/>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0534997" y="5959942"/>
            <a:ext cx="1219200" cy="540512"/>
          </a:xfrm>
          <a:prstGeom prst="rect">
            <a:avLst/>
          </a:prstGeom>
        </p:spPr>
      </p:pic>
      <p:sp>
        <p:nvSpPr>
          <p:cNvPr id="8" name="TextBox 7">
            <a:extLst>
              <a:ext uri="{FF2B5EF4-FFF2-40B4-BE49-F238E27FC236}">
                <a16:creationId xmlns:a16="http://schemas.microsoft.com/office/drawing/2014/main" id="{37DA032A-66A8-4754-8AA5-F81C4082CACD}"/>
              </a:ext>
            </a:extLst>
          </p:cNvPr>
          <p:cNvSpPr txBox="1"/>
          <p:nvPr/>
        </p:nvSpPr>
        <p:spPr>
          <a:xfrm>
            <a:off x="450581" y="1339605"/>
            <a:ext cx="6664203" cy="5632311"/>
          </a:xfrm>
          <a:prstGeom prst="rect">
            <a:avLst/>
          </a:prstGeom>
          <a:noFill/>
        </p:spPr>
        <p:txBody>
          <a:bodyPr wrap="square">
            <a:spAutoFit/>
          </a:bodyPr>
          <a:lstStyle/>
          <a:p>
            <a:endParaRPr lang="en-IE" sz="2400" dirty="0">
              <a:solidFill>
                <a:schemeClr val="accent1">
                  <a:lumMod val="50000"/>
                </a:schemeClr>
              </a:solidFill>
            </a:endParaRPr>
          </a:p>
          <a:p>
            <a:r>
              <a:rPr lang="en-IE" sz="2400" b="1" dirty="0">
                <a:solidFill>
                  <a:schemeClr val="accent1">
                    <a:lumMod val="50000"/>
                  </a:schemeClr>
                </a:solidFill>
              </a:rPr>
              <a:t>DPER </a:t>
            </a:r>
            <a:r>
              <a:rPr lang="en-IE" sz="2400" b="1" dirty="0">
                <a:solidFill>
                  <a:schemeClr val="accent2">
                    <a:lumMod val="75000"/>
                  </a:schemeClr>
                </a:solidFill>
              </a:rPr>
              <a:t>Circular 10/2021</a:t>
            </a:r>
          </a:p>
          <a:p>
            <a:endParaRPr lang="en-IE" sz="2400" b="1" dirty="0">
              <a:solidFill>
                <a:schemeClr val="accent1">
                  <a:lumMod val="50000"/>
                </a:schemeClr>
              </a:solidFill>
            </a:endParaRPr>
          </a:p>
          <a:p>
            <a:r>
              <a:rPr lang="en-IE" sz="2400" dirty="0">
                <a:solidFill>
                  <a:schemeClr val="accent1">
                    <a:lumMod val="50000"/>
                  </a:schemeClr>
                </a:solidFill>
              </a:rPr>
              <a:t>To calculate the increase due you will need the following;</a:t>
            </a:r>
          </a:p>
          <a:p>
            <a:pPr marL="342900" indent="-342900">
              <a:buFont typeface="Wingdings" panose="05000000000000000000" pitchFamily="2" charset="2"/>
              <a:buChar char="Ø"/>
            </a:pPr>
            <a:r>
              <a:rPr lang="en-IE" sz="2400" dirty="0">
                <a:solidFill>
                  <a:schemeClr val="accent1">
                    <a:lumMod val="50000"/>
                  </a:schemeClr>
                </a:solidFill>
              </a:rPr>
              <a:t>Point on the scale at which the pensioner retired at</a:t>
            </a:r>
          </a:p>
          <a:p>
            <a:pPr marL="342900" indent="-342900">
              <a:buFont typeface="Wingdings" panose="05000000000000000000" pitchFamily="2" charset="2"/>
              <a:buChar char="Ø"/>
            </a:pPr>
            <a:r>
              <a:rPr lang="en-IE" sz="2400" dirty="0">
                <a:solidFill>
                  <a:schemeClr val="accent1">
                    <a:lumMod val="50000"/>
                  </a:schemeClr>
                </a:solidFill>
              </a:rPr>
              <a:t>Pension decimal which was used to calculate the annual pension</a:t>
            </a:r>
          </a:p>
          <a:p>
            <a:pPr marL="342900" indent="-342900">
              <a:buFont typeface="Wingdings" panose="05000000000000000000" pitchFamily="2" charset="2"/>
              <a:buChar char="Ø"/>
            </a:pPr>
            <a:endParaRPr lang="en-IE" sz="2400" dirty="0">
              <a:solidFill>
                <a:schemeClr val="accent1">
                  <a:lumMod val="50000"/>
                </a:schemeClr>
              </a:solidFill>
            </a:endParaRPr>
          </a:p>
          <a:p>
            <a:r>
              <a:rPr lang="en-IE" sz="2400" dirty="0">
                <a:solidFill>
                  <a:schemeClr val="accent1">
                    <a:lumMod val="50000"/>
                  </a:schemeClr>
                </a:solidFill>
              </a:rPr>
              <a:t>Letter received by the school from the Department with the pension entitlements will contain the above information</a:t>
            </a:r>
          </a:p>
          <a:p>
            <a:endParaRPr lang="en-IE" sz="2400" dirty="0">
              <a:solidFill>
                <a:schemeClr val="accent1">
                  <a:lumMod val="50000"/>
                </a:schemeClr>
              </a:solidFill>
            </a:endParaRPr>
          </a:p>
          <a:p>
            <a:endParaRPr lang="en-IE" sz="2400" dirty="0">
              <a:solidFill>
                <a:schemeClr val="accent1">
                  <a:lumMod val="50000"/>
                </a:schemeClr>
              </a:solidFill>
            </a:endParaRPr>
          </a:p>
        </p:txBody>
      </p:sp>
      <p:pic>
        <p:nvPicPr>
          <p:cNvPr id="10" name="Picture 9">
            <a:extLst>
              <a:ext uri="{FF2B5EF4-FFF2-40B4-BE49-F238E27FC236}">
                <a16:creationId xmlns:a16="http://schemas.microsoft.com/office/drawing/2014/main" id="{42F419B1-5BDE-4827-BB64-696C3B3C351D}"/>
              </a:ext>
            </a:extLst>
          </p:cNvPr>
          <p:cNvPicPr>
            <a:picLocks noChangeAspect="1"/>
          </p:cNvPicPr>
          <p:nvPr/>
        </p:nvPicPr>
        <p:blipFill>
          <a:blip r:embed="rId4"/>
          <a:stretch>
            <a:fillRect/>
          </a:stretch>
        </p:blipFill>
        <p:spPr>
          <a:xfrm>
            <a:off x="7515616" y="1820471"/>
            <a:ext cx="4225803" cy="3791189"/>
          </a:xfrm>
          <a:prstGeom prst="rect">
            <a:avLst/>
          </a:prstGeom>
          <a:ln w="31750">
            <a:solidFill>
              <a:schemeClr val="accent1"/>
            </a:solidFill>
          </a:ln>
        </p:spPr>
      </p:pic>
    </p:spTree>
    <p:extLst>
      <p:ext uri="{BB962C8B-B14F-4D97-AF65-F5344CB8AC3E}">
        <p14:creationId xmlns:p14="http://schemas.microsoft.com/office/powerpoint/2010/main" val="277943706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A8936850EDE884E84BCF07B96EBADCA" ma:contentTypeVersion="14" ma:contentTypeDescription="Create a new document." ma:contentTypeScope="" ma:versionID="05ff32609ca142917080535cd67a0266">
  <xsd:schema xmlns:xsd="http://www.w3.org/2001/XMLSchema" xmlns:xs="http://www.w3.org/2001/XMLSchema" xmlns:p="http://schemas.microsoft.com/office/2006/metadata/properties" xmlns:ns3="e92d1a54-40b2-4a62-9320-551ae05f4a35" xmlns:ns4="922fc6e8-ffa0-4322-a01f-30f3e00c019f" targetNamespace="http://schemas.microsoft.com/office/2006/metadata/properties" ma:root="true" ma:fieldsID="b2e705d5dcf0b2f14396ca6fe3332f1c" ns3:_="" ns4:_="">
    <xsd:import namespace="e92d1a54-40b2-4a62-9320-551ae05f4a35"/>
    <xsd:import namespace="922fc6e8-ffa0-4322-a01f-30f3e00c019f"/>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AutoKeyPoints" minOccurs="0"/>
                <xsd:element ref="ns3:MediaServiceKeyPoints" minOccurs="0"/>
                <xsd:element ref="ns3:MediaServiceLocation" minOccurs="0"/>
                <xsd:element ref="ns3:MediaLengthInSeconds"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92d1a54-40b2-4a62-9320-551ae05f4a35"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18"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22fc6e8-ffa0-4322-a01f-30f3e00c019f"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SharingHintHash" ma:index="21"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7341341-CCE2-47B7-A1F4-E67B3F9E0360}">
  <ds:schemaRefs>
    <ds:schemaRef ds:uri="http://purl.org/dc/dcmitype/"/>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purl.org/dc/terms/"/>
    <ds:schemaRef ds:uri="http://schemas.openxmlformats.org/package/2006/metadata/core-properties"/>
    <ds:schemaRef ds:uri="922fc6e8-ffa0-4322-a01f-30f3e00c019f"/>
    <ds:schemaRef ds:uri="e92d1a54-40b2-4a62-9320-551ae05f4a35"/>
    <ds:schemaRef ds:uri="http://www.w3.org/XML/1998/namespace"/>
  </ds:schemaRefs>
</ds:datastoreItem>
</file>

<file path=customXml/itemProps2.xml><?xml version="1.0" encoding="utf-8"?>
<ds:datastoreItem xmlns:ds="http://schemas.openxmlformats.org/officeDocument/2006/customXml" ds:itemID="{368EC27E-755F-41FF-A2DA-AD8C23771C96}">
  <ds:schemaRefs>
    <ds:schemaRef ds:uri="http://schemas.microsoft.com/sharepoint/v3/contenttype/forms"/>
  </ds:schemaRefs>
</ds:datastoreItem>
</file>

<file path=customXml/itemProps3.xml><?xml version="1.0" encoding="utf-8"?>
<ds:datastoreItem xmlns:ds="http://schemas.openxmlformats.org/officeDocument/2006/customXml" ds:itemID="{DEF180DC-B3E9-4E2A-AC48-881F2A85378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92d1a54-40b2-4a62-9320-551ae05f4a35"/>
    <ds:schemaRef ds:uri="922fc6e8-ffa0-4322-a01f-30f3e00c019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2097</TotalTime>
  <Words>7404</Words>
  <Application>Microsoft Office PowerPoint</Application>
  <PresentationFormat>Widescreen</PresentationFormat>
  <Paragraphs>690</Paragraphs>
  <Slides>45</Slides>
  <Notes>45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45</vt:i4>
      </vt:variant>
    </vt:vector>
  </HeadingPairs>
  <TitlesOfParts>
    <vt:vector size="53" baseType="lpstr">
      <vt:lpstr>Arial</vt:lpstr>
      <vt:lpstr>Arial Black</vt:lpstr>
      <vt:lpstr>Calibri</vt:lpstr>
      <vt:lpstr>Calibri Light</vt:lpstr>
      <vt:lpstr>Symbol</vt:lpstr>
      <vt:lpstr>Tw Cen MT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the FSSU  School Accounts  Submission Process       November 2020</dc:title>
  <dc:creator>Emily O'Connell</dc:creator>
  <cp:lastModifiedBy>Lorraine Guinan</cp:lastModifiedBy>
  <cp:revision>92</cp:revision>
  <cp:lastPrinted>2022-02-04T11:34:16Z</cp:lastPrinted>
  <dcterms:created xsi:type="dcterms:W3CDTF">2020-11-17T10:07:36Z</dcterms:created>
  <dcterms:modified xsi:type="dcterms:W3CDTF">2022-03-23T09:53:55Z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0x0101007A8936850EDE884E84BCF07B96EBADCA</vt:lpwstr>
  </property>
</Properties>
</file>