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8" r:id="rId7"/>
    <p:sldId id="259" r:id="rId8"/>
    <p:sldId id="261" r:id="rId9"/>
    <p:sldId id="260" r:id="rId10"/>
    <p:sldId id="272" r:id="rId11"/>
    <p:sldId id="271" r:id="rId12"/>
    <p:sldId id="266" r:id="rId13"/>
    <p:sldId id="267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2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7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447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0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253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666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92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016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236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052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256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695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7E7F-7F6B-4460-87C3-BFCA6F7E6BC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7241-49B2-4D34-94EC-ED7ED7ACE4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14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CDB185-9B27-4A14-8C9B-017E3197FCF9}"/>
              </a:ext>
            </a:extLst>
          </p:cNvPr>
          <p:cNvSpPr/>
          <p:nvPr/>
        </p:nvSpPr>
        <p:spPr>
          <a:xfrm>
            <a:off x="0" y="0"/>
            <a:ext cx="9144000" cy="44087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pic>
        <p:nvPicPr>
          <p:cNvPr id="5" name="Picture 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1D224AFD-3658-4DF1-88FF-4E4A1B3B5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4"/>
          <a:stretch/>
        </p:blipFill>
        <p:spPr>
          <a:xfrm>
            <a:off x="0" y="377687"/>
            <a:ext cx="9144000" cy="415077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4D84CF-908C-47F2-A7B6-45790E21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778" y="7550981"/>
            <a:ext cx="717702" cy="7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D383F-3821-4708-9AAB-C50EE5C2F7A3}"/>
              </a:ext>
            </a:extLst>
          </p:cNvPr>
          <p:cNvSpPr txBox="1"/>
          <p:nvPr/>
        </p:nvSpPr>
        <p:spPr>
          <a:xfrm>
            <a:off x="2819400" y="4996787"/>
            <a:ext cx="582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0" i="0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Year End Template Checklists</a:t>
            </a:r>
            <a:endParaRPr lang="en-IE" sz="36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Financial Support Services Unit - Home Page - FSSU">
            <a:extLst>
              <a:ext uri="{FF2B5EF4-FFF2-40B4-BE49-F238E27FC236}">
                <a16:creationId xmlns:a16="http://schemas.microsoft.com/office/drawing/2014/main" id="{B2EEBABA-F67B-44E3-A1B8-F9207EBB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5235349"/>
            <a:ext cx="1785257" cy="7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9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BD071-029A-4828-97A0-5CC70748A456}"/>
              </a:ext>
            </a:extLst>
          </p:cNvPr>
          <p:cNvSpPr txBox="1"/>
          <p:nvPr/>
        </p:nvSpPr>
        <p:spPr>
          <a:xfrm>
            <a:off x="870857" y="1423993"/>
            <a:ext cx="7718104" cy="3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ICT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Minor Works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School Book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Standardised Testing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COVID-19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Capital Grant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Any other specific grant received</a:t>
            </a:r>
          </a:p>
          <a:p>
            <a:pPr marL="457200" lvl="0" indent="-4572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sz="2100" b="1" dirty="0">
                <a:solidFill>
                  <a:srgbClr val="FF0000"/>
                </a:solidFill>
                <a:cs typeface="Arial" panose="020B0604020202020204" pitchFamily="34" charset="0"/>
              </a:rPr>
              <a:t>See Financial Guideline P12 - 2020/2021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5563E2D-B88E-4C44-85B6-2263008C7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9862" y="1819323"/>
            <a:ext cx="2219099" cy="2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490BD-D176-44B8-80F5-719C63B6839F}"/>
              </a:ext>
            </a:extLst>
          </p:cNvPr>
          <p:cNvSpPr txBox="1"/>
          <p:nvPr/>
        </p:nvSpPr>
        <p:spPr>
          <a:xfrm>
            <a:off x="2154909" y="1663479"/>
            <a:ext cx="4321629" cy="326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Payroll Reports</a:t>
            </a:r>
          </a:p>
          <a:p>
            <a:pPr lvl="0" defTabSz="9144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Petty Cash</a:t>
            </a:r>
          </a:p>
          <a:p>
            <a:pPr lvl="0" defTabSz="9144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Credit Card Statements</a:t>
            </a:r>
          </a:p>
          <a:p>
            <a:pPr lvl="0" defTabSz="914400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</a:pPr>
            <a:r>
              <a:rPr lang="en-IE" altLang="en-US" dirty="0">
                <a:latin typeface="Arial" panose="020B0604020202020204" pitchFamily="34" charset="0"/>
                <a:cs typeface="Arial" panose="020B0604020202020204" pitchFamily="34" charset="0"/>
              </a:rPr>
              <a:t>Bank Statements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C47EBFB-B1BD-40F6-833B-0E1DA0874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3638" y="1809916"/>
            <a:ext cx="2225323" cy="2225323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9C1B373-A8E2-4591-B573-074F8A057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39" y="2085672"/>
            <a:ext cx="1390650" cy="371475"/>
          </a:xfrm>
          <a:prstGeom prst="rect">
            <a:avLst/>
          </a:prstGeom>
        </p:spPr>
      </p:pic>
      <p:pic>
        <p:nvPicPr>
          <p:cNvPr id="10" name="Graphic 10">
            <a:extLst>
              <a:ext uri="{FF2B5EF4-FFF2-40B4-BE49-F238E27FC236}">
                <a16:creationId xmlns:a16="http://schemas.microsoft.com/office/drawing/2014/main" id="{DAABC5AE-8A2E-4F37-BD97-2B8F76446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39" y="2922578"/>
            <a:ext cx="1390650" cy="37147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2B7BEF4-F51D-44C7-A848-81E8CAA79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39" y="3759484"/>
            <a:ext cx="1390650" cy="371475"/>
          </a:xfrm>
          <a:prstGeom prst="rect">
            <a:avLst/>
          </a:prstGeom>
        </p:spPr>
      </p:pic>
      <p:pic>
        <p:nvPicPr>
          <p:cNvPr id="12" name="Graphic 10">
            <a:extLst>
              <a:ext uri="{FF2B5EF4-FFF2-40B4-BE49-F238E27FC236}">
                <a16:creationId xmlns:a16="http://schemas.microsoft.com/office/drawing/2014/main" id="{98BAA46D-B9A7-4F88-A7DA-F0E7FC919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039" y="4548617"/>
            <a:ext cx="1390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CE1FF0-D4CD-4680-BB3B-C3BD2E8DE503}"/>
              </a:ext>
            </a:extLst>
          </p:cNvPr>
          <p:cNvSpPr/>
          <p:nvPr/>
        </p:nvSpPr>
        <p:spPr>
          <a:xfrm>
            <a:off x="0" y="-1"/>
            <a:ext cx="9144000" cy="5646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45BE2-0875-41AF-A7C3-6A24CAF85829}"/>
              </a:ext>
            </a:extLst>
          </p:cNvPr>
          <p:cNvSpPr/>
          <p:nvPr/>
        </p:nvSpPr>
        <p:spPr>
          <a:xfrm>
            <a:off x="1" y="1018675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  <a:p>
            <a:pPr algn="ctr"/>
            <a:endParaRPr lang="en-IE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IE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If you have any further questions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please telephone or email us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Monday-Thursday 9-7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Friday 9-5</a:t>
            </a:r>
          </a:p>
          <a:p>
            <a:pPr algn="ctr"/>
            <a:endParaRPr lang="en-IE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FSSU Primary  </a:t>
            </a:r>
            <a:r>
              <a:rPr lang="en-I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01 910 4020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Email</a:t>
            </a:r>
            <a:r>
              <a:rPr lang="en-I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primary@fssu.ie </a:t>
            </a:r>
          </a:p>
          <a:p>
            <a:pPr algn="ctr"/>
            <a:endParaRPr lang="en-IE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45B63-9AB7-4483-82E9-8437F6E84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97" y="5959942"/>
            <a:ext cx="1219200" cy="5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4365B-5222-4C1E-A475-FA6847AE8F02}"/>
              </a:ext>
            </a:extLst>
          </p:cNvPr>
          <p:cNvSpPr txBox="1"/>
          <p:nvPr/>
        </p:nvSpPr>
        <p:spPr>
          <a:xfrm>
            <a:off x="761999" y="1498980"/>
            <a:ext cx="688037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Accounts / Template Checklist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Opening bank balances 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Cheques brought forward from previous year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Closing balances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Reconcile all bank accounts to zero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Compile list of all uncashed cheques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Uncashed cheques - review cheques out of date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reports - ensure consistency with categories selected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Payroll reports - Revenue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Petty Cash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Credit Card Statement </a:t>
            </a: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Bank Statements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AA8BC5-87D3-4494-8838-9079E9AB8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9191" y="1578192"/>
            <a:ext cx="2225323" cy="2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4365B-5222-4C1E-A475-FA6847AE8F02}"/>
              </a:ext>
            </a:extLst>
          </p:cNvPr>
          <p:cNvSpPr txBox="1"/>
          <p:nvPr/>
        </p:nvSpPr>
        <p:spPr>
          <a:xfrm>
            <a:off x="555173" y="1233847"/>
            <a:ext cx="788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Check opening bank balances and cheques brought forward from previous year</a:t>
            </a:r>
            <a:endParaRPr lang="en-IE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C9393A8-B20B-4D8F-8C6F-B56024ED4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5" b="42346"/>
          <a:stretch/>
        </p:blipFill>
        <p:spPr>
          <a:xfrm>
            <a:off x="910120" y="1628708"/>
            <a:ext cx="7323759" cy="492652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1CA2C7-3F78-43B1-A764-D7CFE6152943}"/>
              </a:ext>
            </a:extLst>
          </p:cNvPr>
          <p:cNvSpPr/>
          <p:nvPr/>
        </p:nvSpPr>
        <p:spPr>
          <a:xfrm>
            <a:off x="2019300" y="2159794"/>
            <a:ext cx="458993" cy="2297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0E4AED-7664-42A1-AE4A-0FBE3D57A713}"/>
              </a:ext>
            </a:extLst>
          </p:cNvPr>
          <p:cNvSpPr/>
          <p:nvPr/>
        </p:nvSpPr>
        <p:spPr>
          <a:xfrm>
            <a:off x="7650481" y="2726532"/>
            <a:ext cx="364808" cy="2127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FEA818-731E-4638-BEDF-9A71D7924116}"/>
              </a:ext>
            </a:extLst>
          </p:cNvPr>
          <p:cNvSpPr/>
          <p:nvPr/>
        </p:nvSpPr>
        <p:spPr>
          <a:xfrm>
            <a:off x="7706560" y="6224096"/>
            <a:ext cx="308729" cy="2301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2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F425C5-9B13-40FC-AB56-6CA3CF14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8" r="-1237"/>
          <a:stretch/>
        </p:blipFill>
        <p:spPr>
          <a:xfrm>
            <a:off x="2558143" y="1317021"/>
            <a:ext cx="6585857" cy="52463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4365B-5222-4C1E-A475-FA6847AE8F02}"/>
              </a:ext>
            </a:extLst>
          </p:cNvPr>
          <p:cNvSpPr txBox="1"/>
          <p:nvPr/>
        </p:nvSpPr>
        <p:spPr>
          <a:xfrm>
            <a:off x="467235" y="1577131"/>
            <a:ext cx="1795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Check all cheques written in the year have been entered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8F7E2-EA02-426B-B89B-782329C0E224}"/>
              </a:ext>
            </a:extLst>
          </p:cNvPr>
          <p:cNvSpPr txBox="1"/>
          <p:nvPr/>
        </p:nvSpPr>
        <p:spPr>
          <a:xfrm>
            <a:off x="467235" y="3157210"/>
            <a:ext cx="1795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Check closing balances and reconcile all bank accounts to zero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A032-E3E7-4CD2-B801-08C27F23A4DE}"/>
              </a:ext>
            </a:extLst>
          </p:cNvPr>
          <p:cNvSpPr txBox="1"/>
          <p:nvPr/>
        </p:nvSpPr>
        <p:spPr>
          <a:xfrm>
            <a:off x="467235" y="5014288"/>
            <a:ext cx="1795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Compile list of all uncashed cheques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56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4365B-5222-4C1E-A475-FA6847AE8F02}"/>
              </a:ext>
            </a:extLst>
          </p:cNvPr>
          <p:cNvSpPr txBox="1"/>
          <p:nvPr/>
        </p:nvSpPr>
        <p:spPr>
          <a:xfrm>
            <a:off x="712948" y="1507369"/>
            <a:ext cx="77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Review list of uncashed cheques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D3754-186B-4C0E-A9C2-852809AE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3" y="3093839"/>
            <a:ext cx="8828314" cy="263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B0B33-68AE-46A3-805B-7635D370F561}"/>
              </a:ext>
            </a:extLst>
          </p:cNvPr>
          <p:cNvSpPr txBox="1"/>
          <p:nvPr/>
        </p:nvSpPr>
        <p:spPr>
          <a:xfrm>
            <a:off x="712948" y="1939675"/>
            <a:ext cx="771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Write back any cheques older than six month, or which you don’t expect to be presented.</a:t>
            </a:r>
          </a:p>
        </p:txBody>
      </p:sp>
    </p:spTree>
    <p:extLst>
      <p:ext uri="{BB962C8B-B14F-4D97-AF65-F5344CB8AC3E}">
        <p14:creationId xmlns:p14="http://schemas.microsoft.com/office/powerpoint/2010/main" val="3273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78C83-E5AE-46F9-9751-5A49FBDDC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3932" y="1423993"/>
            <a:ext cx="8069501" cy="266314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AEFBCC-8D1C-4FD9-A92C-333F363ED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61850"/>
              </p:ext>
            </p:extLst>
          </p:nvPr>
        </p:nvGraphicFramePr>
        <p:xfrm>
          <a:off x="2520999" y="4544351"/>
          <a:ext cx="4102001" cy="1365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6282">
                  <a:extLst>
                    <a:ext uri="{9D8B030D-6E8A-4147-A177-3AD203B41FA5}">
                      <a16:colId xmlns:a16="http://schemas.microsoft.com/office/drawing/2014/main" val="2810069389"/>
                    </a:ext>
                  </a:extLst>
                </a:gridCol>
                <a:gridCol w="1194012">
                  <a:extLst>
                    <a:ext uri="{9D8B030D-6E8A-4147-A177-3AD203B41FA5}">
                      <a16:colId xmlns:a16="http://schemas.microsoft.com/office/drawing/2014/main" val="1219365206"/>
                    </a:ext>
                  </a:extLst>
                </a:gridCol>
                <a:gridCol w="911707">
                  <a:extLst>
                    <a:ext uri="{9D8B030D-6E8A-4147-A177-3AD203B41FA5}">
                      <a16:colId xmlns:a16="http://schemas.microsoft.com/office/drawing/2014/main" val="3609765894"/>
                    </a:ext>
                  </a:extLst>
                </a:gridCol>
              </a:tblGrid>
              <a:tr h="27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Description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Cheque no.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Amount 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extLst>
                  <a:ext uri="{0D108BD9-81ED-4DB2-BD59-A6C34878D82A}">
                    <a16:rowId xmlns:a16="http://schemas.microsoft.com/office/drawing/2014/main" val="1100332987"/>
                  </a:ext>
                </a:extLst>
              </a:tr>
              <a:tr h="27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Folens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20156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70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extLst>
                  <a:ext uri="{0D108BD9-81ED-4DB2-BD59-A6C34878D82A}">
                    <a16:rowId xmlns:a16="http://schemas.microsoft.com/office/drawing/2014/main" val="2335813267"/>
                  </a:ext>
                </a:extLst>
              </a:tr>
              <a:tr h="27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Bus hire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20199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305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extLst>
                  <a:ext uri="{0D108BD9-81ED-4DB2-BD59-A6C34878D82A}">
                    <a16:rowId xmlns:a16="http://schemas.microsoft.com/office/drawing/2014/main" val="4212493545"/>
                  </a:ext>
                </a:extLst>
              </a:tr>
              <a:tr h="273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Builders providers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20300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5000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extLst>
                  <a:ext uri="{0D108BD9-81ED-4DB2-BD59-A6C34878D82A}">
                    <a16:rowId xmlns:a16="http://schemas.microsoft.com/office/drawing/2014/main" val="773791513"/>
                  </a:ext>
                </a:extLst>
              </a:tr>
              <a:tr h="273131">
                <a:tc>
                  <a:txBody>
                    <a:bodyPr/>
                    <a:lstStyle/>
                    <a:p>
                      <a:endParaRPr lang="en-I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>
                          <a:effectLst/>
                        </a:rPr>
                        <a:t>Total</a:t>
                      </a:r>
                      <a:endParaRPr lang="en-I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600" dirty="0">
                          <a:effectLst/>
                        </a:rPr>
                        <a:t>5375</a:t>
                      </a:r>
                      <a:endParaRPr lang="en-I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327" marR="98327" marT="0" marB="0"/>
                </a:tc>
                <a:extLst>
                  <a:ext uri="{0D108BD9-81ED-4DB2-BD59-A6C34878D82A}">
                    <a16:rowId xmlns:a16="http://schemas.microsoft.com/office/drawing/2014/main" val="424003031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FBD071-029A-4828-97A0-5CC70748A456}"/>
              </a:ext>
            </a:extLst>
          </p:cNvPr>
          <p:cNvSpPr txBox="1"/>
          <p:nvPr/>
        </p:nvSpPr>
        <p:spPr>
          <a:xfrm>
            <a:off x="761999" y="3994803"/>
            <a:ext cx="771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sure to compile a list of outstanding cheques </a:t>
            </a:r>
            <a:endParaRPr lang="en-IE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A8A01-98DF-4BA8-ADAC-3080D006EC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0511" y="1710861"/>
            <a:ext cx="8560167" cy="484437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0BD885-A37F-4C1A-8628-3DA78A792C85}"/>
              </a:ext>
            </a:extLst>
          </p:cNvPr>
          <p:cNvSpPr/>
          <p:nvPr/>
        </p:nvSpPr>
        <p:spPr>
          <a:xfrm>
            <a:off x="1660361" y="5407086"/>
            <a:ext cx="543674" cy="2297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BD27E9-1E02-4E3D-A96D-C513763FB967}"/>
              </a:ext>
            </a:extLst>
          </p:cNvPr>
          <p:cNvSpPr/>
          <p:nvPr/>
        </p:nvSpPr>
        <p:spPr>
          <a:xfrm>
            <a:off x="2353406" y="5407086"/>
            <a:ext cx="458993" cy="229710"/>
          </a:xfrm>
          <a:prstGeom prst="roundRect">
            <a:avLst/>
          </a:prstGeom>
          <a:noFill/>
          <a:ln w="57150">
            <a:solidFill>
              <a:srgbClr val="392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C14B0F-D32D-4521-AF4A-6E86CEB8AA87}"/>
              </a:ext>
            </a:extLst>
          </p:cNvPr>
          <p:cNvSpPr/>
          <p:nvPr/>
        </p:nvSpPr>
        <p:spPr>
          <a:xfrm>
            <a:off x="7114826" y="5513919"/>
            <a:ext cx="458993" cy="229710"/>
          </a:xfrm>
          <a:prstGeom prst="roundRect">
            <a:avLst/>
          </a:prstGeom>
          <a:noFill/>
          <a:ln w="57150">
            <a:solidFill>
              <a:srgbClr val="392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90566E-A5A3-451A-86EA-508CD8B3ED92}"/>
              </a:ext>
            </a:extLst>
          </p:cNvPr>
          <p:cNvSpPr/>
          <p:nvPr/>
        </p:nvSpPr>
        <p:spPr>
          <a:xfrm>
            <a:off x="1660361" y="2254380"/>
            <a:ext cx="543674" cy="2297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02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98FE6-EEE2-4BC2-9B59-EDDB2A9F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360318"/>
            <a:ext cx="7140479" cy="51949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35F982-9B6A-443A-A79D-3D3073882BC0}"/>
              </a:ext>
            </a:extLst>
          </p:cNvPr>
          <p:cNvSpPr/>
          <p:nvPr/>
        </p:nvSpPr>
        <p:spPr>
          <a:xfrm>
            <a:off x="5749760" y="6111936"/>
            <a:ext cx="924089" cy="2297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22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917EC2-BF99-42AB-9EC1-CA54D9AEA52A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71B8E-A4BF-4ADF-9442-8B3E9219E630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Template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E4B7B-81F5-4827-98D8-0120F06D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6" y="1404271"/>
            <a:ext cx="8664167" cy="1993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03CB4-CCB1-4F99-B985-9FF6C60D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" t="6556" r="13690"/>
          <a:stretch/>
        </p:blipFill>
        <p:spPr>
          <a:xfrm>
            <a:off x="370329" y="3681173"/>
            <a:ext cx="8403340" cy="30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3F4494C38DE4CAFCFDDCAD7D4B077" ma:contentTypeVersion="10" ma:contentTypeDescription="Create a new document." ma:contentTypeScope="" ma:versionID="f0026b41389cafcd9a9117002e50536f">
  <xsd:schema xmlns:xsd="http://www.w3.org/2001/XMLSchema" xmlns:xs="http://www.w3.org/2001/XMLSchema" xmlns:p="http://schemas.microsoft.com/office/2006/metadata/properties" xmlns:ns3="02084eb1-3cb6-4010-a18d-f29185a995c9" targetNamespace="http://schemas.microsoft.com/office/2006/metadata/properties" ma:root="true" ma:fieldsID="d87f1c2b5ba6c755959e9b1b43b78191" ns3:_="">
    <xsd:import namespace="02084eb1-3cb6-4010-a18d-f29185a995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84eb1-3cb6-4010-a18d-f29185a995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7C1F73-D366-407A-B2C7-F7CA767B3A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629E28-A047-4E6F-A899-1E84F14D33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84eb1-3cb6-4010-a18d-f29185a995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A900BE-5C61-4077-9669-BC36272BA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249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O'Connell</dc:creator>
  <cp:lastModifiedBy>Eilish Bronks</cp:lastModifiedBy>
  <cp:revision>25</cp:revision>
  <dcterms:created xsi:type="dcterms:W3CDTF">2021-07-08T13:05:26Z</dcterms:created>
  <dcterms:modified xsi:type="dcterms:W3CDTF">2021-07-15T12:44:56Z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0x0101006433F4494C38DE4CAFCFDDCAD7D4B077</vt:lpwstr>
  </property>
</Properties>
</file>