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512" r:id="rId6"/>
    <p:sldId id="454" r:id="rId7"/>
    <p:sldId id="482" r:id="rId8"/>
    <p:sldId id="266" r:id="rId9"/>
    <p:sldId id="267" r:id="rId10"/>
    <p:sldId id="513" r:id="rId11"/>
    <p:sldId id="526" r:id="rId12"/>
    <p:sldId id="527" r:id="rId13"/>
    <p:sldId id="521" r:id="rId14"/>
    <p:sldId id="520" r:id="rId15"/>
    <p:sldId id="515" r:id="rId16"/>
    <p:sldId id="514" r:id="rId17"/>
    <p:sldId id="270" r:id="rId18"/>
    <p:sldId id="528" r:id="rId19"/>
    <p:sldId id="522" r:id="rId20"/>
    <p:sldId id="524" r:id="rId21"/>
    <p:sldId id="519" r:id="rId22"/>
    <p:sldId id="516" r:id="rId23"/>
    <p:sldId id="291" r:id="rId24"/>
    <p:sldId id="525" r:id="rId25"/>
    <p:sldId id="268" r:id="rId26"/>
    <p:sldId id="269" r:id="rId27"/>
    <p:sldId id="523" r:id="rId28"/>
    <p:sldId id="265" r:id="rId29"/>
    <p:sldId id="261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D20"/>
    <a:srgbClr val="474747"/>
    <a:srgbClr val="0D97C0"/>
    <a:srgbClr val="07416B"/>
    <a:srgbClr val="E5571E"/>
    <a:srgbClr val="06406A"/>
    <a:srgbClr val="0089C3"/>
    <a:srgbClr val="0074B4"/>
    <a:srgbClr val="A6CD66"/>
    <a:srgbClr val="19C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3B5FB-1DD1-484E-88A2-2C4E89B2EADC}" v="30" dt="2020-09-28T17:39:57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68" d="100"/>
          <a:sy n="68" d="100"/>
        </p:scale>
        <p:origin x="44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E00AE9-CEC6-6146-BB9B-2DF107C47BD3}" type="datetimeFigureOut">
              <a:rPr lang="en-US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A7EBF8-8745-0F43-83B9-70163C25F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BA7AF-7F48-A742-8D57-B3180EB40A7E}" type="datetimeFigureOut">
              <a:rPr lang="en-US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E270AF-38F9-D14E-8F80-ED486761B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SSU_PPT_presentation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0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36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61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96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SU_PPT_presentation2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296144"/>
          </a:xfrm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rgbClr val="06406A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Sub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rgbClr val="06406A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9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SU_PPT_presentation21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9144000" cy="5517232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0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SU_PPT_presentation2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4163"/>
            <a:ext cx="9144000" cy="5819427"/>
          </a:xfrm>
          <a:prstGeom prst="rect">
            <a:avLst/>
          </a:prstGeom>
          <a:solidFill>
            <a:srgbClr val="0D97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43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4163"/>
            <a:ext cx="9144000" cy="6886327"/>
          </a:xfrm>
          <a:prstGeom prst="rect">
            <a:avLst/>
          </a:prstGeom>
          <a:gradFill flip="none" rotWithShape="1">
            <a:gsLst>
              <a:gs pos="0">
                <a:srgbClr val="07416B"/>
              </a:gs>
              <a:gs pos="78000">
                <a:srgbClr val="0D97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26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4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0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  <a:ln>
            <a:solidFill>
              <a:srgbClr val="07416B"/>
            </a:solidFill>
          </a:ln>
          <a:effectLst/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83" r:id="rId3"/>
    <p:sldLayoutId id="2147483875" r:id="rId4"/>
    <p:sldLayoutId id="2147483881" r:id="rId5"/>
    <p:sldLayoutId id="2147483878" r:id="rId6"/>
    <p:sldLayoutId id="2147483879" r:id="rId7"/>
    <p:sldLayoutId id="2147483865" r:id="rId8"/>
    <p:sldLayoutId id="2147483866" r:id="rId9"/>
    <p:sldLayoutId id="2147483867" r:id="rId10"/>
    <p:sldLayoutId id="2147483876" r:id="rId11"/>
    <p:sldLayoutId id="2147483868" r:id="rId12"/>
    <p:sldLayoutId id="2147483869" r:id="rId13"/>
    <p:sldLayoutId id="2147483870" r:id="rId14"/>
    <p:sldLayoutId id="2147483877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Blip>
          <a:blip r:embed="rId19"/>
        </a:buBlip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9"/>
        </a:buBlip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bredamurphy@jmb.i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416824" cy="1728192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Sage 50 Webinar Training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dirty="0"/>
            </a:br>
            <a:r>
              <a:rPr lang="en-US" sz="2000" dirty="0"/>
              <a:t>Breda Murphy – Sage 50 Support &amp; Trainer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September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5430" y="3573016"/>
            <a:ext cx="7704856" cy="792088"/>
          </a:xfrm>
        </p:spPr>
        <p:txBody>
          <a:bodyPr/>
          <a:lstStyle/>
          <a:p>
            <a:pPr algn="ctr"/>
            <a:r>
              <a:rPr lang="en-US" sz="4000" dirty="0"/>
              <a:t>Sage 50 - New Financial Year FAQ’s 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110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A7CA-1610-4DB4-B953-DF949F09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Adjusting for Income relating to 20/21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825B0A-9847-4F15-8E97-EC78232CC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95" t="29601" r="38985" b="29947"/>
          <a:stretch/>
        </p:blipFill>
        <p:spPr>
          <a:xfrm>
            <a:off x="611560" y="1412776"/>
            <a:ext cx="75608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D2AE1-AA38-4667-AFF0-6A5326E3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Adjusting for School Income in advance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40F1CF-BEAB-4FDA-B5B9-9B489A7D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5536" y="2708920"/>
            <a:ext cx="7704856" cy="3486373"/>
          </a:xfrm>
          <a:ln w="22225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sz="2000" dirty="0"/>
              <a:t>Journal Entry 		Date: 1.9.2020																		Dr	Cr</a:t>
            </a:r>
          </a:p>
          <a:p>
            <a:r>
              <a:rPr lang="en-IE" sz="2000" dirty="0"/>
              <a:t>Dr: Income received in advance	Code 2105	29,600</a:t>
            </a:r>
          </a:p>
          <a:p>
            <a:endParaRPr lang="en-IE" sz="2000" dirty="0"/>
          </a:p>
          <a:p>
            <a:r>
              <a:rPr lang="en-IE" sz="2000" dirty="0"/>
              <a:t>Cr: Transition Year		Code 3310		11,400</a:t>
            </a:r>
          </a:p>
          <a:p>
            <a:r>
              <a:rPr lang="en-IE" sz="2000" dirty="0"/>
              <a:t>Cr: School Admin			Code 3390		  8,400</a:t>
            </a:r>
          </a:p>
          <a:p>
            <a:r>
              <a:rPr lang="en-IE" sz="2000" dirty="0"/>
              <a:t>Cr: Book Income			Code 3335		  9,800</a:t>
            </a:r>
          </a:p>
          <a:p>
            <a:endParaRPr lang="en-IE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C1E7919-61ED-4A58-84A4-95A9F4BF7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6912768" cy="13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3228-E001-4C2F-88FD-32629CF7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Journal for Book Grant at 1.9.2020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76438-60B4-43B8-9F15-C2AED3DE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7715200" cy="398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Journal Entry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000" dirty="0"/>
              <a:t>Date: 1.9.2020</a:t>
            </a:r>
          </a:p>
          <a:p>
            <a:pPr lvl="3"/>
            <a:r>
              <a:rPr lang="en-IE" sz="2000" dirty="0"/>
              <a:t>													Dr	Cr</a:t>
            </a:r>
          </a:p>
          <a:p>
            <a:pPr marL="0" indent="0">
              <a:buNone/>
            </a:pPr>
            <a:r>
              <a:rPr lang="en-IE" sz="2000" dirty="0"/>
              <a:t>Dr: Book Grant in advance		Code 2151	15,000</a:t>
            </a:r>
          </a:p>
          <a:p>
            <a:pPr marL="0" indent="0">
              <a:buNone/>
            </a:pPr>
            <a:r>
              <a:rPr lang="en-IE" sz="2000" dirty="0"/>
              <a:t>Cr: Book Grant			Code 3150		15,000</a:t>
            </a:r>
          </a:p>
        </p:txBody>
      </p:sp>
    </p:spTree>
    <p:extLst>
      <p:ext uri="{BB962C8B-B14F-4D97-AF65-F5344CB8AC3E}">
        <p14:creationId xmlns:p14="http://schemas.microsoft.com/office/powerpoint/2010/main" val="27972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477E-3CFC-4CCB-B7F4-49823BCB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Covid</a:t>
            </a:r>
            <a:r>
              <a:rPr lang="en-IE" dirty="0"/>
              <a:t> journal adjustments at 1.9.2020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8F960-4A57-4494-B5D8-88CFB336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75" t="16961" r="24183" b="30694"/>
          <a:stretch/>
        </p:blipFill>
        <p:spPr>
          <a:xfrm>
            <a:off x="467544" y="1268760"/>
            <a:ext cx="7579463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3228-E001-4C2F-88FD-32629CF7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488832" cy="504056"/>
          </a:xfrm>
        </p:spPr>
        <p:txBody>
          <a:bodyPr>
            <a:normAutofit fontScale="90000"/>
          </a:bodyPr>
          <a:lstStyle/>
          <a:p>
            <a:r>
              <a:rPr lang="en-IE" dirty="0"/>
              <a:t>Journal for </a:t>
            </a:r>
            <a:r>
              <a:rPr lang="en-IE" dirty="0" err="1"/>
              <a:t>Covid</a:t>
            </a:r>
            <a:r>
              <a:rPr lang="en-IE" dirty="0"/>
              <a:t> Grants unspent at 1.9.2020 – Updating the income for 2020/2021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76438-60B4-43B8-9F15-C2AED3DE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34480"/>
            <a:ext cx="8280920" cy="4370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Date : 1.9.2020</a:t>
            </a:r>
          </a:p>
          <a:p>
            <a:pPr lvl="3"/>
            <a:r>
              <a:rPr lang="en-IE" sz="2400" dirty="0"/>
              <a:t>						Dr	Cr</a:t>
            </a:r>
          </a:p>
          <a:p>
            <a:pPr marL="0" indent="0">
              <a:buNone/>
            </a:pPr>
            <a:r>
              <a:rPr lang="en-IE" sz="2400" dirty="0"/>
              <a:t>Dr: </a:t>
            </a:r>
            <a:r>
              <a:rPr lang="en-IE" sz="2400" dirty="0" err="1"/>
              <a:t>Covid</a:t>
            </a:r>
            <a:r>
              <a:rPr lang="en-IE" sz="2400" dirty="0"/>
              <a:t> Minor Works Unspent	Code 2169	2,700</a:t>
            </a:r>
          </a:p>
          <a:p>
            <a:pPr marL="0" indent="0">
              <a:buNone/>
            </a:pPr>
            <a:r>
              <a:rPr lang="en-IE" sz="2400" dirty="0"/>
              <a:t>Dr: </a:t>
            </a:r>
            <a:r>
              <a:rPr lang="en-IE" sz="2400" dirty="0" err="1"/>
              <a:t>Covid</a:t>
            </a:r>
            <a:r>
              <a:rPr lang="en-IE" sz="2400" dirty="0"/>
              <a:t> cleaning grant unspent	Code 2184	7,150</a:t>
            </a:r>
          </a:p>
          <a:p>
            <a:pPr marL="0" indent="0">
              <a:buNone/>
            </a:pPr>
            <a:r>
              <a:rPr lang="en-IE" sz="2400" dirty="0"/>
              <a:t>Cr: </a:t>
            </a:r>
            <a:r>
              <a:rPr lang="en-IE" sz="2400" dirty="0" err="1"/>
              <a:t>Covid</a:t>
            </a:r>
            <a:r>
              <a:rPr lang="en-IE" sz="2400" dirty="0"/>
              <a:t> Minor works Grant		Code 3277		2,700</a:t>
            </a:r>
          </a:p>
          <a:p>
            <a:pPr marL="0" indent="0">
              <a:buNone/>
            </a:pPr>
            <a:r>
              <a:rPr lang="en-IE" sz="2400" dirty="0"/>
              <a:t>Cr: </a:t>
            </a:r>
            <a:r>
              <a:rPr lang="en-IE" sz="2400" dirty="0" err="1"/>
              <a:t>Covid</a:t>
            </a:r>
            <a:r>
              <a:rPr lang="en-IE" sz="2400" dirty="0"/>
              <a:t> Cleaning Grant		Code 3283		7,150</a:t>
            </a:r>
          </a:p>
        </p:txBody>
      </p:sp>
    </p:spTree>
    <p:extLst>
      <p:ext uri="{BB962C8B-B14F-4D97-AF65-F5344CB8AC3E}">
        <p14:creationId xmlns:p14="http://schemas.microsoft.com/office/powerpoint/2010/main" val="35350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74704F-EECF-40EB-A70F-9363A8FB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9" y="260648"/>
            <a:ext cx="8172450" cy="576263"/>
          </a:xfrm>
        </p:spPr>
        <p:txBody>
          <a:bodyPr/>
          <a:lstStyle/>
          <a:p>
            <a:r>
              <a:rPr lang="en-IE" dirty="0"/>
              <a:t>Blank Journal – The debits &amp; credits &amp; helpful hints 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38E3923-A337-43DD-A23A-4A0648A5C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54119"/>
              </p:ext>
            </p:extLst>
          </p:nvPr>
        </p:nvGraphicFramePr>
        <p:xfrm>
          <a:off x="971550" y="1600200"/>
          <a:ext cx="757078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1938223223"/>
                    </a:ext>
                  </a:extLst>
                </a:gridCol>
                <a:gridCol w="1227402">
                  <a:extLst>
                    <a:ext uri="{9D8B030D-6E8A-4147-A177-3AD203B41FA5}">
                      <a16:colId xmlns:a16="http://schemas.microsoft.com/office/drawing/2014/main" val="908405022"/>
                    </a:ext>
                  </a:extLst>
                </a:gridCol>
                <a:gridCol w="1261798">
                  <a:extLst>
                    <a:ext uri="{9D8B030D-6E8A-4147-A177-3AD203B41FA5}">
                      <a16:colId xmlns:a16="http://schemas.microsoft.com/office/drawing/2014/main" val="2075357410"/>
                    </a:ext>
                  </a:extLst>
                </a:gridCol>
                <a:gridCol w="1261798">
                  <a:extLst>
                    <a:ext uri="{9D8B030D-6E8A-4147-A177-3AD203B41FA5}">
                      <a16:colId xmlns:a16="http://schemas.microsoft.com/office/drawing/2014/main" val="2406107666"/>
                    </a:ext>
                  </a:extLst>
                </a:gridCol>
                <a:gridCol w="1261798">
                  <a:extLst>
                    <a:ext uri="{9D8B030D-6E8A-4147-A177-3AD203B41FA5}">
                      <a16:colId xmlns:a16="http://schemas.microsoft.com/office/drawing/2014/main" val="3446521485"/>
                    </a:ext>
                  </a:extLst>
                </a:gridCol>
                <a:gridCol w="1261798">
                  <a:extLst>
                    <a:ext uri="{9D8B030D-6E8A-4147-A177-3AD203B41FA5}">
                      <a16:colId xmlns:a16="http://schemas.microsoft.com/office/drawing/2014/main" val="714061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Nominal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2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1.9.2020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Deferred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4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TY/SC/ Income 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3310/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1406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Run the Department report for code 2105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07302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IE" sz="1200" dirty="0"/>
                        <a:t>Run Balance sheet from brought forward after entering journal, balance will be nil or in credit for something that wasn’t adjusted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9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1.9.2020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Unspent </a:t>
                      </a:r>
                      <a:r>
                        <a:rPr lang="en-IE" sz="1200" dirty="0" err="1"/>
                        <a:t>covid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2169</a:t>
                      </a:r>
                    </a:p>
                    <a:p>
                      <a:pPr algn="ctr"/>
                      <a:r>
                        <a:rPr lang="en-IE" sz="1200" dirty="0"/>
                        <a:t>2182</a:t>
                      </a:r>
                    </a:p>
                    <a:p>
                      <a:pPr algn="ctr"/>
                      <a:r>
                        <a:rPr lang="en-IE" sz="1200" dirty="0"/>
                        <a:t>2183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4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err="1"/>
                        <a:t>Covid</a:t>
                      </a:r>
                      <a:r>
                        <a:rPr lang="en-IE" sz="1200" dirty="0"/>
                        <a:t>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3277/3281/82/83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374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IE" sz="1200" dirty="0"/>
                        <a:t>Run the </a:t>
                      </a:r>
                      <a:r>
                        <a:rPr lang="en-IE" sz="1200" dirty="0" err="1"/>
                        <a:t>Covid</a:t>
                      </a:r>
                      <a:r>
                        <a:rPr lang="en-IE" sz="1200" dirty="0"/>
                        <a:t> department report </a:t>
                      </a:r>
                    </a:p>
                    <a:p>
                      <a:r>
                        <a:rPr lang="en-IE" sz="1200" dirty="0"/>
                        <a:t>Check balances in Balance sheet after journal adjustment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04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5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97B9-F2DE-4FB0-8FE5-93FE2AD1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Review Accruals balance at 1.9.2020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44A80-680B-479D-AAAD-F4E06C522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05" t="18767" r="6922" b="36109"/>
          <a:stretch/>
        </p:blipFill>
        <p:spPr>
          <a:xfrm>
            <a:off x="221276" y="1268760"/>
            <a:ext cx="870144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ACF4D7-B227-4BAC-AA05-0F4ACA5E2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Taking the mystery out of Audit adjustments</a:t>
            </a:r>
          </a:p>
        </p:txBody>
      </p:sp>
    </p:spTree>
    <p:extLst>
      <p:ext uri="{BB962C8B-B14F-4D97-AF65-F5344CB8AC3E}">
        <p14:creationId xmlns:p14="http://schemas.microsoft.com/office/powerpoint/2010/main" val="174465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4049-843E-4D6C-AA2B-0C40B70C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/>
              <a:t>Audit Adjustments – arise from a Trial Balance Comparison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5BCB584-8A14-402A-956B-24D35162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6768752" cy="76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35A1-181A-48A8-9CA9-2454455B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Possible audit adjustments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DC14A-9609-4E26-B43C-46826CB9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Accountants Fee €3,000</a:t>
            </a:r>
          </a:p>
          <a:p>
            <a:r>
              <a:rPr lang="en-IE" sz="3200" dirty="0"/>
              <a:t>Depreciation Charges</a:t>
            </a:r>
          </a:p>
          <a:p>
            <a:r>
              <a:rPr lang="en-IE" sz="3200" dirty="0"/>
              <a:t>Capital Grant Income write back</a:t>
            </a:r>
          </a:p>
          <a:p>
            <a:r>
              <a:rPr lang="en-IE" sz="3200" dirty="0"/>
              <a:t>School Parents Bank account</a:t>
            </a:r>
          </a:p>
          <a:p>
            <a:r>
              <a:rPr lang="en-IE" sz="3200" dirty="0"/>
              <a:t>ICT Grant unspent</a:t>
            </a:r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0577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551C9F-17E7-4547-BA9D-A002CCEC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Webinar Control panel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952E5-5FC3-4FC1-AEAE-BB5B3681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948879"/>
            <a:ext cx="3525788" cy="639762"/>
          </a:xfrm>
        </p:spPr>
        <p:txBody>
          <a:bodyPr/>
          <a:lstStyle/>
          <a:p>
            <a:r>
              <a:rPr lang="en-IE" dirty="0"/>
              <a:t>Attendee Control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7CBBE-15B4-472F-AB4F-AB0C489C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3525788" cy="4640361"/>
          </a:xfrm>
        </p:spPr>
        <p:txBody>
          <a:bodyPr/>
          <a:lstStyle/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Join and select audio:</a:t>
            </a:r>
          </a:p>
          <a:p>
            <a:pPr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Choose Computer audio</a:t>
            </a: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or if you cannot hear using computer audio</a:t>
            </a:r>
          </a:p>
          <a:p>
            <a:pPr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Choose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Telephone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and dial the number (01 6572652)</a:t>
            </a: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Poll: View in window mode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Today’s </a:t>
            </a:r>
            <a:r>
              <a:rPr lang="en-US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Powerpoint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Presentation is available under handouts: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l">
              <a:buFont typeface="+mj-lt"/>
              <a:buAutoNum type="arabicPeriod"/>
            </a:pPr>
            <a:r>
              <a:rPr lang="en-US" sz="1000" b="0" i="0" dirty="0">
                <a:solidFill>
                  <a:srgbClr val="444444"/>
                </a:solidFill>
                <a:effectLst/>
                <a:latin typeface="Lato-Regular"/>
              </a:rPr>
              <a:t>Click the name of a handout to access it.</a:t>
            </a:r>
          </a:p>
          <a:p>
            <a:pPr algn="l">
              <a:buFont typeface="+mj-lt"/>
              <a:buAutoNum type="arabicPeriod"/>
            </a:pPr>
            <a:r>
              <a:rPr lang="en-US" sz="1000" b="0" i="0" dirty="0">
                <a:solidFill>
                  <a:srgbClr val="444444"/>
                </a:solidFill>
                <a:effectLst/>
                <a:latin typeface="Lato-Regular"/>
              </a:rPr>
              <a:t>The handout file will automatically start downloading </a:t>
            </a:r>
            <a:endParaRPr lang="en-US" sz="1000" dirty="0">
              <a:solidFill>
                <a:srgbClr val="444444"/>
              </a:solidFill>
              <a:latin typeface="Lato-Regular"/>
            </a:endParaRPr>
          </a:p>
          <a:p>
            <a:pPr algn="l">
              <a:buFont typeface="+mj-lt"/>
              <a:buAutoNum type="arabicPeriod"/>
            </a:pPr>
            <a:r>
              <a:rPr lang="en-US" sz="1000" b="0" i="0" dirty="0">
                <a:solidFill>
                  <a:srgbClr val="444444"/>
                </a:solidFill>
                <a:effectLst/>
                <a:latin typeface="Lato-Regular"/>
              </a:rPr>
              <a:t>Click the downloaded file at the bottom of the browser to open or save it.</a:t>
            </a:r>
          </a:p>
          <a:p>
            <a:pPr algn="l">
              <a:buFont typeface="+mj-lt"/>
              <a:buAutoNum type="arabicPeriod"/>
            </a:pPr>
            <a:r>
              <a:rPr lang="en-US" sz="1000" b="0" i="0" dirty="0">
                <a:solidFill>
                  <a:srgbClr val="444444"/>
                </a:solidFill>
                <a:effectLst/>
                <a:latin typeface="Lato-Regular"/>
              </a:rPr>
              <a:t>Note it alternatively may open in the default web browser depending on your pc setup and you can print and download from the web page</a:t>
            </a: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Note: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Today’s presentation is being recorded and will be provided within 48 hours.</a:t>
            </a: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5A113-4FAB-42EF-971E-9501C35D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 b="16472"/>
          <a:stretch/>
        </p:blipFill>
        <p:spPr>
          <a:xfrm>
            <a:off x="467544" y="1412776"/>
            <a:ext cx="3312368" cy="4841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77C38-6BF9-45E3-83EC-CF7AA71123DE}"/>
              </a:ext>
            </a:extLst>
          </p:cNvPr>
          <p:cNvPicPr/>
          <p:nvPr/>
        </p:nvPicPr>
        <p:blipFill rotWithShape="1">
          <a:blip r:embed="rId3"/>
          <a:srcRect l="85935" t="66321" b="15068"/>
          <a:stretch/>
        </p:blipFill>
        <p:spPr bwMode="auto">
          <a:xfrm>
            <a:off x="951072" y="4221088"/>
            <a:ext cx="282884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82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626E-96AC-4DF9-ADE2-138397B1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Recording Audit adjustments in Sage 50 </a:t>
            </a:r>
            <a:br>
              <a:rPr lang="en-IE" dirty="0"/>
            </a:br>
            <a:r>
              <a:rPr lang="en-IE" dirty="0"/>
              <a:t>before running Year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97A71-E242-46D7-A015-CBBA8687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612"/>
            <a:ext cx="8651304" cy="4298776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/>
              <a:t>Journal Entry 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Date: 31.8.2020</a:t>
            </a:r>
          </a:p>
          <a:p>
            <a:pPr lvl="3"/>
            <a:r>
              <a:rPr lang="en-IE" sz="2400" dirty="0"/>
              <a:t>														Dr		Cr</a:t>
            </a:r>
          </a:p>
          <a:p>
            <a:pPr marL="0" indent="0">
              <a:buNone/>
            </a:pPr>
            <a:r>
              <a:rPr lang="en-IE" sz="2400" dirty="0"/>
              <a:t>Dr: Accountants fee		Code 6400	3,000</a:t>
            </a:r>
          </a:p>
          <a:p>
            <a:pPr marL="0" indent="0">
              <a:buNone/>
            </a:pPr>
            <a:r>
              <a:rPr lang="en-IE" sz="2400" dirty="0"/>
              <a:t>Cr: Accruals			Code 2440			3,000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16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5E9D36-F3D9-4D0A-B3AE-B8E114C5D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Board of Management need accounts for September 2020  </a:t>
            </a:r>
            <a:br>
              <a:rPr lang="en-IE" dirty="0"/>
            </a:br>
            <a:br>
              <a:rPr lang="en-IE" dirty="0"/>
            </a:br>
            <a:r>
              <a:rPr lang="en-IE" dirty="0"/>
              <a:t>Time to run Year end for August 2020?</a:t>
            </a:r>
          </a:p>
        </p:txBody>
      </p:sp>
    </p:spTree>
    <p:extLst>
      <p:ext uri="{BB962C8B-B14F-4D97-AF65-F5344CB8AC3E}">
        <p14:creationId xmlns:p14="http://schemas.microsoft.com/office/powerpoint/2010/main" val="1510029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93A0-B282-4A86-9DB2-8508CAE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Running the Year End -  Key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29482-7C35-4447-A9B7-C004855A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2600" b="1" dirty="0"/>
              <a:t>To run a proper set of BOM Reports for September accounts the year end will have to be processed</a:t>
            </a:r>
          </a:p>
          <a:p>
            <a:pPr marL="0" indent="0">
              <a:buNone/>
            </a:pPr>
            <a:endParaRPr lang="en-IE" sz="2600" b="1" dirty="0"/>
          </a:p>
          <a:p>
            <a:r>
              <a:rPr lang="en-IE" sz="2600" b="1" dirty="0"/>
              <a:t>Backup / Backup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/>
              <a:t>Year end process</a:t>
            </a:r>
          </a:p>
          <a:p>
            <a:r>
              <a:rPr lang="en-IE" sz="2600" dirty="0"/>
              <a:t>Run Y/E process on main machine</a:t>
            </a:r>
          </a:p>
          <a:p>
            <a:r>
              <a:rPr lang="en-IE" sz="2600" dirty="0"/>
              <a:t>Follow the Y/E Financial Guideline 04</a:t>
            </a:r>
          </a:p>
          <a:p>
            <a:r>
              <a:rPr lang="en-IE" sz="2600" dirty="0"/>
              <a:t>Set program date to 31.8.2020</a:t>
            </a:r>
          </a:p>
          <a:p>
            <a:r>
              <a:rPr lang="en-IE" sz="2600" dirty="0"/>
              <a:t>Follow up any error messages before processing Y/E</a:t>
            </a:r>
          </a:p>
          <a:p>
            <a:r>
              <a:rPr lang="en-IE" sz="2600" dirty="0"/>
              <a:t>Always Archive the data</a:t>
            </a:r>
          </a:p>
          <a:p>
            <a:r>
              <a:rPr lang="en-IE" sz="2600" dirty="0"/>
              <a:t>Check reports after process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/>
              <a:t>After Year end is run</a:t>
            </a:r>
          </a:p>
          <a:p>
            <a:r>
              <a:rPr lang="en-IE" sz="2600" dirty="0"/>
              <a:t>Import the budget</a:t>
            </a:r>
          </a:p>
          <a:p>
            <a:r>
              <a:rPr lang="en-IE" sz="2600" dirty="0"/>
              <a:t>Check the budget figures</a:t>
            </a:r>
          </a:p>
          <a:p>
            <a:r>
              <a:rPr lang="en-IE" sz="2600" dirty="0"/>
              <a:t>Back up</a:t>
            </a:r>
          </a:p>
          <a:p>
            <a:r>
              <a:rPr lang="en-IE" sz="2600" dirty="0"/>
              <a:t>Know how to access the Archived data</a:t>
            </a:r>
          </a:p>
          <a:p>
            <a:r>
              <a:rPr lang="en-IE" sz="2600" dirty="0"/>
              <a:t>Remember to do the journals for Income received in advance</a:t>
            </a:r>
          </a:p>
          <a:p>
            <a:pPr marL="0" indent="0">
              <a:buNone/>
            </a:pPr>
            <a:endParaRPr lang="en-IE" sz="2600" dirty="0"/>
          </a:p>
          <a:p>
            <a:pPr algn="ctr"/>
            <a:endParaRPr lang="en-IE" sz="2600" dirty="0"/>
          </a:p>
          <a:p>
            <a:pPr marL="0" indent="0">
              <a:buNone/>
            </a:pPr>
            <a:r>
              <a:rPr lang="en-IE" sz="2600" b="1" i="1" dirty="0"/>
              <a:t>NB: No changes should be made to Income &amp; Expenditure codes in prior years </a:t>
            </a:r>
          </a:p>
          <a:p>
            <a:pPr lvl="1"/>
            <a:r>
              <a:rPr lang="en-IE" sz="2600" b="1" i="1" dirty="0"/>
              <a:t>If adjustments are required – only adjust Balance Sheet codes including 2710</a:t>
            </a:r>
          </a:p>
          <a:p>
            <a:endParaRPr lang="en-IE" sz="2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256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8988-C0A8-45D6-86E5-0C8A8DCE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Importing the Budget for 2020/2021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58BB7-1737-4DF7-A887-AFDE95F7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Use a Sage Budget Import Template which has the school’s I&amp;E nominal codes </a:t>
            </a:r>
          </a:p>
          <a:p>
            <a:r>
              <a:rPr lang="en-IE" dirty="0"/>
              <a:t>Budget figures to be updated into Column D – month 1</a:t>
            </a:r>
          </a:p>
          <a:p>
            <a:r>
              <a:rPr lang="en-IE" dirty="0"/>
              <a:t>Save template to a known location</a:t>
            </a:r>
          </a:p>
          <a:p>
            <a:r>
              <a:rPr lang="en-IE" dirty="0"/>
              <a:t>Then in Sage 50</a:t>
            </a:r>
          </a:p>
          <a:p>
            <a:pPr lvl="1"/>
            <a:r>
              <a:rPr lang="en-IE" dirty="0"/>
              <a:t>File</a:t>
            </a:r>
          </a:p>
          <a:p>
            <a:pPr lvl="1"/>
            <a:r>
              <a:rPr lang="en-IE" dirty="0"/>
              <a:t>Import</a:t>
            </a:r>
          </a:p>
          <a:p>
            <a:pPr lvl="1"/>
            <a:r>
              <a:rPr lang="en-IE" dirty="0"/>
              <a:t>Backup</a:t>
            </a:r>
          </a:p>
          <a:p>
            <a:pPr lvl="1"/>
            <a:r>
              <a:rPr lang="en-IE" dirty="0"/>
              <a:t>Nominal Codes</a:t>
            </a:r>
          </a:p>
          <a:p>
            <a:pPr lvl="1"/>
            <a:r>
              <a:rPr lang="en-IE" dirty="0"/>
              <a:t>Browse to template</a:t>
            </a:r>
          </a:p>
          <a:p>
            <a:pPr lvl="1"/>
            <a:r>
              <a:rPr lang="en-IE" dirty="0"/>
              <a:t>Import</a:t>
            </a:r>
          </a:p>
          <a:p>
            <a:pPr lvl="1"/>
            <a:endParaRPr lang="en-IE" dirty="0"/>
          </a:p>
          <a:p>
            <a:pPr marL="434250" lvl="1" indent="0">
              <a:buNone/>
            </a:pPr>
            <a:r>
              <a:rPr lang="en-IE" dirty="0"/>
              <a:t>Run I&amp;E report to verify the budget figures</a:t>
            </a:r>
          </a:p>
          <a:p>
            <a:pPr marL="434250" lvl="1" indent="0">
              <a:buNone/>
            </a:pPr>
            <a:endParaRPr lang="en-IE" dirty="0"/>
          </a:p>
          <a:p>
            <a:pPr marL="434250" lvl="1" indent="0">
              <a:buNone/>
            </a:pPr>
            <a:r>
              <a:rPr lang="en-IE" dirty="0"/>
              <a:t>Now all BOM Reports for September 2020 can be run </a:t>
            </a:r>
          </a:p>
        </p:txBody>
      </p:sp>
    </p:spTree>
    <p:extLst>
      <p:ext uri="{BB962C8B-B14F-4D97-AF65-F5344CB8AC3E}">
        <p14:creationId xmlns:p14="http://schemas.microsoft.com/office/powerpoint/2010/main" val="235225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626E-96AC-4DF9-ADE2-138397B1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Recording Audit adjustments in Sage 50 </a:t>
            </a:r>
            <a:br>
              <a:rPr lang="en-IE" dirty="0"/>
            </a:br>
            <a:r>
              <a:rPr lang="en-IE" dirty="0"/>
              <a:t>after running Year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97A71-E242-46D7-A015-CBBA8687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48" y="1279612"/>
            <a:ext cx="8651304" cy="4298776"/>
          </a:xfr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sz="2000" b="1" u="sng" dirty="0">
                <a:solidFill>
                  <a:srgbClr val="FF0000"/>
                </a:solidFill>
              </a:rPr>
              <a:t>Financial Year in Sage 50 is Month 1 September 2020 – month 12 August 2021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Journal Entry for audit adjustments  		Date: 31.8.2020</a:t>
            </a:r>
          </a:p>
          <a:p>
            <a:pPr lvl="3"/>
            <a:r>
              <a:rPr lang="en-IE" sz="2400" dirty="0"/>
              <a:t>														Dr		Cr</a:t>
            </a:r>
          </a:p>
          <a:p>
            <a:pPr marL="0" indent="0">
              <a:buNone/>
            </a:pPr>
            <a:r>
              <a:rPr lang="en-IE" sz="2400" dirty="0"/>
              <a:t>Dr: Accountants fee		</a:t>
            </a:r>
            <a:r>
              <a:rPr lang="en-IE" sz="2400" b="1" i="1" dirty="0">
                <a:solidFill>
                  <a:srgbClr val="FF0000"/>
                </a:solidFill>
              </a:rPr>
              <a:t>Code 2710	3,000</a:t>
            </a:r>
          </a:p>
          <a:p>
            <a:pPr marL="0" indent="0">
              <a:buNone/>
            </a:pPr>
            <a:r>
              <a:rPr lang="en-IE" sz="2400" dirty="0"/>
              <a:t>Cr: Accruals			Code 2440			3,000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336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9FC6-68D6-4584-97CD-DB24478A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Archived Data – Access &amp; Backup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65AC6-01E1-4A44-92FF-4E54B70FF82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73277" b="53201"/>
          <a:stretch/>
        </p:blipFill>
        <p:spPr bwMode="auto">
          <a:xfrm>
            <a:off x="264848" y="2222748"/>
            <a:ext cx="4185785" cy="3726532"/>
          </a:xfrm>
          <a:prstGeom prst="rect">
            <a:avLst/>
          </a:prstGeom>
          <a:ln>
            <a:solidFill>
              <a:schemeClr val="accent4"/>
            </a:solidFill>
            <a:prstDash val="lgDashDot"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81AC1-C083-47A8-8DFF-21B5A859BA20}"/>
              </a:ext>
            </a:extLst>
          </p:cNvPr>
          <p:cNvPicPr/>
          <p:nvPr/>
        </p:nvPicPr>
        <p:blipFill rotWithShape="1">
          <a:blip r:embed="rId3"/>
          <a:srcRect l="21804" t="19253" r="47196" b="49169"/>
          <a:stretch/>
        </p:blipFill>
        <p:spPr bwMode="auto">
          <a:xfrm>
            <a:off x="4751995" y="1916832"/>
            <a:ext cx="410445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A84FE-BB40-4717-977F-7976A5A2208E}"/>
              </a:ext>
            </a:extLst>
          </p:cNvPr>
          <p:cNvSpPr txBox="1"/>
          <p:nvPr/>
        </p:nvSpPr>
        <p:spPr>
          <a:xfrm>
            <a:off x="206169" y="1198106"/>
            <a:ext cx="380309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IE" dirty="0"/>
              <a:t>Open Archive:</a:t>
            </a:r>
          </a:p>
          <a:p>
            <a:endParaRPr lang="en-IE" dirty="0"/>
          </a:p>
          <a:p>
            <a:r>
              <a:rPr lang="en-IE" dirty="0"/>
              <a:t>File/Open/Company Archive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70053-5121-4BC0-8E00-ED782DF7B7D8}"/>
              </a:ext>
            </a:extLst>
          </p:cNvPr>
          <p:cNvSpPr txBox="1"/>
          <p:nvPr/>
        </p:nvSpPr>
        <p:spPr>
          <a:xfrm>
            <a:off x="4789468" y="1412775"/>
            <a:ext cx="417502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IE" dirty="0"/>
              <a:t>Back Up – Data files + Co Archive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026E40-7A53-4714-824C-014D58C9DDBF}"/>
              </a:ext>
            </a:extLst>
          </p:cNvPr>
          <p:cNvCxnSpPr/>
          <p:nvPr/>
        </p:nvCxnSpPr>
        <p:spPr>
          <a:xfrm flipH="1">
            <a:off x="7740352" y="1782107"/>
            <a:ext cx="814738" cy="3015045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0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3F9A43A-AC6B-4EF6-BD62-32A86207B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096254"/>
            <a:ext cx="648071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Breda Murphy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Accounts Support and Training - Sage 50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bredamurphy@fssu.ie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Mobile: (086) 0440280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www.fssu.ie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Signature">
            <a:extLst>
              <a:ext uri="{FF2B5EF4-FFF2-40B4-BE49-F238E27FC236}">
                <a16:creationId xmlns:a16="http://schemas.microsoft.com/office/drawing/2014/main" id="{410D76D3-F503-4DAD-A8C2-FA60F2FC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356879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13E300-A314-4124-8C94-E87AFA8DD317}"/>
              </a:ext>
            </a:extLst>
          </p:cNvPr>
          <p:cNvSpPr txBox="1"/>
          <p:nvPr/>
        </p:nvSpPr>
        <p:spPr>
          <a:xfrm>
            <a:off x="5399584" y="191925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78581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D125-48C5-4CD0-B390-BF7FB0560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0"/>
            <a:ext cx="5040560" cy="1296144"/>
          </a:xfrm>
        </p:spPr>
        <p:txBody>
          <a:bodyPr/>
          <a:lstStyle/>
          <a:p>
            <a:pPr algn="ctr"/>
            <a:br>
              <a:rPr lang="en-IE" dirty="0"/>
            </a:br>
            <a:r>
              <a:rPr lang="en-IE" dirty="0"/>
              <a:t>Welcome to the FSSU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65A0E-4EED-45BA-9978-556E84BD2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608" y="980728"/>
            <a:ext cx="4176464" cy="4536504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IE" dirty="0">
                <a:highlight>
                  <a:srgbClr val="FFFF00"/>
                </a:highlight>
              </a:rPr>
              <a:t>Series of Sage 50 webinar training sessions</a:t>
            </a:r>
          </a:p>
          <a:p>
            <a:pPr algn="ctr"/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Recording </a:t>
            </a:r>
            <a:r>
              <a:rPr lang="en-IE" dirty="0" err="1">
                <a:solidFill>
                  <a:srgbClr val="FF0000"/>
                </a:solidFill>
              </a:rPr>
              <a:t>Covid</a:t>
            </a:r>
            <a:r>
              <a:rPr lang="en-IE" dirty="0">
                <a:solidFill>
                  <a:srgbClr val="FF0000"/>
                </a:solidFill>
              </a:rPr>
              <a:t> 19 Grants &amp; Expenditure</a:t>
            </a:r>
          </a:p>
          <a:p>
            <a:pPr>
              <a:buFont typeface="+mj-lt"/>
              <a:buAutoNum type="arabicPeriod"/>
            </a:pPr>
            <a:endParaRPr lang="en-IE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Introduction to Sage 50 for new users</a:t>
            </a:r>
          </a:p>
          <a:p>
            <a:pPr>
              <a:buFont typeface="+mj-lt"/>
              <a:buAutoNum type="arabicPeriod"/>
            </a:pPr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Sage 50 &amp; preparing for year end</a:t>
            </a:r>
          </a:p>
          <a:p>
            <a:pPr>
              <a:buFont typeface="+mj-lt"/>
              <a:buAutoNum type="arabicPeriod"/>
            </a:pPr>
            <a:endParaRPr lang="en-IE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Year end reporting</a:t>
            </a:r>
          </a:p>
          <a:p>
            <a:pPr>
              <a:buFont typeface="+mj-lt"/>
              <a:buAutoNum type="arabicPeriod"/>
            </a:pPr>
            <a:endParaRPr lang="en-IE" dirty="0"/>
          </a:p>
          <a:p>
            <a:pPr>
              <a:buFont typeface="+mj-lt"/>
              <a:buAutoNum type="arabicPeriod"/>
            </a:pPr>
            <a:r>
              <a:rPr lang="en-IE" dirty="0"/>
              <a:t>New Financial Year – FAQ’s</a:t>
            </a:r>
          </a:p>
        </p:txBody>
      </p:sp>
    </p:spTree>
    <p:extLst>
      <p:ext uri="{BB962C8B-B14F-4D97-AF65-F5344CB8AC3E}">
        <p14:creationId xmlns:p14="http://schemas.microsoft.com/office/powerpoint/2010/main" val="168066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1A40E-72E7-4CA6-AC56-F9C17849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67" y="210919"/>
            <a:ext cx="7560890" cy="576263"/>
          </a:xfrm>
        </p:spPr>
        <p:txBody>
          <a:bodyPr/>
          <a:lstStyle/>
          <a:p>
            <a:pPr algn="ctr"/>
            <a:r>
              <a:rPr lang="en-IE" dirty="0"/>
              <a:t>Sage 50 &amp; the New Financial year 20/21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2EC43-5F59-4337-9ED1-E1411871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7571184" cy="545032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E" sz="1500" dirty="0"/>
              <a:t>Introduction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500" dirty="0"/>
              <a:t>Managing the August 2020 Year end while keeping the September accounts up to date</a:t>
            </a:r>
          </a:p>
          <a:p>
            <a:pPr marL="0" indent="0"/>
            <a:endParaRPr lang="en-IE" sz="1500" dirty="0"/>
          </a:p>
          <a:p>
            <a:pPr>
              <a:buFont typeface="+mj-lt"/>
              <a:buAutoNum type="arabicPeriod" startAt="2"/>
            </a:pPr>
            <a:r>
              <a:rPr lang="en-IE" sz="1500" dirty="0"/>
              <a:t>Updating Sage for the new financial year – FAQ’s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500" dirty="0"/>
              <a:t> </a:t>
            </a:r>
            <a:r>
              <a:rPr lang="en-IE" sz="1400" dirty="0"/>
              <a:t>Can we record financial transactions, reconcile the bank and input journals for the new financial year before the Year end is run?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400" dirty="0"/>
              <a:t> What about standardising the chart of accounts?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400" dirty="0"/>
              <a:t>The Balance sheet codes are holding monies that relate to 20/21 – how do we move these items to the Income &amp; Expenditure account for the new Financial Year?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400" dirty="0"/>
              <a:t>What is the journal entry required at 1.9.2020 for </a:t>
            </a:r>
            <a:r>
              <a:rPr lang="en-IE" sz="1400" dirty="0" err="1"/>
              <a:t>Covid</a:t>
            </a:r>
            <a:r>
              <a:rPr lang="en-IE" sz="1400" dirty="0"/>
              <a:t> Grants unspent?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IE" sz="1400" dirty="0"/>
          </a:p>
          <a:p>
            <a:pPr>
              <a:buFont typeface="+mj-lt"/>
              <a:buAutoNum type="arabicPeriod" startAt="2"/>
            </a:pPr>
            <a:r>
              <a:rPr lang="en-IE" sz="1500" dirty="0"/>
              <a:t>An overview of Audit adjustments and how to record them in Sage 50</a:t>
            </a:r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r>
              <a:rPr lang="en-IE" sz="1500" dirty="0"/>
              <a:t>When &amp; how to process the Year end in Sage 50?</a:t>
            </a:r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r>
              <a:rPr lang="en-IE" sz="1500" dirty="0"/>
              <a:t>How to import the budget for 2020/2021 into Sage 50</a:t>
            </a:r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r>
              <a:rPr lang="en-IE" sz="1400" dirty="0"/>
              <a:t>Other FAQ’s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400" dirty="0"/>
              <a:t>How do we record audit adjustments in Sage for Aug 2020 when our Year end is run for 2019/2020?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1400" dirty="0"/>
              <a:t>How to access the archived data to run prior year BOM Reports</a:t>
            </a:r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>
              <a:buFont typeface="+mj-lt"/>
              <a:buAutoNum type="arabicPeriod" startAt="2"/>
            </a:pPr>
            <a:endParaRPr lang="en-IE" sz="1500" dirty="0"/>
          </a:p>
          <a:p>
            <a:pPr lvl="2">
              <a:buFont typeface="Wingdings" panose="05000000000000000000" pitchFamily="2" charset="2"/>
              <a:buChar char="q"/>
            </a:pPr>
            <a:endParaRPr lang="en-IE" dirty="0"/>
          </a:p>
          <a:p>
            <a:pPr lvl="2">
              <a:buFont typeface="Wingdings" panose="05000000000000000000" pitchFamily="2" charset="2"/>
              <a:buChar char="q"/>
            </a:pPr>
            <a:endParaRPr lang="en-IE" dirty="0"/>
          </a:p>
          <a:p>
            <a:pPr lvl="2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22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6D92-BC60-4913-92BF-2D031EA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504056"/>
          </a:xfrm>
        </p:spPr>
        <p:txBody>
          <a:bodyPr>
            <a:normAutofit fontScale="90000"/>
          </a:bodyPr>
          <a:lstStyle/>
          <a:p>
            <a:r>
              <a:rPr lang="en-IE" dirty="0"/>
              <a:t>Managing the Year end while keeping Sept 2020 accounts updated – An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C96E0-BCAA-48FB-ADD7-85F5ABF1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96752"/>
            <a:ext cx="7715200" cy="4709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Finalising August 2020 accounts during September 2020</a:t>
            </a:r>
          </a:p>
          <a:p>
            <a:r>
              <a:rPr lang="en-IE" dirty="0"/>
              <a:t>Year end file to include lists supporting prepayments and accruals, bank recs, BOM Reports, audit requests</a:t>
            </a:r>
          </a:p>
          <a:p>
            <a:r>
              <a:rPr lang="en-IE" dirty="0"/>
              <a:t>Ensure the final trial balance includes the necessary new codes as per the revised FSSU Chart of accounts</a:t>
            </a:r>
          </a:p>
          <a:p>
            <a:r>
              <a:rPr lang="en-IE" dirty="0"/>
              <a:t>Pass all financial information to external accountant by 30.9.2020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good start to the new Year – Keeping Sage up to date</a:t>
            </a:r>
          </a:p>
          <a:p>
            <a:r>
              <a:rPr lang="en-IE" dirty="0"/>
              <a:t>Ensure that the chart of accounts is in compliance with the FSSU COA dated August 2020</a:t>
            </a:r>
          </a:p>
          <a:p>
            <a:r>
              <a:rPr lang="en-IE" dirty="0"/>
              <a:t>Record the financial transactions for September 2020 in Sage 50  including journal entries for 20/21 balances sitting in the Balance sheet</a:t>
            </a:r>
          </a:p>
          <a:p>
            <a:pPr marL="0" indent="0">
              <a:buNone/>
            </a:pPr>
            <a:endParaRPr lang="en-IE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I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October 2020 – Plan to run the Year end in Sage 50 </a:t>
            </a:r>
          </a:p>
          <a:p>
            <a:r>
              <a:rPr lang="en-IE" dirty="0"/>
              <a:t>Get audit adjustments from auditor and record the necessary journal adjustments dated 31.8.2020</a:t>
            </a:r>
          </a:p>
          <a:p>
            <a:r>
              <a:rPr lang="en-IE" dirty="0"/>
              <a:t>Run all financial reports and do two backups</a:t>
            </a:r>
          </a:p>
          <a:p>
            <a:pPr marL="0" indent="0">
              <a:buNone/>
            </a:pPr>
            <a:r>
              <a:rPr lang="en-IE" i="1" dirty="0">
                <a:solidFill>
                  <a:srgbClr val="FF0000"/>
                </a:solidFill>
              </a:rPr>
              <a:t>Decision to run Year end in sage 50 can be taken if audit is significantly delayed</a:t>
            </a:r>
          </a:p>
          <a:p>
            <a:r>
              <a:rPr lang="en-IE" dirty="0"/>
              <a:t>Process the Year end in Sage 50 under Tools/Period end</a:t>
            </a:r>
          </a:p>
          <a:p>
            <a:r>
              <a:rPr lang="en-IE" dirty="0"/>
              <a:t>Import budget for 2020/2021 using correct Budget Import template</a:t>
            </a:r>
          </a:p>
          <a:p>
            <a:r>
              <a:rPr lang="en-IE" dirty="0"/>
              <a:t>Now BOM Reports can be run for the monthly meetings for 2020/2021  </a:t>
            </a:r>
          </a:p>
          <a:p>
            <a:r>
              <a:rPr lang="en-IE" dirty="0"/>
              <a:t>Audit adjustments journal will be dated 31.8.2020 and Balance sheet codes can be updated. The 2710 code will have to be used for any I&amp;E codes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7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4396-203C-46C5-9EE0-0121280E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504056"/>
          </a:xfrm>
        </p:spPr>
        <p:txBody>
          <a:bodyPr>
            <a:normAutofit fontScale="90000"/>
          </a:bodyPr>
          <a:lstStyle/>
          <a:p>
            <a:r>
              <a:rPr lang="en-IE" dirty="0"/>
              <a:t>Reporting – New Financial Year 2020/2021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A3AC-563A-491F-9FBE-6B21F578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96145"/>
            <a:ext cx="7715200" cy="4997151"/>
          </a:xfrm>
        </p:spPr>
        <p:txBody>
          <a:bodyPr>
            <a:normAutofit fontScale="77500" lnSpcReduction="20000"/>
          </a:bodyPr>
          <a:lstStyle/>
          <a:p>
            <a:endParaRPr lang="en-IE" sz="3200" dirty="0"/>
          </a:p>
          <a:p>
            <a:r>
              <a:rPr lang="en-IE" sz="3200" dirty="0"/>
              <a:t>Sage is date driven - Continue processing transactions from Sept 2020 and reconcile the banks as normal</a:t>
            </a:r>
          </a:p>
          <a:p>
            <a:pPr lvl="1"/>
            <a:r>
              <a:rPr lang="en-IE" sz="3000" dirty="0"/>
              <a:t>Ensure you are starting out with a standardised set of nominal codes as per the FSSU guidelines</a:t>
            </a:r>
          </a:p>
          <a:p>
            <a:pPr lvl="1"/>
            <a:r>
              <a:rPr lang="en-IE" sz="3000" dirty="0"/>
              <a:t>Record the Journal entries dated 1.9.2020 for </a:t>
            </a:r>
          </a:p>
          <a:p>
            <a:pPr lvl="2"/>
            <a:r>
              <a:rPr lang="en-IE" sz="2800" dirty="0"/>
              <a:t>Income received in advance </a:t>
            </a:r>
          </a:p>
          <a:p>
            <a:pPr lvl="2"/>
            <a:r>
              <a:rPr lang="en-IE" sz="2800" dirty="0" err="1"/>
              <a:t>Covid</a:t>
            </a:r>
            <a:r>
              <a:rPr lang="en-IE" sz="2800" dirty="0"/>
              <a:t> Grants unspent in Balance sheet</a:t>
            </a:r>
          </a:p>
          <a:p>
            <a:pPr lvl="2"/>
            <a:r>
              <a:rPr lang="en-IE" sz="2800" dirty="0"/>
              <a:t>Grants in Balance sheet relating to 20/21</a:t>
            </a:r>
          </a:p>
          <a:p>
            <a:pPr lvl="1"/>
            <a:r>
              <a:rPr lang="en-IE" sz="3000" dirty="0"/>
              <a:t>Transactional reports can be run but only for internal use</a:t>
            </a:r>
          </a:p>
          <a:p>
            <a:endParaRPr lang="en-IE" sz="3200" dirty="0"/>
          </a:p>
          <a:p>
            <a:r>
              <a:rPr lang="en-IE" sz="3200" dirty="0"/>
              <a:t>Run BOM reports Future option</a:t>
            </a:r>
          </a:p>
          <a:p>
            <a:pPr lvl="1"/>
            <a:r>
              <a:rPr lang="en-IE" sz="3200" dirty="0"/>
              <a:t>Download to excel if Budget is required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032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EDA5-5157-48F8-BA4F-94086659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Remember to finalise the standardisation of the schools’ Chart of accounts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06121-D3AD-421B-9442-C6831CD2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0" y="1196752"/>
            <a:ext cx="77152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Classify fundraising appropriately to enable reporting to the Charities regulator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Use the new Fundraising Income codes as appropriate 3574 / 3575 / 3852 / 3853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Use the related Fundraising Expense codes 4922 / 4923 / 4924 /4925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Recording </a:t>
            </a:r>
            <a:r>
              <a:rPr lang="en-IE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covid</a:t>
            </a: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transactions for 20/21 – Use I&amp;E codes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 err="1"/>
              <a:t>Covid</a:t>
            </a:r>
            <a:r>
              <a:rPr lang="en-IE" dirty="0"/>
              <a:t> grants received from September onwards can be coded to the relevant income code 3277/3281/82/83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Use the </a:t>
            </a:r>
            <a:r>
              <a:rPr lang="en-IE" dirty="0" err="1"/>
              <a:t>covid</a:t>
            </a:r>
            <a:r>
              <a:rPr lang="en-IE" dirty="0"/>
              <a:t> department for all relevant transactions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Use the designated </a:t>
            </a:r>
            <a:r>
              <a:rPr lang="en-IE" dirty="0" err="1"/>
              <a:t>covid</a:t>
            </a:r>
            <a:r>
              <a:rPr lang="en-IE" dirty="0"/>
              <a:t> cost nominal codes &amp; department for the </a:t>
            </a:r>
            <a:r>
              <a:rPr lang="en-IE" dirty="0" err="1"/>
              <a:t>covid</a:t>
            </a:r>
            <a:r>
              <a:rPr lang="en-IE" dirty="0"/>
              <a:t> costs incurred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 the New Codes in revised Chart of accounts where appropriate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Income 3140 – Special Education equipment grant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Income code 3294 – Bus Escort Grant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Income code 3296 – School meals Grant 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E" dirty="0">
              <a:solidFill>
                <a:srgbClr val="000818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85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EDA5-5157-48F8-BA4F-94086659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Revised chart of accounts - Other points worth noting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06121-D3AD-421B-9442-C6831CD2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0" y="1196752"/>
            <a:ext cx="77152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Other new codes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New educational salary codes 4112 (Chaplin), 4155 (State exam salary)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Code 4741 – Classroom book expense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5551 – Rent of temporary accommodation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5552 – Other rental cost expenses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Remember not to use any Codes removed from the Chart of Accounts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dirty="0"/>
              <a:t>PRSI nominal codes will not be used for that purpose going forward.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dirty="0"/>
              <a:t>Note that code 5111 is now  a </a:t>
            </a:r>
            <a:r>
              <a:rPr lang="en-IE" dirty="0" err="1"/>
              <a:t>covid</a:t>
            </a:r>
            <a:r>
              <a:rPr lang="en-IE" dirty="0"/>
              <a:t> payroll cost in the revised COA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dirty="0"/>
              <a:t>All payroll costs should be reflected in the relevant payroll nominal code 40../5010/6010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dirty="0">
                <a:solidFill>
                  <a:srgbClr val="000818"/>
                </a:solidFill>
              </a:rPr>
              <a:t>General Fundraising code 3750 should be made inactive also 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Keep the creating of new codes to a minimum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>
                <a:solidFill>
                  <a:srgbClr val="000818"/>
                </a:solidFill>
              </a:rPr>
              <a:t>Pick a nominal code not used on the FSSU Chart where a new code is required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>
                <a:solidFill>
                  <a:srgbClr val="000818"/>
                </a:solidFill>
              </a:rPr>
              <a:t>Auditor can then decide where to allocate the balance within the FSSU list when submitting accounts  </a:t>
            </a:r>
          </a:p>
          <a:p>
            <a:pPr marL="0" indent="0">
              <a:buNone/>
            </a:pPr>
            <a:endParaRPr lang="en-I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E" dirty="0">
              <a:solidFill>
                <a:srgbClr val="000818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512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C34C8-59AA-4302-AAF7-79785347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712"/>
            <a:ext cx="6696744" cy="4824536"/>
          </a:xfrm>
        </p:spPr>
        <p:txBody>
          <a:bodyPr/>
          <a:lstStyle/>
          <a:p>
            <a:r>
              <a:rPr lang="en-IE" dirty="0"/>
              <a:t>Remember the Balance sheet is always “</a:t>
            </a:r>
            <a:r>
              <a:rPr lang="en-IE" dirty="0">
                <a:solidFill>
                  <a:srgbClr val="C20D20"/>
                </a:solidFill>
              </a:rPr>
              <a:t>Brought Forward</a:t>
            </a:r>
            <a:r>
              <a:rPr lang="en-IE" dirty="0"/>
              <a:t>”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Record the journal adjustments to reflect monies carried forward in September 2020 accounts when it is fresh in your mind</a:t>
            </a:r>
          </a:p>
        </p:txBody>
      </p:sp>
    </p:spTree>
    <p:extLst>
      <p:ext uri="{BB962C8B-B14F-4D97-AF65-F5344CB8AC3E}">
        <p14:creationId xmlns:p14="http://schemas.microsoft.com/office/powerpoint/2010/main" val="1778167323"/>
      </p:ext>
    </p:extLst>
  </p:cSld>
  <p:clrMapOvr>
    <a:masterClrMapping/>
  </p:clrMapOvr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SU_Presentation Slide Templates.potx" id="{6E3ED4D5-1F18-49E7-B8F1-2397CD598E58}" vid="{207D385D-3BD1-4CEE-A645-277A6E930B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4D961788DDE45889792B3FE882DFC" ma:contentTypeVersion="10" ma:contentTypeDescription="Create a new document." ma:contentTypeScope="" ma:versionID="59a259c874f38b7da106b80f995c1dbf">
  <xsd:schema xmlns:xsd="http://www.w3.org/2001/XMLSchema" xmlns:xs="http://www.w3.org/2001/XMLSchema" xmlns:p="http://schemas.microsoft.com/office/2006/metadata/properties" xmlns:ns3="f2127286-de1f-4997-8508-0a2d195af6ad" targetNamespace="http://schemas.microsoft.com/office/2006/metadata/properties" ma:root="true" ma:fieldsID="05267bf77cf4b052b08bc3518a78d005" ns3:_="">
    <xsd:import namespace="f2127286-de1f-4997-8508-0a2d195af6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27286-de1f-4997-8508-0a2d195af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E3C4E-831A-4DA5-B766-09824D562E89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2127286-de1f-4997-8508-0a2d195af6a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234F0D-B9BE-464F-8CD2-C687C1DD6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27286-de1f-4997-8508-0a2d195af6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D1C0A3-F1AD-4A97-A869-FF9D91418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FSSU_Presentation Slide Templates</Template>
  <TotalTime>10023</TotalTime>
  <Words>1740</Words>
  <Application>Microsoft Office PowerPoint</Application>
  <PresentationFormat>On-screen Show (4:3)</PresentationFormat>
  <Paragraphs>244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Lato-Regular</vt:lpstr>
      <vt:lpstr>Lucida Grande</vt:lpstr>
      <vt:lpstr>Verdana</vt:lpstr>
      <vt:lpstr>Wingdings</vt:lpstr>
      <vt:lpstr>ESW_PresTemplate_1</vt:lpstr>
      <vt:lpstr> Sage 50 Webinar Training     Breda Murphy – Sage 50 Support &amp; Trainer  September 2020</vt:lpstr>
      <vt:lpstr>Webinar Control panel overview</vt:lpstr>
      <vt:lpstr> Welcome to the FSSU </vt:lpstr>
      <vt:lpstr>Sage 50 &amp; the New Financial year 20/21</vt:lpstr>
      <vt:lpstr>Managing the Year end while keeping Sept 2020 accounts updated – An overview</vt:lpstr>
      <vt:lpstr>Reporting – New Financial Year 2020/2021</vt:lpstr>
      <vt:lpstr>Remember to finalise the standardisation of the schools’ Chart of accounts </vt:lpstr>
      <vt:lpstr>Revised chart of accounts - Other points worth noting  </vt:lpstr>
      <vt:lpstr>Remember the Balance sheet is always “Brought Forward”   Record the journal adjustments to reflect monies carried forward in September 2020 accounts when it is fresh in your mind</vt:lpstr>
      <vt:lpstr>Adjusting for Income relating to 20/21</vt:lpstr>
      <vt:lpstr>Adjusting for School Income in advance</vt:lpstr>
      <vt:lpstr>Journal for Book Grant at 1.9.2020</vt:lpstr>
      <vt:lpstr>Covid journal adjustments at 1.9.2020</vt:lpstr>
      <vt:lpstr>Journal for Covid Grants unspent at 1.9.2020 – Updating the income for 2020/2021</vt:lpstr>
      <vt:lpstr>Blank Journal – The debits &amp; credits &amp; helpful hints </vt:lpstr>
      <vt:lpstr>Review Accruals balance at 1.9.2020</vt:lpstr>
      <vt:lpstr>Taking the mystery out of Audit adjustments</vt:lpstr>
      <vt:lpstr>Audit Adjustments – arise from a Trial Balance Comparison </vt:lpstr>
      <vt:lpstr>Possible audit adjustments</vt:lpstr>
      <vt:lpstr>Recording Audit adjustments in Sage 50  before running Year end</vt:lpstr>
      <vt:lpstr>The Board of Management need accounts for September 2020    Time to run Year end for August 2020?</vt:lpstr>
      <vt:lpstr>Running the Year End -  Key Points</vt:lpstr>
      <vt:lpstr>Importing the Budget for 2020/2021</vt:lpstr>
      <vt:lpstr>Recording Audit adjustments in Sage 50  after running Year end</vt:lpstr>
      <vt:lpstr>Archived Data – Access &amp; Backup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50 Training  Bank Module</dc:title>
  <dc:creator>Breda Murphy</dc:creator>
  <cp:lastModifiedBy>Breda Murphy</cp:lastModifiedBy>
  <cp:revision>123</cp:revision>
  <cp:lastPrinted>2020-09-24T12:46:18Z</cp:lastPrinted>
  <dcterms:created xsi:type="dcterms:W3CDTF">2017-09-29T15:17:20Z</dcterms:created>
  <dcterms:modified xsi:type="dcterms:W3CDTF">2020-09-28T17:50:27Z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0x010100A564D961788DDE45889792B3FE882DFC</vt:lpwstr>
  </property>
</Properties>
</file>