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0"/>
  </p:notesMasterIdLst>
  <p:sldIdLst>
    <p:sldId id="256" r:id="rId5"/>
    <p:sldId id="271" r:id="rId6"/>
    <p:sldId id="476" r:id="rId7"/>
    <p:sldId id="259" r:id="rId8"/>
    <p:sldId id="272" r:id="rId9"/>
    <p:sldId id="457" r:id="rId10"/>
    <p:sldId id="479" r:id="rId11"/>
    <p:sldId id="280" r:id="rId12"/>
    <p:sldId id="281" r:id="rId13"/>
    <p:sldId id="289" r:id="rId14"/>
    <p:sldId id="275" r:id="rId15"/>
    <p:sldId id="458" r:id="rId16"/>
    <p:sldId id="474" r:id="rId17"/>
    <p:sldId id="455" r:id="rId18"/>
    <p:sldId id="264" r:id="rId19"/>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426A68"/>
    <a:srgbClr val="A5639C"/>
    <a:srgbClr val="D4B4CF"/>
    <a:srgbClr val="3965B5"/>
    <a:srgbClr val="C1476D"/>
    <a:srgbClr val="800080"/>
    <a:srgbClr val="2B45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58" d="100"/>
          <a:sy n="58" d="100"/>
        </p:scale>
        <p:origin x="4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2BDB144B-5601-4D7B-801C-ACBE8239CFC4}" type="datetimeFigureOut">
              <a:rPr lang="en-IE" smtClean="0"/>
              <a:t>08/07/2020</a:t>
            </a:fld>
            <a:endParaRPr lang="en-IE"/>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7B7A4690-A469-4159-ABF4-07746C3C7710}" type="slidenum">
              <a:rPr lang="en-IE" smtClean="0"/>
              <a:t>‹#›</a:t>
            </a:fld>
            <a:endParaRPr lang="en-IE"/>
          </a:p>
        </p:txBody>
      </p:sp>
    </p:spTree>
    <p:extLst>
      <p:ext uri="{BB962C8B-B14F-4D97-AF65-F5344CB8AC3E}">
        <p14:creationId xmlns:p14="http://schemas.microsoft.com/office/powerpoint/2010/main" val="319891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73335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295983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391880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104619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89804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241828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373803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198820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27569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205310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7E06D07-2344-4BCE-9B22-B0B34EB02A16}" type="slidenum">
              <a:rPr lang="en-IE" smtClean="0"/>
              <a:t>‹#›</a:t>
            </a:fld>
            <a:endParaRPr lang="en-IE"/>
          </a:p>
        </p:txBody>
      </p:sp>
    </p:spTree>
    <p:extLst>
      <p:ext uri="{BB962C8B-B14F-4D97-AF65-F5344CB8AC3E}">
        <p14:creationId xmlns:p14="http://schemas.microsoft.com/office/powerpoint/2010/main" val="417237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06D07-2344-4BCE-9B22-B0B34EB02A16}" type="slidenum">
              <a:rPr lang="en-IE" smtClean="0"/>
              <a:t>‹#›</a:t>
            </a:fld>
            <a:endParaRPr lang="en-IE"/>
          </a:p>
        </p:txBody>
      </p:sp>
    </p:spTree>
    <p:extLst>
      <p:ext uri="{BB962C8B-B14F-4D97-AF65-F5344CB8AC3E}">
        <p14:creationId xmlns:p14="http://schemas.microsoft.com/office/powerpoint/2010/main" val="4190867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2.bin"/><Relationship Id="rId10" Type="http://schemas.openxmlformats.org/officeDocument/2006/relationships/image" Target="../media/image10.svg"/><Relationship Id="rId4" Type="http://schemas.openxmlformats.org/officeDocument/2006/relationships/image" Target="../media/image28.wmf"/><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0.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1E115F0-54DF-47EC-B05D-6EB4B04D31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40200" y="-209550"/>
            <a:ext cx="13284200" cy="7315200"/>
          </a:xfrm>
          <a:prstGeom prst="rect">
            <a:avLst/>
          </a:prstGeom>
        </p:spPr>
      </p:pic>
      <p:pic>
        <p:nvPicPr>
          <p:cNvPr id="6" name="Graphic 5">
            <a:extLst>
              <a:ext uri="{FF2B5EF4-FFF2-40B4-BE49-F238E27FC236}">
                <a16:creationId xmlns:a16="http://schemas.microsoft.com/office/drawing/2014/main" id="{B20ACD14-AA73-424A-B034-E5077B702D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73802" y="1376773"/>
            <a:ext cx="2151821" cy="874916"/>
          </a:xfrm>
          <a:prstGeom prst="rect">
            <a:avLst/>
          </a:prstGeom>
        </p:spPr>
      </p:pic>
      <p:pic>
        <p:nvPicPr>
          <p:cNvPr id="7" name="Graphic 6">
            <a:extLst>
              <a:ext uri="{FF2B5EF4-FFF2-40B4-BE49-F238E27FC236}">
                <a16:creationId xmlns:a16="http://schemas.microsoft.com/office/drawing/2014/main" id="{875512CB-9FD2-4422-9117-ACEB673621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4646" y="658209"/>
            <a:ext cx="2770791" cy="2770791"/>
          </a:xfrm>
          <a:prstGeom prst="rect">
            <a:avLst/>
          </a:prstGeom>
        </p:spPr>
      </p:pic>
      <p:sp>
        <p:nvSpPr>
          <p:cNvPr id="8" name="Title 1">
            <a:extLst>
              <a:ext uri="{FF2B5EF4-FFF2-40B4-BE49-F238E27FC236}">
                <a16:creationId xmlns:a16="http://schemas.microsoft.com/office/drawing/2014/main" id="{5C957E3D-F1F6-4B5E-9ECC-0FE1E21C6CA5}"/>
              </a:ext>
            </a:extLst>
          </p:cNvPr>
          <p:cNvSpPr txBox="1">
            <a:spLocks/>
          </p:cNvSpPr>
          <p:nvPr/>
        </p:nvSpPr>
        <p:spPr bwMode="auto">
          <a:xfrm>
            <a:off x="957811" y="4184062"/>
            <a:ext cx="6891088" cy="8445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bodyPr>
          <a:lstStyle>
            <a:lvl1pPr algn="ctr" rtl="0" eaLnBrk="1" fontAlgn="base" hangingPunct="1">
              <a:spcBef>
                <a:spcPct val="0"/>
              </a:spcBef>
              <a:spcAft>
                <a:spcPct val="0"/>
              </a:spcAft>
              <a:defRPr sz="3500" kern="1200">
                <a:solidFill>
                  <a:schemeClr val="bg1"/>
                </a:solidFill>
                <a:latin typeface="Calibri"/>
                <a:ea typeface="ＭＳ Ｐゴシック" charset="0"/>
                <a:cs typeface="Calibri"/>
              </a:defRPr>
            </a:lvl1pPr>
            <a:lvl2pPr algn="l" rtl="0" eaLnBrk="1" fontAlgn="base" hangingPunct="1">
              <a:spcBef>
                <a:spcPct val="0"/>
              </a:spcBef>
              <a:spcAft>
                <a:spcPct val="0"/>
              </a:spcAft>
              <a:defRPr sz="3000">
                <a:solidFill>
                  <a:srgbClr val="474747"/>
                </a:solidFill>
                <a:latin typeface="Verdana" charset="0"/>
                <a:ea typeface="ＭＳ Ｐゴシック" charset="0"/>
              </a:defRPr>
            </a:lvl2pPr>
            <a:lvl3pPr algn="l" rtl="0" eaLnBrk="1" fontAlgn="base" hangingPunct="1">
              <a:spcBef>
                <a:spcPct val="0"/>
              </a:spcBef>
              <a:spcAft>
                <a:spcPct val="0"/>
              </a:spcAft>
              <a:defRPr sz="3000">
                <a:solidFill>
                  <a:srgbClr val="474747"/>
                </a:solidFill>
                <a:latin typeface="Verdana" charset="0"/>
                <a:ea typeface="ＭＳ Ｐゴシック" charset="0"/>
              </a:defRPr>
            </a:lvl3pPr>
            <a:lvl4pPr algn="l" rtl="0" eaLnBrk="1" fontAlgn="base" hangingPunct="1">
              <a:spcBef>
                <a:spcPct val="0"/>
              </a:spcBef>
              <a:spcAft>
                <a:spcPct val="0"/>
              </a:spcAft>
              <a:defRPr sz="3000">
                <a:solidFill>
                  <a:srgbClr val="474747"/>
                </a:solidFill>
                <a:latin typeface="Verdana" charset="0"/>
                <a:ea typeface="ＭＳ Ｐゴシック" charset="0"/>
              </a:defRPr>
            </a:lvl4pPr>
            <a:lvl5pPr algn="l" rtl="0" eaLnBrk="1" fontAlgn="base" hangingPunct="1">
              <a:spcBef>
                <a:spcPct val="0"/>
              </a:spcBef>
              <a:spcAft>
                <a:spcPct val="0"/>
              </a:spcAft>
              <a:defRPr sz="3000">
                <a:solidFill>
                  <a:srgbClr val="474747"/>
                </a:solidFill>
                <a:latin typeface="Verdana" charset="0"/>
                <a:ea typeface="ＭＳ Ｐゴシック" charset="0"/>
              </a:defRPr>
            </a:lvl5pPr>
            <a:lvl6pPr marL="457200" algn="l" rtl="0" eaLnBrk="1" fontAlgn="base" hangingPunct="1">
              <a:spcBef>
                <a:spcPct val="0"/>
              </a:spcBef>
              <a:spcAft>
                <a:spcPct val="0"/>
              </a:spcAft>
              <a:defRPr sz="2800">
                <a:solidFill>
                  <a:srgbClr val="474747"/>
                </a:solidFill>
                <a:latin typeface="Arial" charset="0"/>
                <a:ea typeface="ＭＳ Ｐゴシック" charset="0"/>
              </a:defRPr>
            </a:lvl6pPr>
            <a:lvl7pPr marL="914400" algn="l" rtl="0" eaLnBrk="1" fontAlgn="base" hangingPunct="1">
              <a:spcBef>
                <a:spcPct val="0"/>
              </a:spcBef>
              <a:spcAft>
                <a:spcPct val="0"/>
              </a:spcAft>
              <a:defRPr sz="2800">
                <a:solidFill>
                  <a:srgbClr val="474747"/>
                </a:solidFill>
                <a:latin typeface="Arial" charset="0"/>
                <a:ea typeface="ＭＳ Ｐゴシック" charset="0"/>
              </a:defRPr>
            </a:lvl7pPr>
            <a:lvl8pPr marL="1371600" algn="l" rtl="0" eaLnBrk="1" fontAlgn="base" hangingPunct="1">
              <a:spcBef>
                <a:spcPct val="0"/>
              </a:spcBef>
              <a:spcAft>
                <a:spcPct val="0"/>
              </a:spcAft>
              <a:defRPr sz="2800">
                <a:solidFill>
                  <a:srgbClr val="474747"/>
                </a:solidFill>
                <a:latin typeface="Arial" charset="0"/>
                <a:ea typeface="ＭＳ Ｐゴシック" charset="0"/>
              </a:defRPr>
            </a:lvl8pPr>
            <a:lvl9pPr marL="1828800" algn="l" rtl="0" eaLnBrk="1" fontAlgn="base" hangingPunct="1">
              <a:spcBef>
                <a:spcPct val="0"/>
              </a:spcBef>
              <a:spcAft>
                <a:spcPct val="0"/>
              </a:spcAft>
              <a:defRPr sz="2800">
                <a:solidFill>
                  <a:srgbClr val="474747"/>
                </a:solidFill>
                <a:latin typeface="Arial" charset="0"/>
                <a:ea typeface="ＭＳ Ｐゴシック" charset="0"/>
              </a:defRPr>
            </a:lvl9pPr>
          </a:lstStyle>
          <a:p>
            <a:pPr algn="l"/>
            <a:r>
              <a:rPr lang="en-IE" b="1" dirty="0">
                <a:latin typeface="Arial" panose="020B0604020202020204" pitchFamily="34" charset="0"/>
                <a:cs typeface="Arial" panose="020B0604020202020204" pitchFamily="34" charset="0"/>
              </a:rPr>
              <a:t>Financial Support Services Unit</a:t>
            </a:r>
            <a:br>
              <a:rPr lang="en-IE" sz="3300" dirty="0">
                <a:latin typeface="Arial" panose="020B0604020202020204" pitchFamily="34" charset="0"/>
                <a:cs typeface="Arial" panose="020B0604020202020204" pitchFamily="34" charset="0"/>
              </a:rPr>
            </a:br>
            <a:endParaRPr lang="en-US" sz="262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34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5CC616-014C-4816-A032-55AC088DF2BB}"/>
              </a:ext>
            </a:extLst>
          </p:cNvPr>
          <p:cNvSpPr/>
          <p:nvPr/>
        </p:nvSpPr>
        <p:spPr>
          <a:xfrm>
            <a:off x="0" y="2126498"/>
            <a:ext cx="9144000" cy="47315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 name="Graphic 14">
            <a:extLst>
              <a:ext uri="{FF2B5EF4-FFF2-40B4-BE49-F238E27FC236}">
                <a16:creationId xmlns:a16="http://schemas.microsoft.com/office/drawing/2014/main" id="{8052A5AB-D26F-4259-84EC-D5B99521A4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60573" y="6134852"/>
            <a:ext cx="1111952" cy="452112"/>
          </a:xfrm>
          <a:prstGeom prst="rect">
            <a:avLst/>
          </a:prstGeom>
        </p:spPr>
      </p:pic>
      <p:sp>
        <p:nvSpPr>
          <p:cNvPr id="16" name="TextBox 15">
            <a:extLst>
              <a:ext uri="{FF2B5EF4-FFF2-40B4-BE49-F238E27FC236}">
                <a16:creationId xmlns:a16="http://schemas.microsoft.com/office/drawing/2014/main" id="{D63BD862-5582-41F6-A0FE-A84BA6AF967E}"/>
              </a:ext>
            </a:extLst>
          </p:cNvPr>
          <p:cNvSpPr txBox="1"/>
          <p:nvPr/>
        </p:nvSpPr>
        <p:spPr>
          <a:xfrm>
            <a:off x="1104900" y="2349200"/>
            <a:ext cx="7667625" cy="4001095"/>
          </a:xfrm>
          <a:prstGeom prst="rect">
            <a:avLst/>
          </a:prstGeom>
          <a:noFill/>
        </p:spPr>
        <p:txBody>
          <a:bodyPr wrap="square" rtlCol="0">
            <a:spAutoFit/>
          </a:bodyPr>
          <a:lstStyle/>
          <a:p>
            <a:r>
              <a:rPr lang="en-IE" dirty="0">
                <a:solidFill>
                  <a:schemeClr val="tx2"/>
                </a:solidFill>
                <a:latin typeface="Arial Black" panose="020B0A04020102020204" pitchFamily="34" charset="0"/>
                <a:cs typeface="Arial" panose="020B0604020202020204" pitchFamily="34" charset="0"/>
              </a:rPr>
              <a:t>A new system of online submission of accounts has been approved by the Department of Education and Skills. The submission will come into operation for school accounts from the year ended 31st August 2019 (this school year).</a:t>
            </a:r>
          </a:p>
          <a:p>
            <a:r>
              <a:rPr lang="en-IE" dirty="0">
                <a:solidFill>
                  <a:schemeClr val="tx2"/>
                </a:solidFill>
                <a:latin typeface="Arial Black" panose="020B0A04020102020204" pitchFamily="34" charset="0"/>
                <a:cs typeface="Arial" panose="020B0604020202020204" pitchFamily="34" charset="0"/>
              </a:rPr>
              <a:t>The board of each primary school, facilitated by an external accountant/auditor, are obliged to make a submission no later than the 28</a:t>
            </a:r>
            <a:r>
              <a:rPr lang="en-IE" baseline="30000" dirty="0">
                <a:solidFill>
                  <a:schemeClr val="tx2"/>
                </a:solidFill>
                <a:latin typeface="Arial Black" panose="020B0A04020102020204" pitchFamily="34" charset="0"/>
                <a:cs typeface="Arial" panose="020B0604020202020204" pitchFamily="34" charset="0"/>
              </a:rPr>
              <a:t>th</a:t>
            </a:r>
            <a:r>
              <a:rPr lang="en-IE" dirty="0">
                <a:solidFill>
                  <a:schemeClr val="tx2"/>
                </a:solidFill>
                <a:latin typeface="Arial Black" panose="020B0A04020102020204" pitchFamily="34" charset="0"/>
                <a:cs typeface="Arial" panose="020B0604020202020204" pitchFamily="34" charset="0"/>
              </a:rPr>
              <a:t> of February 2020 and annually thereafter. </a:t>
            </a:r>
          </a:p>
          <a:p>
            <a:pPr marL="285750" indent="-285750">
              <a:buFont typeface="Arial" panose="020B0604020202020204" pitchFamily="34" charset="0"/>
              <a:buChar char="•"/>
            </a:pPr>
            <a:endParaRPr lang="en-IE" sz="200" dirty="0">
              <a:solidFill>
                <a:schemeClr val="tx2"/>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Online portal at </a:t>
            </a:r>
            <a:r>
              <a:rPr lang="en-IE" dirty="0">
                <a:solidFill>
                  <a:schemeClr val="tx2"/>
                </a:solidFill>
                <a:latin typeface="Arial Black" panose="020B0A04020102020204" pitchFamily="34" charset="0"/>
                <a:cs typeface="Arial" panose="020B0604020202020204" pitchFamily="34" charset="0"/>
              </a:rPr>
              <a:t>www.fssu.ie</a:t>
            </a:r>
            <a:endParaRPr lang="en-IE" u="sng" dirty="0">
              <a:solidFill>
                <a:schemeClr val="tx2"/>
              </a:solidFill>
              <a:latin typeface="Arial Black" panose="020B0A040201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All external accountants will be linked to their schools</a:t>
            </a:r>
          </a:p>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The portal will be prepopulated with school information such as School Roll Number, School Name and School Address</a:t>
            </a:r>
          </a:p>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Further training will be provided in late 2019</a:t>
            </a:r>
          </a:p>
        </p:txBody>
      </p:sp>
      <p:sp>
        <p:nvSpPr>
          <p:cNvPr id="7" name="Title 1">
            <a:extLst>
              <a:ext uri="{FF2B5EF4-FFF2-40B4-BE49-F238E27FC236}">
                <a16:creationId xmlns:a16="http://schemas.microsoft.com/office/drawing/2014/main" id="{D5E2B4A9-A0D5-4820-B5F2-C9BC7005A9A5}"/>
              </a:ext>
            </a:extLst>
          </p:cNvPr>
          <p:cNvSpPr txBox="1">
            <a:spLocks/>
          </p:cNvSpPr>
          <p:nvPr/>
        </p:nvSpPr>
        <p:spPr>
          <a:xfrm>
            <a:off x="2800350" y="434632"/>
            <a:ext cx="5972175" cy="12771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4000" b="1" dirty="0">
              <a:solidFill>
                <a:schemeClr val="tx2"/>
              </a:solidFill>
              <a:latin typeface="Arial Black" panose="020B0A04020102020204" pitchFamily="34" charset="0"/>
              <a:cs typeface="Arial" panose="020B0604020202020204" pitchFamily="34" charset="0"/>
            </a:endParaRPr>
          </a:p>
          <a:p>
            <a:r>
              <a:rPr lang="en-IE" sz="3200" b="1" dirty="0">
                <a:solidFill>
                  <a:schemeClr val="tx2"/>
                </a:solidFill>
                <a:latin typeface="Arial Black" panose="020B0A04020102020204" pitchFamily="34" charset="0"/>
                <a:cs typeface="Arial" panose="020B0604020202020204" pitchFamily="34" charset="0"/>
              </a:rPr>
              <a:t>FSSU Online Submission</a:t>
            </a:r>
          </a:p>
        </p:txBody>
      </p:sp>
      <p:pic>
        <p:nvPicPr>
          <p:cNvPr id="8" name="Graphic 7">
            <a:extLst>
              <a:ext uri="{FF2B5EF4-FFF2-40B4-BE49-F238E27FC236}">
                <a16:creationId xmlns:a16="http://schemas.microsoft.com/office/drawing/2014/main" id="{05E45482-CDD3-4B78-A5FE-7B4BEA7EFE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 y="330367"/>
            <a:ext cx="1277103" cy="1277103"/>
          </a:xfrm>
          <a:prstGeom prst="rect">
            <a:avLst/>
          </a:prstGeom>
        </p:spPr>
      </p:pic>
      <p:sp>
        <p:nvSpPr>
          <p:cNvPr id="2" name="Slide Number Placeholder 1">
            <a:extLst>
              <a:ext uri="{FF2B5EF4-FFF2-40B4-BE49-F238E27FC236}">
                <a16:creationId xmlns:a16="http://schemas.microsoft.com/office/drawing/2014/main" id="{3BB8A36C-36D5-44FB-89ED-82DF87FD67C0}"/>
              </a:ext>
            </a:extLst>
          </p:cNvPr>
          <p:cNvSpPr>
            <a:spLocks noGrp="1"/>
          </p:cNvSpPr>
          <p:nvPr>
            <p:ph type="sldNum" sz="quarter" idx="12"/>
          </p:nvPr>
        </p:nvSpPr>
        <p:spPr>
          <a:xfrm>
            <a:off x="0" y="6356351"/>
            <a:ext cx="9144000" cy="365125"/>
          </a:xfrm>
        </p:spPr>
        <p:txBody>
          <a:bodyPr/>
          <a:lstStyle/>
          <a:p>
            <a:pPr algn="ctr"/>
            <a:fld id="{B7E06D07-2344-4BCE-9B22-B0B34EB02A16}" type="slidenum">
              <a:rPr lang="en-IE" smtClean="0"/>
              <a:pPr algn="ctr"/>
              <a:t>10</a:t>
            </a:fld>
            <a:endParaRPr lang="en-IE"/>
          </a:p>
        </p:txBody>
      </p:sp>
    </p:spTree>
    <p:extLst>
      <p:ext uri="{BB962C8B-B14F-4D97-AF65-F5344CB8AC3E}">
        <p14:creationId xmlns:p14="http://schemas.microsoft.com/office/powerpoint/2010/main" val="3075637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B8DC94-E4EB-436C-BD76-F525867BCE05}"/>
              </a:ext>
            </a:extLst>
          </p:cNvPr>
          <p:cNvSpPr/>
          <p:nvPr/>
        </p:nvSpPr>
        <p:spPr>
          <a:xfrm>
            <a:off x="0" y="-43740"/>
            <a:ext cx="9144000" cy="86402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0" name="Group 9">
            <a:extLst>
              <a:ext uri="{FF2B5EF4-FFF2-40B4-BE49-F238E27FC236}">
                <a16:creationId xmlns:a16="http://schemas.microsoft.com/office/drawing/2014/main" id="{8D395A0B-C705-41B7-9E8E-E9F7FA514CFD}"/>
              </a:ext>
            </a:extLst>
          </p:cNvPr>
          <p:cNvGrpSpPr/>
          <p:nvPr/>
        </p:nvGrpSpPr>
        <p:grpSpPr>
          <a:xfrm>
            <a:off x="-285749" y="1380068"/>
            <a:ext cx="9858374" cy="8425184"/>
            <a:chOff x="-13953" y="2865642"/>
            <a:chExt cx="9157953" cy="7000875"/>
          </a:xfrm>
          <a:effectLst>
            <a:outerShdw blurRad="50800" dist="38100" dir="16200000" rotWithShape="0">
              <a:prstClr val="black">
                <a:alpha val="40000"/>
              </a:prstClr>
            </a:outerShdw>
          </a:effectLst>
        </p:grpSpPr>
        <p:pic>
          <p:nvPicPr>
            <p:cNvPr id="5" name="Picture 4">
              <a:extLst>
                <a:ext uri="{FF2B5EF4-FFF2-40B4-BE49-F238E27FC236}">
                  <a16:creationId xmlns:a16="http://schemas.microsoft.com/office/drawing/2014/main" id="{A5EE2C78-9A17-4A98-9D09-20EC9B2E2FE6}"/>
                </a:ext>
              </a:extLst>
            </p:cNvPr>
            <p:cNvPicPr>
              <a:picLocks noChangeAspect="1"/>
            </p:cNvPicPr>
            <p:nvPr/>
          </p:nvPicPr>
          <p:blipFill>
            <a:blip r:embed="rId2"/>
            <a:stretch>
              <a:fillRect/>
            </a:stretch>
          </p:blipFill>
          <p:spPr>
            <a:xfrm>
              <a:off x="-13953" y="2865642"/>
              <a:ext cx="9157953" cy="7000875"/>
            </a:xfrm>
            <a:prstGeom prst="rect">
              <a:avLst/>
            </a:prstGeom>
          </p:spPr>
        </p:pic>
        <p:pic>
          <p:nvPicPr>
            <p:cNvPr id="6" name="Picture 5">
              <a:extLst>
                <a:ext uri="{FF2B5EF4-FFF2-40B4-BE49-F238E27FC236}">
                  <a16:creationId xmlns:a16="http://schemas.microsoft.com/office/drawing/2014/main" id="{CFB254D9-BA8D-4DC2-AA16-18DD048982C4}"/>
                </a:ext>
              </a:extLst>
            </p:cNvPr>
            <p:cNvPicPr>
              <a:picLocks noChangeAspect="1"/>
            </p:cNvPicPr>
            <p:nvPr/>
          </p:nvPicPr>
          <p:blipFill>
            <a:blip r:embed="rId3"/>
            <a:stretch>
              <a:fillRect/>
            </a:stretch>
          </p:blipFill>
          <p:spPr>
            <a:xfrm>
              <a:off x="275167" y="3960763"/>
              <a:ext cx="4609313" cy="1135130"/>
            </a:xfrm>
            <a:prstGeom prst="rect">
              <a:avLst/>
            </a:prstGeom>
          </p:spPr>
        </p:pic>
      </p:grpSp>
      <p:sp>
        <p:nvSpPr>
          <p:cNvPr id="3" name="Title 1">
            <a:extLst>
              <a:ext uri="{FF2B5EF4-FFF2-40B4-BE49-F238E27FC236}">
                <a16:creationId xmlns:a16="http://schemas.microsoft.com/office/drawing/2014/main" id="{01042F6E-4719-45AC-B4C1-3C6404D8CBD9}"/>
              </a:ext>
            </a:extLst>
          </p:cNvPr>
          <p:cNvSpPr txBox="1">
            <a:spLocks/>
          </p:cNvSpPr>
          <p:nvPr/>
        </p:nvSpPr>
        <p:spPr>
          <a:xfrm>
            <a:off x="0" y="332497"/>
            <a:ext cx="9144000" cy="559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800" dirty="0">
                <a:solidFill>
                  <a:schemeClr val="tx2"/>
                </a:solidFill>
                <a:latin typeface="Arial Black" panose="020B0A04020102020204" pitchFamily="34" charset="0"/>
                <a:cs typeface="Arial" panose="020B0604020202020204" pitchFamily="34" charset="0"/>
              </a:rPr>
              <a:t>Completing the Budget Template</a:t>
            </a:r>
            <a:endParaRPr lang="en-US" sz="2800" dirty="0">
              <a:solidFill>
                <a:schemeClr val="tx2"/>
              </a:solidFill>
              <a:latin typeface="Arial Black" panose="020B0A040201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6EB56DE-2E18-4783-B76B-24B41902B7E2}"/>
              </a:ext>
            </a:extLst>
          </p:cNvPr>
          <p:cNvSpPr/>
          <p:nvPr/>
        </p:nvSpPr>
        <p:spPr>
          <a:xfrm>
            <a:off x="-285750" y="5163187"/>
            <a:ext cx="9858373" cy="4037981"/>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a:extLst>
              <a:ext uri="{FF2B5EF4-FFF2-40B4-BE49-F238E27FC236}">
                <a16:creationId xmlns:a16="http://schemas.microsoft.com/office/drawing/2014/main" id="{FCC5AA54-0087-4348-BF0D-049CCCB70CF6}"/>
              </a:ext>
            </a:extLst>
          </p:cNvPr>
          <p:cNvPicPr/>
          <p:nvPr/>
        </p:nvPicPr>
        <p:blipFill>
          <a:blip r:embed="rId4"/>
          <a:stretch>
            <a:fillRect/>
          </a:stretch>
        </p:blipFill>
        <p:spPr>
          <a:xfrm>
            <a:off x="733424" y="5719833"/>
            <a:ext cx="7590563" cy="270257"/>
          </a:xfrm>
          <a:prstGeom prst="rect">
            <a:avLst/>
          </a:prstGeom>
        </p:spPr>
      </p:pic>
      <p:sp>
        <p:nvSpPr>
          <p:cNvPr id="2" name="Title 1">
            <a:extLst>
              <a:ext uri="{FF2B5EF4-FFF2-40B4-BE49-F238E27FC236}">
                <a16:creationId xmlns:a16="http://schemas.microsoft.com/office/drawing/2014/main" id="{9A29F87C-0CB7-42AE-8328-50CCCE3EA5A3}"/>
              </a:ext>
            </a:extLst>
          </p:cNvPr>
          <p:cNvSpPr txBox="1">
            <a:spLocks/>
          </p:cNvSpPr>
          <p:nvPr/>
        </p:nvSpPr>
        <p:spPr>
          <a:xfrm>
            <a:off x="733424" y="5365002"/>
            <a:ext cx="8526991" cy="3739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IE" sz="1800" b="1" dirty="0">
                <a:solidFill>
                  <a:schemeClr val="tx2"/>
                </a:solidFill>
                <a:latin typeface="Arial" panose="020B0604020202020204" pitchFamily="34" charset="0"/>
                <a:cs typeface="Arial" panose="020B0604020202020204" pitchFamily="34" charset="0"/>
              </a:rPr>
              <a:t>2. Save the file and </a:t>
            </a:r>
            <a:r>
              <a:rPr lang="en-IE" sz="1800" dirty="0">
                <a:solidFill>
                  <a:schemeClr val="tx2"/>
                </a:solidFill>
                <a:latin typeface="Arial Black" panose="020B0A04020102020204" pitchFamily="34" charset="0"/>
                <a:cs typeface="Arial" panose="020B0604020202020204" pitchFamily="34" charset="0"/>
              </a:rPr>
              <a:t>Enable Editing</a:t>
            </a:r>
          </a:p>
        </p:txBody>
      </p:sp>
      <p:sp>
        <p:nvSpPr>
          <p:cNvPr id="11" name="Title 1">
            <a:extLst>
              <a:ext uri="{FF2B5EF4-FFF2-40B4-BE49-F238E27FC236}">
                <a16:creationId xmlns:a16="http://schemas.microsoft.com/office/drawing/2014/main" id="{31070B24-79EC-4278-A6D5-A278252ADDD8}"/>
              </a:ext>
            </a:extLst>
          </p:cNvPr>
          <p:cNvSpPr txBox="1">
            <a:spLocks/>
          </p:cNvSpPr>
          <p:nvPr/>
        </p:nvSpPr>
        <p:spPr>
          <a:xfrm>
            <a:off x="733424" y="820287"/>
            <a:ext cx="8526991" cy="16093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IE" sz="1800" b="1" dirty="0">
                <a:solidFill>
                  <a:schemeClr val="tx2"/>
                </a:solidFill>
                <a:latin typeface="Arial" panose="020B0604020202020204" pitchFamily="34" charset="0"/>
                <a:cs typeface="Arial" panose="020B0604020202020204" pitchFamily="34" charset="0"/>
              </a:rPr>
              <a:t>1. Download the Budget Template from </a:t>
            </a:r>
            <a:r>
              <a:rPr lang="en-IE" sz="1800" dirty="0">
                <a:solidFill>
                  <a:schemeClr val="tx2"/>
                </a:solidFill>
                <a:latin typeface="Arial Black" panose="020B0A04020102020204" pitchFamily="34" charset="0"/>
                <a:cs typeface="Arial" panose="020B0604020202020204" pitchFamily="34" charset="0"/>
              </a:rPr>
              <a:t>www.fssu.ie</a:t>
            </a:r>
          </a:p>
        </p:txBody>
      </p:sp>
      <p:pic>
        <p:nvPicPr>
          <p:cNvPr id="14" name="Graphic 13">
            <a:extLst>
              <a:ext uri="{FF2B5EF4-FFF2-40B4-BE49-F238E27FC236}">
                <a16:creationId xmlns:a16="http://schemas.microsoft.com/office/drawing/2014/main" id="{67F725D5-AB2F-4042-BF52-B412A038B8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60573" y="6134852"/>
            <a:ext cx="1111952" cy="452112"/>
          </a:xfrm>
          <a:prstGeom prst="rect">
            <a:avLst/>
          </a:prstGeom>
        </p:spPr>
      </p:pic>
    </p:spTree>
    <p:extLst>
      <p:ext uri="{BB962C8B-B14F-4D97-AF65-F5344CB8AC3E}">
        <p14:creationId xmlns:p14="http://schemas.microsoft.com/office/powerpoint/2010/main" val="2009402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A088A6A9-CF13-4794-B9D8-60F034135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9"/>
            <a:ext cx="9274465" cy="6858000"/>
          </a:xfrm>
          <a:prstGeom prst="rect">
            <a:avLst/>
          </a:prstGeom>
        </p:spPr>
      </p:pic>
      <p:sp>
        <p:nvSpPr>
          <p:cNvPr id="5" name="TextBox 4">
            <a:extLst>
              <a:ext uri="{FF2B5EF4-FFF2-40B4-BE49-F238E27FC236}">
                <a16:creationId xmlns:a16="http://schemas.microsoft.com/office/drawing/2014/main" id="{DCEEC2BD-73F3-470D-A781-67FAD9A1AFA5}"/>
              </a:ext>
            </a:extLst>
          </p:cNvPr>
          <p:cNvSpPr txBox="1"/>
          <p:nvPr/>
        </p:nvSpPr>
        <p:spPr>
          <a:xfrm>
            <a:off x="1686697" y="1430456"/>
            <a:ext cx="5764427" cy="2169825"/>
          </a:xfrm>
          <a:prstGeom prst="rect">
            <a:avLst/>
          </a:prstGeom>
          <a:noFill/>
        </p:spPr>
        <p:txBody>
          <a:bodyPr wrap="square" rtlCol="0">
            <a:spAutoFit/>
          </a:bodyPr>
          <a:lstStyle/>
          <a:p>
            <a:pPr algn="ctr"/>
            <a:r>
              <a:rPr lang="en-IE" sz="4500" dirty="0">
                <a:solidFill>
                  <a:schemeClr val="bg1"/>
                </a:solidFill>
                <a:latin typeface="Franklin Gothic Book" panose="020B0503020102020204" pitchFamily="34" charset="0"/>
              </a:rPr>
              <a:t>Using the</a:t>
            </a:r>
          </a:p>
          <a:p>
            <a:pPr algn="ctr"/>
            <a:r>
              <a:rPr lang="en-IE" sz="4500" dirty="0">
                <a:solidFill>
                  <a:schemeClr val="bg1"/>
                </a:solidFill>
                <a:latin typeface="Franklin Gothic Book" panose="020B0503020102020204" pitchFamily="34" charset="0"/>
              </a:rPr>
              <a:t>Monthly Reporting Template</a:t>
            </a:r>
          </a:p>
        </p:txBody>
      </p:sp>
      <p:sp>
        <p:nvSpPr>
          <p:cNvPr id="6" name="TextBox 5">
            <a:extLst>
              <a:ext uri="{FF2B5EF4-FFF2-40B4-BE49-F238E27FC236}">
                <a16:creationId xmlns:a16="http://schemas.microsoft.com/office/drawing/2014/main" id="{A6E7F491-41B1-4221-AF08-B6646C9FC365}"/>
              </a:ext>
            </a:extLst>
          </p:cNvPr>
          <p:cNvSpPr txBox="1"/>
          <p:nvPr/>
        </p:nvSpPr>
        <p:spPr>
          <a:xfrm>
            <a:off x="1729023" y="3776851"/>
            <a:ext cx="5764427" cy="496290"/>
          </a:xfrm>
          <a:prstGeom prst="rect">
            <a:avLst/>
          </a:prstGeom>
          <a:noFill/>
        </p:spPr>
        <p:txBody>
          <a:bodyPr wrap="square" rtlCol="0">
            <a:spAutoFit/>
          </a:bodyPr>
          <a:lstStyle/>
          <a:p>
            <a:pPr algn="ctr"/>
            <a:r>
              <a:rPr lang="en-IE" sz="2625" dirty="0">
                <a:solidFill>
                  <a:schemeClr val="bg1"/>
                </a:solidFill>
                <a:latin typeface="Arial Black" panose="020B0A04020102020204" pitchFamily="34" charset="0"/>
              </a:rPr>
              <a:t>Data Input and Reporting</a:t>
            </a:r>
          </a:p>
        </p:txBody>
      </p:sp>
      <p:cxnSp>
        <p:nvCxnSpPr>
          <p:cNvPr id="7" name="Straight Connector 6">
            <a:extLst>
              <a:ext uri="{FF2B5EF4-FFF2-40B4-BE49-F238E27FC236}">
                <a16:creationId xmlns:a16="http://schemas.microsoft.com/office/drawing/2014/main" id="{FD5C82B5-B70D-4479-9506-8F73FF60864B}"/>
              </a:ext>
            </a:extLst>
          </p:cNvPr>
          <p:cNvCxnSpPr/>
          <p:nvPr/>
        </p:nvCxnSpPr>
        <p:spPr>
          <a:xfrm>
            <a:off x="2763672" y="4808277"/>
            <a:ext cx="3695131" cy="0"/>
          </a:xfrm>
          <a:prstGeom prst="line">
            <a:avLst/>
          </a:prstGeom>
          <a:ln w="57150"/>
        </p:spPr>
        <p:style>
          <a:lnRef idx="1">
            <a:schemeClr val="accent4"/>
          </a:lnRef>
          <a:fillRef idx="0">
            <a:schemeClr val="accent4"/>
          </a:fillRef>
          <a:effectRef idx="0">
            <a:schemeClr val="accent4"/>
          </a:effectRef>
          <a:fontRef idx="minor">
            <a:schemeClr val="tx1"/>
          </a:fontRef>
        </p:style>
      </p:cxnSp>
      <p:pic>
        <p:nvPicPr>
          <p:cNvPr id="3" name="Picture 2">
            <a:extLst>
              <a:ext uri="{FF2B5EF4-FFF2-40B4-BE49-F238E27FC236}">
                <a16:creationId xmlns:a16="http://schemas.microsoft.com/office/drawing/2014/main" id="{15227DFE-C5E1-4369-97F4-358EF97478D2}"/>
              </a:ext>
            </a:extLst>
          </p:cNvPr>
          <p:cNvPicPr>
            <a:picLocks noChangeAspect="1"/>
          </p:cNvPicPr>
          <p:nvPr/>
        </p:nvPicPr>
        <p:blipFill>
          <a:blip r:embed="rId3"/>
          <a:stretch>
            <a:fillRect/>
          </a:stretch>
        </p:blipFill>
        <p:spPr>
          <a:xfrm>
            <a:off x="2192174" y="424716"/>
            <a:ext cx="1409700" cy="581025"/>
          </a:xfrm>
          <a:prstGeom prst="rect">
            <a:avLst/>
          </a:prstGeom>
        </p:spPr>
      </p:pic>
    </p:spTree>
    <p:extLst>
      <p:ext uri="{BB962C8B-B14F-4D97-AF65-F5344CB8AC3E}">
        <p14:creationId xmlns:p14="http://schemas.microsoft.com/office/powerpoint/2010/main" val="193148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B8DC94-E4EB-436C-BD76-F525867BCE05}"/>
              </a:ext>
            </a:extLst>
          </p:cNvPr>
          <p:cNvSpPr/>
          <p:nvPr/>
        </p:nvSpPr>
        <p:spPr>
          <a:xfrm>
            <a:off x="0" y="-43740"/>
            <a:ext cx="9144000" cy="86402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1">
            <a:extLst>
              <a:ext uri="{FF2B5EF4-FFF2-40B4-BE49-F238E27FC236}">
                <a16:creationId xmlns:a16="http://schemas.microsoft.com/office/drawing/2014/main" id="{01042F6E-4719-45AC-B4C1-3C6404D8CBD9}"/>
              </a:ext>
            </a:extLst>
          </p:cNvPr>
          <p:cNvSpPr txBox="1">
            <a:spLocks/>
          </p:cNvSpPr>
          <p:nvPr/>
        </p:nvSpPr>
        <p:spPr>
          <a:xfrm>
            <a:off x="0" y="332497"/>
            <a:ext cx="9144000" cy="559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800" dirty="0">
                <a:solidFill>
                  <a:schemeClr val="tx2"/>
                </a:solidFill>
                <a:latin typeface="Arial Black" panose="020B0A04020102020204" pitchFamily="34" charset="0"/>
                <a:cs typeface="Arial" panose="020B0604020202020204" pitchFamily="34" charset="0"/>
              </a:rPr>
              <a:t>Monthly Reporting Template</a:t>
            </a:r>
            <a:endParaRPr lang="en-US" sz="2800" dirty="0">
              <a:solidFill>
                <a:schemeClr val="tx2"/>
              </a:solidFill>
              <a:latin typeface="Arial Black" panose="020B0A040201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CC5AA54-0087-4348-BF0D-049CCCB70CF6}"/>
              </a:ext>
            </a:extLst>
          </p:cNvPr>
          <p:cNvPicPr/>
          <p:nvPr/>
        </p:nvPicPr>
        <p:blipFill>
          <a:blip r:embed="rId2"/>
          <a:stretch>
            <a:fillRect/>
          </a:stretch>
        </p:blipFill>
        <p:spPr>
          <a:xfrm>
            <a:off x="776718" y="4834393"/>
            <a:ext cx="7590563" cy="270257"/>
          </a:xfrm>
          <a:prstGeom prst="rect">
            <a:avLst/>
          </a:prstGeom>
        </p:spPr>
      </p:pic>
      <p:sp>
        <p:nvSpPr>
          <p:cNvPr id="2" name="Title 1">
            <a:extLst>
              <a:ext uri="{FF2B5EF4-FFF2-40B4-BE49-F238E27FC236}">
                <a16:creationId xmlns:a16="http://schemas.microsoft.com/office/drawing/2014/main" id="{9A29F87C-0CB7-42AE-8328-50CCCE3EA5A3}"/>
              </a:ext>
            </a:extLst>
          </p:cNvPr>
          <p:cNvSpPr txBox="1">
            <a:spLocks/>
          </p:cNvSpPr>
          <p:nvPr/>
        </p:nvSpPr>
        <p:spPr>
          <a:xfrm>
            <a:off x="617009" y="4099067"/>
            <a:ext cx="8526991" cy="3739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00000"/>
              </a:lnSpc>
              <a:buFont typeface="Arial" panose="020B0604020202020204" pitchFamily="34" charset="0"/>
              <a:buChar char="•"/>
            </a:pPr>
            <a:r>
              <a:rPr lang="en-IE" sz="1800" b="1" dirty="0">
                <a:solidFill>
                  <a:schemeClr val="tx2"/>
                </a:solidFill>
                <a:latin typeface="Arial" panose="020B0604020202020204" pitchFamily="34" charset="0"/>
                <a:cs typeface="Arial" panose="020B0604020202020204" pitchFamily="34" charset="0"/>
              </a:rPr>
              <a:t>Save the file - Enable Editing and Enable Content</a:t>
            </a:r>
          </a:p>
        </p:txBody>
      </p:sp>
      <p:sp>
        <p:nvSpPr>
          <p:cNvPr id="11" name="Title 1">
            <a:extLst>
              <a:ext uri="{FF2B5EF4-FFF2-40B4-BE49-F238E27FC236}">
                <a16:creationId xmlns:a16="http://schemas.microsoft.com/office/drawing/2014/main" id="{31070B24-79EC-4278-A6D5-A278252ADDD8}"/>
              </a:ext>
            </a:extLst>
          </p:cNvPr>
          <p:cNvSpPr txBox="1">
            <a:spLocks/>
          </p:cNvSpPr>
          <p:nvPr/>
        </p:nvSpPr>
        <p:spPr>
          <a:xfrm>
            <a:off x="617008" y="801350"/>
            <a:ext cx="8526991" cy="16093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IE" sz="1800" b="1" dirty="0">
                <a:solidFill>
                  <a:schemeClr val="tx2"/>
                </a:solidFill>
                <a:latin typeface="Arial" panose="020B0604020202020204" pitchFamily="34" charset="0"/>
                <a:cs typeface="Arial" panose="020B0604020202020204" pitchFamily="34" charset="0"/>
              </a:rPr>
              <a:t>Download the Monthly Reporting Template from www</a:t>
            </a:r>
            <a:r>
              <a:rPr lang="en-IE" sz="1800" dirty="0">
                <a:solidFill>
                  <a:schemeClr val="tx2"/>
                </a:solidFill>
                <a:latin typeface="Arial Black" panose="020B0A04020102020204" pitchFamily="34" charset="0"/>
                <a:cs typeface="Arial" panose="020B0604020202020204" pitchFamily="34" charset="0"/>
              </a:rPr>
              <a:t>.fssu.ie</a:t>
            </a:r>
          </a:p>
        </p:txBody>
      </p:sp>
      <p:pic>
        <p:nvPicPr>
          <p:cNvPr id="14" name="Graphic 13">
            <a:extLst>
              <a:ext uri="{FF2B5EF4-FFF2-40B4-BE49-F238E27FC236}">
                <a16:creationId xmlns:a16="http://schemas.microsoft.com/office/drawing/2014/main" id="{67F725D5-AB2F-4042-BF52-B412A038B8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20632" y="349238"/>
            <a:ext cx="1111952" cy="452112"/>
          </a:xfrm>
          <a:prstGeom prst="rect">
            <a:avLst/>
          </a:prstGeom>
        </p:spPr>
      </p:pic>
      <p:pic>
        <p:nvPicPr>
          <p:cNvPr id="13" name="Picture 12">
            <a:extLst>
              <a:ext uri="{FF2B5EF4-FFF2-40B4-BE49-F238E27FC236}">
                <a16:creationId xmlns:a16="http://schemas.microsoft.com/office/drawing/2014/main" id="{0C1FCA4A-7259-489E-9934-A3629231EB4D}"/>
              </a:ext>
            </a:extLst>
          </p:cNvPr>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4453" y="1268514"/>
            <a:ext cx="6310138" cy="1578403"/>
          </a:xfrm>
          <a:prstGeom prst="rect">
            <a:avLst/>
          </a:prstGeom>
          <a:noFill/>
          <a:ln>
            <a:noFill/>
          </a:ln>
        </p:spPr>
      </p:pic>
      <p:pic>
        <p:nvPicPr>
          <p:cNvPr id="7" name="Picture 6">
            <a:extLst>
              <a:ext uri="{FF2B5EF4-FFF2-40B4-BE49-F238E27FC236}">
                <a16:creationId xmlns:a16="http://schemas.microsoft.com/office/drawing/2014/main" id="{59272F7B-25C4-4463-BF6B-DFCA9975B008}"/>
              </a:ext>
            </a:extLst>
          </p:cNvPr>
          <p:cNvPicPr>
            <a:picLocks noChangeAspect="1"/>
          </p:cNvPicPr>
          <p:nvPr/>
        </p:nvPicPr>
        <p:blipFill>
          <a:blip r:embed="rId6"/>
          <a:stretch>
            <a:fillRect/>
          </a:stretch>
        </p:blipFill>
        <p:spPr>
          <a:xfrm>
            <a:off x="776718" y="5504753"/>
            <a:ext cx="5590526" cy="299807"/>
          </a:xfrm>
          <a:prstGeom prst="rect">
            <a:avLst/>
          </a:prstGeom>
        </p:spPr>
      </p:pic>
      <p:pic>
        <p:nvPicPr>
          <p:cNvPr id="4" name="Picture 3">
            <a:extLst>
              <a:ext uri="{FF2B5EF4-FFF2-40B4-BE49-F238E27FC236}">
                <a16:creationId xmlns:a16="http://schemas.microsoft.com/office/drawing/2014/main" id="{DB159569-2341-47E3-9E05-0E1C06620FEA}"/>
              </a:ext>
            </a:extLst>
          </p:cNvPr>
          <p:cNvPicPr>
            <a:picLocks noChangeAspect="1"/>
          </p:cNvPicPr>
          <p:nvPr/>
        </p:nvPicPr>
        <p:blipFill>
          <a:blip r:embed="rId7"/>
          <a:stretch>
            <a:fillRect/>
          </a:stretch>
        </p:blipFill>
        <p:spPr>
          <a:xfrm>
            <a:off x="3202889" y="1979801"/>
            <a:ext cx="2478711" cy="1388419"/>
          </a:xfrm>
          <a:prstGeom prst="rect">
            <a:avLst/>
          </a:prstGeom>
        </p:spPr>
      </p:pic>
    </p:spTree>
    <p:extLst>
      <p:ext uri="{BB962C8B-B14F-4D97-AF65-F5344CB8AC3E}">
        <p14:creationId xmlns:p14="http://schemas.microsoft.com/office/powerpoint/2010/main" val="3908544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CA6412-8CE4-4AE3-8A2D-EC540CA170A3}"/>
              </a:ext>
            </a:extLst>
          </p:cNvPr>
          <p:cNvSpPr/>
          <p:nvPr/>
        </p:nvSpPr>
        <p:spPr>
          <a:xfrm>
            <a:off x="0" y="-43740"/>
            <a:ext cx="9144000" cy="10507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DE7D2E02-3E3E-4482-BFF8-DFCD1E94247F}"/>
              </a:ext>
            </a:extLst>
          </p:cNvPr>
          <p:cNvSpPr txBox="1"/>
          <p:nvPr/>
        </p:nvSpPr>
        <p:spPr>
          <a:xfrm>
            <a:off x="1438274" y="1789986"/>
            <a:ext cx="4341741" cy="4462760"/>
          </a:xfrm>
          <a:prstGeom prst="rect">
            <a:avLst/>
          </a:prstGeom>
          <a:noFill/>
        </p:spPr>
        <p:txBody>
          <a:bodyPr wrap="square" rtlCol="0">
            <a:spAutoFit/>
          </a:bodyPr>
          <a:lstStyle/>
          <a:p>
            <a:r>
              <a:rPr lang="en-IE" sz="3400" b="1" dirty="0">
                <a:solidFill>
                  <a:schemeClr val="accent1">
                    <a:lumMod val="50000"/>
                  </a:schemeClr>
                </a:solidFill>
                <a:latin typeface="Franklin Gothic Medium Cond" panose="020B0606030402020204" pitchFamily="34" charset="0"/>
                <a:cs typeface="Arial" panose="020B0604020202020204" pitchFamily="34" charset="0"/>
              </a:rPr>
              <a:t>Support Line </a:t>
            </a:r>
          </a:p>
          <a:p>
            <a:r>
              <a:rPr lang="en-IE" sz="3600" b="1" dirty="0">
                <a:solidFill>
                  <a:srgbClr val="D4B4CF"/>
                </a:solidFill>
                <a:latin typeface="Arial Black" panose="020B0A04020102020204" pitchFamily="34" charset="0"/>
                <a:cs typeface="Arial" panose="020B0604020202020204" pitchFamily="34" charset="0"/>
              </a:rPr>
              <a:t>01 910 4020</a:t>
            </a:r>
          </a:p>
          <a:p>
            <a:r>
              <a:rPr lang="en-IE" sz="3400" b="1" dirty="0">
                <a:solidFill>
                  <a:schemeClr val="accent1">
                    <a:lumMod val="50000"/>
                  </a:schemeClr>
                </a:solidFill>
                <a:latin typeface="Franklin Gothic Medium Cond" panose="020B0606030402020204" pitchFamily="34" charset="0"/>
                <a:cs typeface="Arial" panose="020B0604020202020204" pitchFamily="34" charset="0"/>
              </a:rPr>
              <a:t>Open 9am to 7pm</a:t>
            </a:r>
          </a:p>
          <a:p>
            <a:endParaRPr lang="en-IE" sz="2000" b="1" dirty="0">
              <a:solidFill>
                <a:schemeClr val="accent1">
                  <a:lumMod val="50000"/>
                </a:schemeClr>
              </a:solidFill>
              <a:latin typeface="Arial" panose="020B0604020202020204" pitchFamily="34" charset="0"/>
              <a:cs typeface="Arial" panose="020B0604020202020204" pitchFamily="34" charset="0"/>
            </a:endParaRPr>
          </a:p>
          <a:p>
            <a:r>
              <a:rPr lang="en-IE" sz="3400" b="1" dirty="0">
                <a:solidFill>
                  <a:schemeClr val="accent1">
                    <a:lumMod val="50000"/>
                  </a:schemeClr>
                </a:solidFill>
                <a:latin typeface="Franklin Gothic Medium Cond" panose="020B0606030402020204" pitchFamily="34" charset="0"/>
                <a:cs typeface="Arial" panose="020B0604020202020204" pitchFamily="34" charset="0"/>
              </a:rPr>
              <a:t>Website</a:t>
            </a:r>
          </a:p>
          <a:p>
            <a:r>
              <a:rPr lang="en-IE" sz="3600" b="1" dirty="0">
                <a:solidFill>
                  <a:srgbClr val="D4B4CF"/>
                </a:solidFill>
                <a:latin typeface="Arial Black" panose="020B0A04020102020204" pitchFamily="34" charset="0"/>
                <a:cs typeface="Arial" panose="020B0604020202020204" pitchFamily="34" charset="0"/>
              </a:rPr>
              <a:t>www.fssu.ie</a:t>
            </a:r>
          </a:p>
          <a:p>
            <a:endParaRPr lang="en-IE" sz="2000" b="1" dirty="0">
              <a:solidFill>
                <a:schemeClr val="accent1">
                  <a:lumMod val="50000"/>
                </a:schemeClr>
              </a:solidFill>
              <a:latin typeface="Arial" panose="020B0604020202020204" pitchFamily="34" charset="0"/>
              <a:cs typeface="Arial" panose="020B0604020202020204" pitchFamily="34" charset="0"/>
            </a:endParaRPr>
          </a:p>
          <a:p>
            <a:r>
              <a:rPr lang="en-IE" sz="3400" b="1" dirty="0">
                <a:solidFill>
                  <a:schemeClr val="accent1">
                    <a:lumMod val="50000"/>
                  </a:schemeClr>
                </a:solidFill>
                <a:latin typeface="Franklin Gothic Medium Cond" panose="020B0606030402020204" pitchFamily="34" charset="0"/>
                <a:cs typeface="Arial" panose="020B0604020202020204" pitchFamily="34" charset="0"/>
              </a:rPr>
              <a:t>Email</a:t>
            </a:r>
          </a:p>
          <a:p>
            <a:r>
              <a:rPr lang="en-IE" sz="3600" b="1" dirty="0">
                <a:solidFill>
                  <a:srgbClr val="D4B4CF"/>
                </a:solidFill>
                <a:latin typeface="Arial Black" panose="020B0A04020102020204" pitchFamily="34" charset="0"/>
                <a:cs typeface="Arial" panose="020B0604020202020204" pitchFamily="34" charset="0"/>
              </a:rPr>
              <a:t>primary@fssu.ie</a:t>
            </a:r>
            <a:endParaRPr lang="en-IE" sz="3600" b="1" dirty="0">
              <a:solidFill>
                <a:srgbClr val="D4B4CF"/>
              </a:solidFill>
              <a:latin typeface="Arial Black" panose="020B0A04020102020204" pitchFamily="34" charset="0"/>
            </a:endParaRPr>
          </a:p>
        </p:txBody>
      </p:sp>
      <p:graphicFrame>
        <p:nvGraphicFramePr>
          <p:cNvPr id="15" name="Object 14">
            <a:extLst>
              <a:ext uri="{FF2B5EF4-FFF2-40B4-BE49-F238E27FC236}">
                <a16:creationId xmlns:a16="http://schemas.microsoft.com/office/drawing/2014/main" id="{3B9F38BD-04C6-45E8-AAC3-B37AF6B0ECD1}"/>
              </a:ext>
            </a:extLst>
          </p:cNvPr>
          <p:cNvGraphicFramePr>
            <a:graphicFrameLocks noChangeAspect="1"/>
          </p:cNvGraphicFramePr>
          <p:nvPr/>
        </p:nvGraphicFramePr>
        <p:xfrm>
          <a:off x="598486" y="3826684"/>
          <a:ext cx="639763" cy="890587"/>
        </p:xfrm>
        <a:graphic>
          <a:graphicData uri="http://schemas.openxmlformats.org/presentationml/2006/ole">
            <mc:AlternateContent xmlns:mc="http://schemas.openxmlformats.org/markup-compatibility/2006">
              <mc:Choice xmlns:v="urn:schemas-microsoft-com:vml" Requires="v">
                <p:oleObj spid="_x0000_s2140" name="Image" r:id="rId3" imgW="639720" imgH="889920" progId="Photoshop.Image.18">
                  <p:embed/>
                </p:oleObj>
              </mc:Choice>
              <mc:Fallback>
                <p:oleObj name="Image" r:id="rId3" imgW="639720" imgH="889920" progId="Photoshop.Image.18">
                  <p:embed/>
                  <p:pic>
                    <p:nvPicPr>
                      <p:cNvPr id="15" name="Object 14">
                        <a:extLst>
                          <a:ext uri="{FF2B5EF4-FFF2-40B4-BE49-F238E27FC236}">
                            <a16:creationId xmlns:a16="http://schemas.microsoft.com/office/drawing/2014/main" id="{3B9F38BD-04C6-45E8-AAC3-B37AF6B0ECD1}"/>
                          </a:ext>
                        </a:extLst>
                      </p:cNvPr>
                      <p:cNvPicPr/>
                      <p:nvPr/>
                    </p:nvPicPr>
                    <p:blipFill>
                      <a:blip r:embed="rId4"/>
                      <a:stretch>
                        <a:fillRect/>
                      </a:stretch>
                    </p:blipFill>
                    <p:spPr>
                      <a:xfrm>
                        <a:off x="598486" y="3826684"/>
                        <a:ext cx="639763" cy="89058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06D5374-AE5B-478B-AAA8-441957C80EA0}"/>
              </a:ext>
            </a:extLst>
          </p:cNvPr>
          <p:cNvGraphicFramePr>
            <a:graphicFrameLocks noChangeAspect="1"/>
          </p:cNvGraphicFramePr>
          <p:nvPr/>
        </p:nvGraphicFramePr>
        <p:xfrm>
          <a:off x="682624" y="1789986"/>
          <a:ext cx="688975" cy="828675"/>
        </p:xfrm>
        <a:graphic>
          <a:graphicData uri="http://schemas.openxmlformats.org/presentationml/2006/ole">
            <mc:AlternateContent xmlns:mc="http://schemas.openxmlformats.org/markup-compatibility/2006">
              <mc:Choice xmlns:v="urn:schemas-microsoft-com:vml" Requires="v">
                <p:oleObj spid="_x0000_s2141" name="Image" r:id="rId5" imgW="688680" imgH="828720" progId="Photoshop.Image.18">
                  <p:embed/>
                </p:oleObj>
              </mc:Choice>
              <mc:Fallback>
                <p:oleObj name="Image" r:id="rId5" imgW="688680" imgH="828720" progId="Photoshop.Image.18">
                  <p:embed/>
                  <p:pic>
                    <p:nvPicPr>
                      <p:cNvPr id="17" name="Object 16">
                        <a:extLst>
                          <a:ext uri="{FF2B5EF4-FFF2-40B4-BE49-F238E27FC236}">
                            <a16:creationId xmlns:a16="http://schemas.microsoft.com/office/drawing/2014/main" id="{C06D5374-AE5B-478B-AAA8-441957C80EA0}"/>
                          </a:ext>
                        </a:extLst>
                      </p:cNvPr>
                      <p:cNvPicPr/>
                      <p:nvPr/>
                    </p:nvPicPr>
                    <p:blipFill>
                      <a:blip r:embed="rId6"/>
                      <a:stretch>
                        <a:fillRect/>
                      </a:stretch>
                    </p:blipFill>
                    <p:spPr>
                      <a:xfrm>
                        <a:off x="682624" y="1789986"/>
                        <a:ext cx="688975" cy="8286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5146DB35-9E76-4E58-A7A0-68CECBA45862}"/>
              </a:ext>
            </a:extLst>
          </p:cNvPr>
          <p:cNvGraphicFramePr>
            <a:graphicFrameLocks noChangeAspect="1"/>
          </p:cNvGraphicFramePr>
          <p:nvPr/>
        </p:nvGraphicFramePr>
        <p:xfrm>
          <a:off x="549274" y="5358672"/>
          <a:ext cx="822325" cy="755650"/>
        </p:xfrm>
        <a:graphic>
          <a:graphicData uri="http://schemas.openxmlformats.org/presentationml/2006/ole">
            <mc:AlternateContent xmlns:mc="http://schemas.openxmlformats.org/markup-compatibility/2006">
              <mc:Choice xmlns:v="urn:schemas-microsoft-com:vml" Requires="v">
                <p:oleObj spid="_x0000_s2142" name="Image" r:id="rId7" imgW="822600" imgH="755640" progId="Photoshop.Image.18">
                  <p:embed/>
                </p:oleObj>
              </mc:Choice>
              <mc:Fallback>
                <p:oleObj name="Image" r:id="rId7" imgW="822600" imgH="755640" progId="Photoshop.Image.18">
                  <p:embed/>
                  <p:pic>
                    <p:nvPicPr>
                      <p:cNvPr id="18" name="Object 17">
                        <a:extLst>
                          <a:ext uri="{FF2B5EF4-FFF2-40B4-BE49-F238E27FC236}">
                            <a16:creationId xmlns:a16="http://schemas.microsoft.com/office/drawing/2014/main" id="{5146DB35-9E76-4E58-A7A0-68CECBA45862}"/>
                          </a:ext>
                        </a:extLst>
                      </p:cNvPr>
                      <p:cNvPicPr/>
                      <p:nvPr/>
                    </p:nvPicPr>
                    <p:blipFill>
                      <a:blip r:embed="rId8"/>
                      <a:stretch>
                        <a:fillRect/>
                      </a:stretch>
                    </p:blipFill>
                    <p:spPr>
                      <a:xfrm>
                        <a:off x="549274" y="5358672"/>
                        <a:ext cx="822325" cy="755650"/>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4B917E4D-7568-4774-B2A7-DAE0566D54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60573" y="6134852"/>
            <a:ext cx="1111952" cy="452112"/>
          </a:xfrm>
          <a:prstGeom prst="rect">
            <a:avLst/>
          </a:prstGeom>
        </p:spPr>
      </p:pic>
      <p:sp>
        <p:nvSpPr>
          <p:cNvPr id="11" name="Title 1">
            <a:extLst>
              <a:ext uri="{FF2B5EF4-FFF2-40B4-BE49-F238E27FC236}">
                <a16:creationId xmlns:a16="http://schemas.microsoft.com/office/drawing/2014/main" id="{61A83253-2276-4FDA-A7CB-032854A5788A}"/>
              </a:ext>
            </a:extLst>
          </p:cNvPr>
          <p:cNvSpPr txBox="1">
            <a:spLocks/>
          </p:cNvSpPr>
          <p:nvPr/>
        </p:nvSpPr>
        <p:spPr>
          <a:xfrm>
            <a:off x="682624" y="321333"/>
            <a:ext cx="8032754" cy="4485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000" dirty="0">
                <a:solidFill>
                  <a:schemeClr val="tx2"/>
                </a:solidFill>
                <a:latin typeface="Arial Black" panose="020B0A04020102020204" pitchFamily="34" charset="0"/>
                <a:cs typeface="Arial" panose="020B0604020202020204" pitchFamily="34" charset="0"/>
              </a:rPr>
              <a:t>Contact Us</a:t>
            </a:r>
          </a:p>
        </p:txBody>
      </p:sp>
    </p:spTree>
    <p:extLst>
      <p:ext uri="{BB962C8B-B14F-4D97-AF65-F5344CB8AC3E}">
        <p14:creationId xmlns:p14="http://schemas.microsoft.com/office/powerpoint/2010/main" val="1490178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1208A2-737E-41F8-8C63-F72762175BED}"/>
              </a:ext>
            </a:extLst>
          </p:cNvPr>
          <p:cNvSpPr txBox="1">
            <a:spLocks/>
          </p:cNvSpPr>
          <p:nvPr/>
        </p:nvSpPr>
        <p:spPr>
          <a:xfrm>
            <a:off x="836084" y="692597"/>
            <a:ext cx="8222191"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4000" dirty="0">
              <a:solidFill>
                <a:schemeClr val="bg1"/>
              </a:solidFill>
              <a:latin typeface="Franklin Gothic Demi Cond" panose="020B07060304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16A49927-D712-48C4-A17B-E055DBD292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43471" y="176835"/>
            <a:ext cx="1863449" cy="757666"/>
          </a:xfrm>
          <a:prstGeom prst="rect">
            <a:avLst/>
          </a:prstGeom>
        </p:spPr>
      </p:pic>
      <p:sp>
        <p:nvSpPr>
          <p:cNvPr id="6" name="Title 1">
            <a:extLst>
              <a:ext uri="{FF2B5EF4-FFF2-40B4-BE49-F238E27FC236}">
                <a16:creationId xmlns:a16="http://schemas.microsoft.com/office/drawing/2014/main" id="{D4467C6F-7D5A-401F-A97B-F497523F9D91}"/>
              </a:ext>
            </a:extLst>
          </p:cNvPr>
          <p:cNvSpPr txBox="1">
            <a:spLocks/>
          </p:cNvSpPr>
          <p:nvPr/>
        </p:nvSpPr>
        <p:spPr>
          <a:xfrm>
            <a:off x="0" y="1932919"/>
            <a:ext cx="9143999" cy="24451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8800" dirty="0">
                <a:solidFill>
                  <a:schemeClr val="tx2"/>
                </a:solidFill>
                <a:latin typeface="Arial Black" panose="020B0A04020102020204" pitchFamily="34" charset="0"/>
                <a:cs typeface="Arial" panose="020B0604020202020204" pitchFamily="34" charset="0"/>
              </a:rPr>
              <a:t>Questions</a:t>
            </a:r>
          </a:p>
          <a:p>
            <a:pPr algn="ctr"/>
            <a:r>
              <a:rPr lang="en-IE" sz="8800" dirty="0">
                <a:solidFill>
                  <a:schemeClr val="tx2"/>
                </a:solidFill>
                <a:latin typeface="Arial Black" panose="020B0A04020102020204" pitchFamily="34" charset="0"/>
                <a:cs typeface="Arial" panose="020B0604020202020204" pitchFamily="34" charset="0"/>
              </a:rPr>
              <a:t>Comments</a:t>
            </a:r>
          </a:p>
        </p:txBody>
      </p:sp>
      <p:pic>
        <p:nvPicPr>
          <p:cNvPr id="5" name="Graphic 4">
            <a:extLst>
              <a:ext uri="{FF2B5EF4-FFF2-40B4-BE49-F238E27FC236}">
                <a16:creationId xmlns:a16="http://schemas.microsoft.com/office/drawing/2014/main" id="{F12F48D6-7301-4709-9C15-F6859235A8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55099" y="393944"/>
            <a:ext cx="2151821" cy="874916"/>
          </a:xfrm>
          <a:prstGeom prst="rect">
            <a:avLst/>
          </a:prstGeom>
        </p:spPr>
      </p:pic>
      <p:sp>
        <p:nvSpPr>
          <p:cNvPr id="2" name="Rectangle 1">
            <a:extLst>
              <a:ext uri="{FF2B5EF4-FFF2-40B4-BE49-F238E27FC236}">
                <a16:creationId xmlns:a16="http://schemas.microsoft.com/office/drawing/2014/main" id="{EF43FBBA-3662-42CC-84EB-044C61782876}"/>
              </a:ext>
            </a:extLst>
          </p:cNvPr>
          <p:cNvSpPr/>
          <p:nvPr/>
        </p:nvSpPr>
        <p:spPr>
          <a:xfrm>
            <a:off x="0" y="5042118"/>
            <a:ext cx="9144000" cy="1538883"/>
          </a:xfrm>
          <a:prstGeom prst="rect">
            <a:avLst/>
          </a:prstGeom>
        </p:spPr>
        <p:txBody>
          <a:bodyPr wrap="square">
            <a:spAutoFit/>
          </a:bodyPr>
          <a:lstStyle/>
          <a:p>
            <a:pPr algn="ctr"/>
            <a:r>
              <a:rPr lang="en-IE" sz="4000" dirty="0">
                <a:solidFill>
                  <a:schemeClr val="tx2"/>
                </a:solidFill>
                <a:latin typeface="Arial Black" panose="020B0A04020102020204" pitchFamily="34" charset="0"/>
                <a:cs typeface="Arial" panose="020B0604020202020204" pitchFamily="34" charset="0"/>
              </a:rPr>
              <a:t>Support Line </a:t>
            </a:r>
            <a:r>
              <a:rPr lang="en-IE" sz="4000" dirty="0">
                <a:solidFill>
                  <a:srgbClr val="A5639C"/>
                </a:solidFill>
                <a:latin typeface="Arial Narrow" panose="020B0606020202030204" pitchFamily="34" charset="0"/>
                <a:cs typeface="Arial" panose="020B0604020202020204" pitchFamily="34" charset="0"/>
              </a:rPr>
              <a:t>I</a:t>
            </a:r>
            <a:r>
              <a:rPr lang="en-IE" sz="4000" b="1" dirty="0">
                <a:solidFill>
                  <a:schemeClr val="tx2"/>
                </a:solidFill>
                <a:latin typeface="Arial Black" panose="020B0A04020102020204" pitchFamily="34" charset="0"/>
                <a:cs typeface="Arial" panose="020B0604020202020204" pitchFamily="34" charset="0"/>
              </a:rPr>
              <a:t> </a:t>
            </a:r>
            <a:r>
              <a:rPr lang="en-IE" sz="4000" dirty="0">
                <a:solidFill>
                  <a:schemeClr val="tx2"/>
                </a:solidFill>
                <a:latin typeface="Arial Black" panose="020B0A04020102020204" pitchFamily="34" charset="0"/>
                <a:cs typeface="Arial" panose="020B0604020202020204" pitchFamily="34" charset="0"/>
              </a:rPr>
              <a:t>01 910 4020</a:t>
            </a:r>
          </a:p>
          <a:p>
            <a:pPr algn="ctr"/>
            <a:endParaRPr lang="en-IE" sz="1400" b="1" dirty="0">
              <a:solidFill>
                <a:schemeClr val="tx2"/>
              </a:solidFill>
              <a:latin typeface="Arial Black" panose="020B0A04020102020204" pitchFamily="34" charset="0"/>
              <a:cs typeface="Arial" panose="020B0604020202020204" pitchFamily="34" charset="0"/>
            </a:endParaRPr>
          </a:p>
          <a:p>
            <a:pPr algn="ctr"/>
            <a:r>
              <a:rPr lang="en-IE" sz="4000" dirty="0">
                <a:solidFill>
                  <a:schemeClr val="tx2"/>
                </a:solidFill>
                <a:latin typeface="Arial Black" panose="020B0A04020102020204" pitchFamily="34" charset="0"/>
                <a:cs typeface="Arial" panose="020B0604020202020204" pitchFamily="34" charset="0"/>
              </a:rPr>
              <a:t>www.fssu.ie</a:t>
            </a:r>
          </a:p>
        </p:txBody>
      </p:sp>
    </p:spTree>
    <p:extLst>
      <p:ext uri="{BB962C8B-B14F-4D97-AF65-F5344CB8AC3E}">
        <p14:creationId xmlns:p14="http://schemas.microsoft.com/office/powerpoint/2010/main" val="357117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3A580B-6F68-42B9-93FD-D564A913A708}"/>
              </a:ext>
            </a:extLst>
          </p:cNvPr>
          <p:cNvSpPr/>
          <p:nvPr/>
        </p:nvSpPr>
        <p:spPr>
          <a:xfrm>
            <a:off x="0" y="-43740"/>
            <a:ext cx="9144000" cy="10507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1">
            <a:extLst>
              <a:ext uri="{FF2B5EF4-FFF2-40B4-BE49-F238E27FC236}">
                <a16:creationId xmlns:a16="http://schemas.microsoft.com/office/drawing/2014/main" id="{06D31D9D-40D4-4C4D-AD99-9E74EFA1B415}"/>
              </a:ext>
            </a:extLst>
          </p:cNvPr>
          <p:cNvSpPr txBox="1">
            <a:spLocks/>
          </p:cNvSpPr>
          <p:nvPr/>
        </p:nvSpPr>
        <p:spPr>
          <a:xfrm>
            <a:off x="0" y="354377"/>
            <a:ext cx="9144000"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3400" dirty="0">
                <a:solidFill>
                  <a:schemeClr val="tx2"/>
                </a:solidFill>
                <a:latin typeface="Arial Black" panose="020B0A04020102020204" pitchFamily="34" charset="0"/>
                <a:cs typeface="Arial" panose="020B0604020202020204" pitchFamily="34" charset="0"/>
              </a:rPr>
              <a:t>Support from the FSSU </a:t>
            </a:r>
            <a:endParaRPr lang="en-US" sz="3400" dirty="0">
              <a:solidFill>
                <a:schemeClr val="tx2"/>
              </a:solidFill>
              <a:latin typeface="Arial Black" panose="020B0A040201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AFA9AD7E-C0D9-498B-A664-C54744F0C9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4462" y="1997951"/>
            <a:ext cx="6315075" cy="4724400"/>
          </a:xfrm>
          <a:prstGeom prst="rect">
            <a:avLst/>
          </a:prstGeom>
        </p:spPr>
      </p:pic>
      <p:pic>
        <p:nvPicPr>
          <p:cNvPr id="12" name="Graphic 11">
            <a:extLst>
              <a:ext uri="{FF2B5EF4-FFF2-40B4-BE49-F238E27FC236}">
                <a16:creationId xmlns:a16="http://schemas.microsoft.com/office/drawing/2014/main" id="{3E7162C8-A78B-43FB-BAFF-7FBECC70FB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60573" y="6134852"/>
            <a:ext cx="1111952" cy="452112"/>
          </a:xfrm>
          <a:prstGeom prst="rect">
            <a:avLst/>
          </a:prstGeom>
        </p:spPr>
      </p:pic>
      <p:pic>
        <p:nvPicPr>
          <p:cNvPr id="8" name="Graphic 7">
            <a:extLst>
              <a:ext uri="{FF2B5EF4-FFF2-40B4-BE49-F238E27FC236}">
                <a16:creationId xmlns:a16="http://schemas.microsoft.com/office/drawing/2014/main" id="{DBA51974-5103-48CF-B726-577B191631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03448" y="119063"/>
            <a:ext cx="1111952" cy="452112"/>
          </a:xfrm>
          <a:prstGeom prst="rect">
            <a:avLst/>
          </a:prstGeom>
        </p:spPr>
      </p:pic>
    </p:spTree>
    <p:extLst>
      <p:ext uri="{BB962C8B-B14F-4D97-AF65-F5344CB8AC3E}">
        <p14:creationId xmlns:p14="http://schemas.microsoft.com/office/powerpoint/2010/main" val="25983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AED728-83D3-4B19-ABC2-80012FA52374}"/>
              </a:ext>
            </a:extLst>
          </p:cNvPr>
          <p:cNvSpPr/>
          <p:nvPr/>
        </p:nvSpPr>
        <p:spPr>
          <a:xfrm>
            <a:off x="0" y="-43740"/>
            <a:ext cx="9144000" cy="10507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1">
            <a:extLst>
              <a:ext uri="{FF2B5EF4-FFF2-40B4-BE49-F238E27FC236}">
                <a16:creationId xmlns:a16="http://schemas.microsoft.com/office/drawing/2014/main" id="{C6FD5B58-38E5-44F6-B3DB-B0E6E77780EC}"/>
              </a:ext>
            </a:extLst>
          </p:cNvPr>
          <p:cNvSpPr txBox="1">
            <a:spLocks/>
          </p:cNvSpPr>
          <p:nvPr/>
        </p:nvSpPr>
        <p:spPr>
          <a:xfrm>
            <a:off x="0" y="332497"/>
            <a:ext cx="9144000"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3400" dirty="0">
                <a:solidFill>
                  <a:schemeClr val="tx2"/>
                </a:solidFill>
                <a:latin typeface="Arial Black" panose="020B0A04020102020204" pitchFamily="34" charset="0"/>
                <a:cs typeface="Arial" panose="020B0604020202020204" pitchFamily="34" charset="0"/>
              </a:rPr>
              <a:t>Role of FSSU</a:t>
            </a:r>
            <a:endParaRPr lang="en-US" sz="3400" dirty="0">
              <a:solidFill>
                <a:schemeClr val="tx2"/>
              </a:solidFill>
              <a:latin typeface="Arial Black" panose="020B0A040201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1355F9B7-C8B7-488A-9F45-58C1B5A375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3448" y="119063"/>
            <a:ext cx="1111952" cy="452112"/>
          </a:xfrm>
          <a:prstGeom prst="rect">
            <a:avLst/>
          </a:prstGeom>
        </p:spPr>
      </p:pic>
      <p:sp>
        <p:nvSpPr>
          <p:cNvPr id="8" name="TextBox 7">
            <a:extLst>
              <a:ext uri="{FF2B5EF4-FFF2-40B4-BE49-F238E27FC236}">
                <a16:creationId xmlns:a16="http://schemas.microsoft.com/office/drawing/2014/main" id="{668A2277-DCBD-4CAB-AD67-24A6CF26192B}"/>
              </a:ext>
            </a:extLst>
          </p:cNvPr>
          <p:cNvSpPr txBox="1"/>
          <p:nvPr/>
        </p:nvSpPr>
        <p:spPr>
          <a:xfrm>
            <a:off x="444500" y="1169794"/>
            <a:ext cx="8575675" cy="5386090"/>
          </a:xfrm>
          <a:prstGeom prst="rect">
            <a:avLst/>
          </a:prstGeom>
          <a:noFill/>
        </p:spPr>
        <p:txBody>
          <a:bodyPr wrap="square" rtlCol="0">
            <a:spAutoFit/>
          </a:bodyPr>
          <a:lstStyle/>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Provision of </a:t>
            </a:r>
            <a:r>
              <a:rPr lang="en-IE" dirty="0">
                <a:solidFill>
                  <a:schemeClr val="tx2"/>
                </a:solidFill>
                <a:latin typeface="Arial Black" panose="020B0A04020102020204" pitchFamily="34" charset="0"/>
                <a:cs typeface="Arial" panose="020B0604020202020204" pitchFamily="34" charset="0"/>
              </a:rPr>
              <a:t>advice and support </a:t>
            </a:r>
            <a:r>
              <a:rPr lang="en-IE" dirty="0">
                <a:solidFill>
                  <a:schemeClr val="tx2"/>
                </a:solidFill>
                <a:latin typeface="Arial" panose="020B0604020202020204" pitchFamily="34" charset="0"/>
                <a:cs typeface="Arial" panose="020B0604020202020204" pitchFamily="34" charset="0"/>
              </a:rPr>
              <a:t>to schools on financial governance matters</a:t>
            </a:r>
          </a:p>
          <a:p>
            <a:pPr marL="285750" indent="-285750">
              <a:buFont typeface="Arial" panose="020B0604020202020204" pitchFamily="34" charset="0"/>
              <a:buChar char="•"/>
            </a:pPr>
            <a:endParaRPr lang="en-IE" sz="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Development of </a:t>
            </a:r>
            <a:r>
              <a:rPr lang="en-IE" dirty="0">
                <a:solidFill>
                  <a:schemeClr val="tx2"/>
                </a:solidFill>
                <a:latin typeface="Arial Black" panose="020B0A04020102020204" pitchFamily="34" charset="0"/>
                <a:cs typeface="Arial" panose="020B0604020202020204" pitchFamily="34" charset="0"/>
              </a:rPr>
              <a:t>templates</a:t>
            </a:r>
            <a:r>
              <a:rPr lang="en-IE" dirty="0">
                <a:solidFill>
                  <a:schemeClr val="tx2"/>
                </a:solidFill>
                <a:latin typeface="Arial" panose="020B0604020202020204" pitchFamily="34" charset="0"/>
                <a:cs typeface="Arial" panose="020B0604020202020204" pitchFamily="34" charset="0"/>
              </a:rPr>
              <a:t> for use by schools</a:t>
            </a:r>
          </a:p>
          <a:p>
            <a:pPr marL="285750" indent="-285750">
              <a:buFont typeface="Arial" panose="020B0604020202020204" pitchFamily="34" charset="0"/>
              <a:buChar char="•"/>
            </a:pPr>
            <a:endParaRPr lang="en-IE" sz="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Acting as a central </a:t>
            </a:r>
            <a:r>
              <a:rPr lang="en-IE" dirty="0">
                <a:solidFill>
                  <a:schemeClr val="tx2"/>
                </a:solidFill>
                <a:latin typeface="Arial Black" panose="020B0A04020102020204" pitchFamily="34" charset="0"/>
                <a:cs typeface="Arial" panose="020B0604020202020204" pitchFamily="34" charset="0"/>
              </a:rPr>
              <a:t>repository</a:t>
            </a:r>
            <a:r>
              <a:rPr lang="en-IE" dirty="0">
                <a:solidFill>
                  <a:schemeClr val="tx2"/>
                </a:solidFill>
                <a:latin typeface="Arial" panose="020B0604020202020204" pitchFamily="34" charset="0"/>
                <a:cs typeface="Arial" panose="020B0604020202020204" pitchFamily="34" charset="0"/>
              </a:rPr>
              <a:t> for receipt of annual Board of Management accounts prepared by an external accountant.</a:t>
            </a:r>
          </a:p>
          <a:p>
            <a:pPr marL="285750" indent="-285750">
              <a:buFont typeface="Arial" panose="020B0604020202020204" pitchFamily="34" charset="0"/>
              <a:buChar char="•"/>
            </a:pPr>
            <a:endParaRPr lang="en-IE" sz="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Carrying out of </a:t>
            </a:r>
            <a:r>
              <a:rPr lang="en-IE" dirty="0">
                <a:solidFill>
                  <a:schemeClr val="tx2"/>
                </a:solidFill>
                <a:latin typeface="Arial Black" panose="020B0A04020102020204" pitchFamily="34" charset="0"/>
                <a:cs typeface="Arial" panose="020B0604020202020204" pitchFamily="34" charset="0"/>
              </a:rPr>
              <a:t>audits</a:t>
            </a:r>
            <a:r>
              <a:rPr lang="en-IE" dirty="0">
                <a:solidFill>
                  <a:schemeClr val="tx2"/>
                </a:solidFill>
                <a:latin typeface="Arial" panose="020B0604020202020204" pitchFamily="34" charset="0"/>
                <a:cs typeface="Arial" panose="020B0604020202020204" pitchFamily="34" charset="0"/>
              </a:rPr>
              <a:t> as may be required. </a:t>
            </a:r>
          </a:p>
          <a:p>
            <a:pPr marL="285750" indent="-285750">
              <a:buFont typeface="Arial" panose="020B0604020202020204" pitchFamily="34" charset="0"/>
              <a:buChar char="•"/>
            </a:pPr>
            <a:endParaRPr lang="en-IE" sz="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Preparation of an </a:t>
            </a:r>
            <a:r>
              <a:rPr lang="en-IE" dirty="0">
                <a:solidFill>
                  <a:schemeClr val="tx2"/>
                </a:solidFill>
                <a:latin typeface="Arial Black" panose="020B0A04020102020204" pitchFamily="34" charset="0"/>
                <a:cs typeface="Arial" panose="020B0604020202020204" pitchFamily="34" charset="0"/>
              </a:rPr>
              <a:t>annual report </a:t>
            </a:r>
            <a:r>
              <a:rPr lang="en-IE" dirty="0">
                <a:solidFill>
                  <a:schemeClr val="tx2"/>
                </a:solidFill>
                <a:latin typeface="Arial" panose="020B0604020202020204" pitchFamily="34" charset="0"/>
                <a:cs typeface="Arial" panose="020B0604020202020204" pitchFamily="34" charset="0"/>
              </a:rPr>
              <a:t>for the Department of Education &amp; Skills (DES) </a:t>
            </a:r>
          </a:p>
          <a:p>
            <a:pPr marL="285750" indent="-285750">
              <a:buFont typeface="Arial" panose="020B0604020202020204" pitchFamily="34" charset="0"/>
              <a:buChar char="•"/>
            </a:pPr>
            <a:endParaRPr lang="en-IE" sz="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dirty="0">
                <a:solidFill>
                  <a:schemeClr val="tx2"/>
                </a:solidFill>
                <a:latin typeface="Arial Black" panose="020B0A04020102020204" pitchFamily="34" charset="0"/>
                <a:cs typeface="Arial" panose="020B0604020202020204" pitchFamily="34" charset="0"/>
              </a:rPr>
              <a:t>Liaison</a:t>
            </a:r>
            <a:r>
              <a:rPr lang="en-IE" dirty="0">
                <a:solidFill>
                  <a:schemeClr val="tx2"/>
                </a:solidFill>
                <a:latin typeface="Arial" panose="020B0604020202020204" pitchFamily="34" charset="0"/>
                <a:cs typeface="Arial" panose="020B0604020202020204" pitchFamily="34" charset="0"/>
              </a:rPr>
              <a:t> with the DES in relation to financial matters pertaining to Primary schools</a:t>
            </a:r>
          </a:p>
          <a:p>
            <a:pPr marL="285750" indent="-285750">
              <a:buFont typeface="Arial" panose="020B0604020202020204" pitchFamily="34" charset="0"/>
              <a:buChar char="•"/>
            </a:pPr>
            <a:endParaRPr lang="en-IE" sz="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Submission of financial information to the </a:t>
            </a:r>
            <a:r>
              <a:rPr lang="en-IE" dirty="0">
                <a:solidFill>
                  <a:schemeClr val="tx2"/>
                </a:solidFill>
                <a:latin typeface="Arial Black" panose="020B0A04020102020204" pitchFamily="34" charset="0"/>
                <a:cs typeface="Arial" panose="020B0604020202020204" pitchFamily="34" charset="0"/>
              </a:rPr>
              <a:t>Charities Regulator </a:t>
            </a:r>
            <a:r>
              <a:rPr lang="en-IE" dirty="0">
                <a:solidFill>
                  <a:schemeClr val="tx2"/>
                </a:solidFill>
                <a:latin typeface="Arial" panose="020B0604020202020204" pitchFamily="34" charset="0"/>
                <a:cs typeface="Arial" panose="020B0604020202020204" pitchFamily="34" charset="0"/>
              </a:rPr>
              <a:t>which will also satisfy the financial reporting obligations placed on schools by the  Charities Act 2009</a:t>
            </a:r>
          </a:p>
          <a:p>
            <a:pPr marL="285750" indent="-285750">
              <a:buFont typeface="Arial" panose="020B0604020202020204" pitchFamily="34" charset="0"/>
              <a:buChar char="•"/>
            </a:pPr>
            <a:endParaRPr lang="en-IE" sz="8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dirty="0">
                <a:solidFill>
                  <a:schemeClr val="tx2"/>
                </a:solidFill>
                <a:latin typeface="Arial" panose="020B0604020202020204" pitchFamily="34" charset="0"/>
                <a:cs typeface="Arial" panose="020B0604020202020204" pitchFamily="34" charset="0"/>
              </a:rPr>
              <a:t>Provision of </a:t>
            </a:r>
            <a:r>
              <a:rPr lang="en-IE" dirty="0">
                <a:solidFill>
                  <a:schemeClr val="tx2"/>
                </a:solidFill>
                <a:latin typeface="Arial Black" panose="020B0A04020102020204" pitchFamily="34" charset="0"/>
                <a:cs typeface="Arial" panose="020B0604020202020204" pitchFamily="34" charset="0"/>
              </a:rPr>
              <a:t>statistical information</a:t>
            </a:r>
            <a:r>
              <a:rPr lang="en-IE" dirty="0">
                <a:solidFill>
                  <a:schemeClr val="tx2"/>
                </a:solidFill>
                <a:latin typeface="Arial" panose="020B0604020202020204" pitchFamily="34" charset="0"/>
                <a:cs typeface="Arial" panose="020B0604020202020204" pitchFamily="34" charset="0"/>
              </a:rPr>
              <a:t> to the Central Statistics Office (CSO)  in relation to its requirements for financial information in respect of the school system</a:t>
            </a:r>
          </a:p>
          <a:p>
            <a:r>
              <a:rPr lang="en-IE" i="1" dirty="0">
                <a:solidFill>
                  <a:schemeClr val="tx2"/>
                </a:solidFill>
                <a:latin typeface="Arial" panose="020B0604020202020204" pitchFamily="34" charset="0"/>
                <a:cs typeface="Arial" panose="020B0604020202020204" pitchFamily="34" charset="0"/>
              </a:rPr>
              <a:t>	DES Circular 60/2017</a:t>
            </a:r>
            <a:endParaRPr lang="en-IE" i="1" dirty="0"/>
          </a:p>
        </p:txBody>
      </p:sp>
      <p:sp>
        <p:nvSpPr>
          <p:cNvPr id="7" name="Slide Number Placeholder 1">
            <a:extLst>
              <a:ext uri="{FF2B5EF4-FFF2-40B4-BE49-F238E27FC236}">
                <a16:creationId xmlns:a16="http://schemas.microsoft.com/office/drawing/2014/main" id="{C1D1CB12-9DBF-4878-A74B-E51B847844B9}"/>
              </a:ext>
            </a:extLst>
          </p:cNvPr>
          <p:cNvSpPr>
            <a:spLocks noGrp="1"/>
          </p:cNvSpPr>
          <p:nvPr>
            <p:ph type="sldNum" sz="quarter" idx="12"/>
          </p:nvPr>
        </p:nvSpPr>
        <p:spPr>
          <a:xfrm>
            <a:off x="0" y="6356351"/>
            <a:ext cx="9144000" cy="365125"/>
          </a:xfrm>
        </p:spPr>
        <p:txBody>
          <a:bodyPr/>
          <a:lstStyle/>
          <a:p>
            <a:pPr algn="ctr"/>
            <a:fld id="{B7E06D07-2344-4BCE-9B22-B0B34EB02A16}" type="slidenum">
              <a:rPr lang="en-IE" smtClean="0"/>
              <a:pPr algn="ctr"/>
              <a:t>3</a:t>
            </a:fld>
            <a:endParaRPr lang="en-IE" dirty="0"/>
          </a:p>
        </p:txBody>
      </p:sp>
    </p:spTree>
    <p:extLst>
      <p:ext uri="{BB962C8B-B14F-4D97-AF65-F5344CB8AC3E}">
        <p14:creationId xmlns:p14="http://schemas.microsoft.com/office/powerpoint/2010/main" val="76748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C10B15-609D-49A2-BDD7-8D8A43CE0070}"/>
              </a:ext>
            </a:extLst>
          </p:cNvPr>
          <p:cNvSpPr/>
          <p:nvPr/>
        </p:nvSpPr>
        <p:spPr>
          <a:xfrm>
            <a:off x="0" y="-43740"/>
            <a:ext cx="9144000" cy="10507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960D2EDA-F07A-4FDD-AA3E-F7B9DC732766}"/>
              </a:ext>
            </a:extLst>
          </p:cNvPr>
          <p:cNvSpPr/>
          <p:nvPr/>
        </p:nvSpPr>
        <p:spPr>
          <a:xfrm>
            <a:off x="0" y="2558631"/>
            <a:ext cx="9144000" cy="14985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20000"/>
                  <a:lumOff val="80000"/>
                </a:schemeClr>
              </a:solidFill>
              <a:highlight>
                <a:srgbClr val="A5639C"/>
              </a:highlight>
            </a:endParaRPr>
          </a:p>
        </p:txBody>
      </p:sp>
      <p:sp>
        <p:nvSpPr>
          <p:cNvPr id="4" name="Rectangle 3">
            <a:extLst>
              <a:ext uri="{FF2B5EF4-FFF2-40B4-BE49-F238E27FC236}">
                <a16:creationId xmlns:a16="http://schemas.microsoft.com/office/drawing/2014/main" id="{532B342F-589A-475B-B268-245A889255C6}"/>
              </a:ext>
            </a:extLst>
          </p:cNvPr>
          <p:cNvSpPr/>
          <p:nvPr/>
        </p:nvSpPr>
        <p:spPr>
          <a:xfrm>
            <a:off x="0" y="5281677"/>
            <a:ext cx="9144000" cy="161442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20000"/>
                  <a:lumOff val="80000"/>
                </a:schemeClr>
              </a:solidFill>
              <a:highlight>
                <a:srgbClr val="A5639C"/>
              </a:highlight>
            </a:endParaRPr>
          </a:p>
        </p:txBody>
      </p:sp>
      <p:sp>
        <p:nvSpPr>
          <p:cNvPr id="2" name="Title 1">
            <a:extLst>
              <a:ext uri="{FF2B5EF4-FFF2-40B4-BE49-F238E27FC236}">
                <a16:creationId xmlns:a16="http://schemas.microsoft.com/office/drawing/2014/main" id="{E0EA75A9-09A2-4039-8E18-B9B09530501B}"/>
              </a:ext>
            </a:extLst>
          </p:cNvPr>
          <p:cNvSpPr txBox="1">
            <a:spLocks/>
          </p:cNvSpPr>
          <p:nvPr/>
        </p:nvSpPr>
        <p:spPr>
          <a:xfrm>
            <a:off x="569384" y="4070880"/>
            <a:ext cx="8222191"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800" dirty="0">
                <a:solidFill>
                  <a:schemeClr val="tx2"/>
                </a:solidFill>
                <a:latin typeface="Franklin Gothic Demi Cond" panose="020B0706030402020204" pitchFamily="34" charset="0"/>
                <a:cs typeface="Arial" panose="020B0604020202020204" pitchFamily="34" charset="0"/>
              </a:rPr>
              <a:t>End February 2020</a:t>
            </a:r>
          </a:p>
        </p:txBody>
      </p:sp>
      <p:sp>
        <p:nvSpPr>
          <p:cNvPr id="3" name="TextBox 2">
            <a:extLst>
              <a:ext uri="{FF2B5EF4-FFF2-40B4-BE49-F238E27FC236}">
                <a16:creationId xmlns:a16="http://schemas.microsoft.com/office/drawing/2014/main" id="{742E027C-B9CA-4586-B24C-54B4A22E3F44}"/>
              </a:ext>
            </a:extLst>
          </p:cNvPr>
          <p:cNvSpPr txBox="1"/>
          <p:nvPr/>
        </p:nvSpPr>
        <p:spPr>
          <a:xfrm>
            <a:off x="569384" y="4507101"/>
            <a:ext cx="8346016" cy="646331"/>
          </a:xfrm>
          <a:prstGeom prst="rect">
            <a:avLst/>
          </a:prstGeom>
        </p:spPr>
        <p:txBody>
          <a:bodyPr wrap="square" rtlCol="0">
            <a:spAutoFit/>
          </a:bodyPr>
          <a:lstStyle/>
          <a:p>
            <a:r>
              <a:rPr lang="en-IE" b="1" dirty="0">
                <a:solidFill>
                  <a:schemeClr val="tx2"/>
                </a:solidFill>
                <a:latin typeface="Arial" panose="020B0604020202020204" pitchFamily="34" charset="0"/>
                <a:cs typeface="Arial" panose="020B0604020202020204" pitchFamily="34" charset="0"/>
              </a:rPr>
              <a:t>This will be the latest date for annual school accounts for the 2018/19 school year to be submitted to the FSSU.</a:t>
            </a:r>
          </a:p>
        </p:txBody>
      </p:sp>
      <p:sp>
        <p:nvSpPr>
          <p:cNvPr id="7" name="Title 1">
            <a:extLst>
              <a:ext uri="{FF2B5EF4-FFF2-40B4-BE49-F238E27FC236}">
                <a16:creationId xmlns:a16="http://schemas.microsoft.com/office/drawing/2014/main" id="{48313EBB-A980-4550-A97F-316EBC500761}"/>
              </a:ext>
            </a:extLst>
          </p:cNvPr>
          <p:cNvSpPr txBox="1">
            <a:spLocks/>
          </p:cNvSpPr>
          <p:nvPr/>
        </p:nvSpPr>
        <p:spPr>
          <a:xfrm>
            <a:off x="569384" y="1135236"/>
            <a:ext cx="8222191"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800" dirty="0">
                <a:solidFill>
                  <a:schemeClr val="tx2"/>
                </a:solidFill>
                <a:latin typeface="Franklin Gothic Demi Cond" panose="020B0706030402020204" pitchFamily="34" charset="0"/>
                <a:cs typeface="Arial" panose="020B0604020202020204" pitchFamily="34" charset="0"/>
              </a:rPr>
              <a:t>2017/18 school year</a:t>
            </a:r>
          </a:p>
        </p:txBody>
      </p:sp>
      <p:sp>
        <p:nvSpPr>
          <p:cNvPr id="9" name="TextBox 8">
            <a:extLst>
              <a:ext uri="{FF2B5EF4-FFF2-40B4-BE49-F238E27FC236}">
                <a16:creationId xmlns:a16="http://schemas.microsoft.com/office/drawing/2014/main" id="{CDC8AB9B-1764-4CFC-810D-43D365586000}"/>
              </a:ext>
            </a:extLst>
          </p:cNvPr>
          <p:cNvSpPr txBox="1"/>
          <p:nvPr/>
        </p:nvSpPr>
        <p:spPr>
          <a:xfrm>
            <a:off x="569384" y="1571457"/>
            <a:ext cx="8346016" cy="923330"/>
          </a:xfrm>
          <a:prstGeom prst="rect">
            <a:avLst/>
          </a:prstGeom>
          <a:noFill/>
        </p:spPr>
        <p:txBody>
          <a:bodyPr wrap="square" rtlCol="0">
            <a:spAutoFit/>
          </a:bodyPr>
          <a:lstStyle/>
          <a:p>
            <a:r>
              <a:rPr lang="en-IE" b="1" dirty="0">
                <a:solidFill>
                  <a:schemeClr val="tx2"/>
                </a:solidFill>
                <a:latin typeface="Arial" panose="020B0604020202020204" pitchFamily="34" charset="0"/>
                <a:cs typeface="Arial" panose="020B0604020202020204" pitchFamily="34" charset="0"/>
              </a:rPr>
              <a:t>FSSU focused on provision of advice and support as part of preparations for the phased introduction of the standardised national template for annual school accounts.</a:t>
            </a:r>
          </a:p>
        </p:txBody>
      </p:sp>
      <p:sp>
        <p:nvSpPr>
          <p:cNvPr id="10" name="Title 1">
            <a:extLst>
              <a:ext uri="{FF2B5EF4-FFF2-40B4-BE49-F238E27FC236}">
                <a16:creationId xmlns:a16="http://schemas.microsoft.com/office/drawing/2014/main" id="{5B62C451-167E-4142-AD7F-EBE8FE6803EA}"/>
              </a:ext>
            </a:extLst>
          </p:cNvPr>
          <p:cNvSpPr txBox="1">
            <a:spLocks/>
          </p:cNvSpPr>
          <p:nvPr/>
        </p:nvSpPr>
        <p:spPr>
          <a:xfrm>
            <a:off x="569384" y="2625305"/>
            <a:ext cx="8222191"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800" dirty="0">
                <a:solidFill>
                  <a:schemeClr val="tx2"/>
                </a:solidFill>
                <a:latin typeface="Franklin Gothic Demi Cond" panose="020B0706030402020204" pitchFamily="34" charset="0"/>
                <a:cs typeface="Arial" panose="020B0604020202020204" pitchFamily="34" charset="0"/>
              </a:rPr>
              <a:t>2018/19 school year</a:t>
            </a:r>
          </a:p>
        </p:txBody>
      </p:sp>
      <p:sp>
        <p:nvSpPr>
          <p:cNvPr id="11" name="TextBox 10">
            <a:extLst>
              <a:ext uri="{FF2B5EF4-FFF2-40B4-BE49-F238E27FC236}">
                <a16:creationId xmlns:a16="http://schemas.microsoft.com/office/drawing/2014/main" id="{3E67CE5C-2B69-4F0C-B6C9-26534A9C7EE0}"/>
              </a:ext>
            </a:extLst>
          </p:cNvPr>
          <p:cNvSpPr txBox="1"/>
          <p:nvPr/>
        </p:nvSpPr>
        <p:spPr>
          <a:xfrm>
            <a:off x="569384" y="3071051"/>
            <a:ext cx="8346016" cy="646331"/>
          </a:xfrm>
          <a:prstGeom prst="rect">
            <a:avLst/>
          </a:prstGeom>
        </p:spPr>
        <p:txBody>
          <a:bodyPr wrap="square" rtlCol="0" anchor="t">
            <a:spAutoFit/>
          </a:bodyPr>
          <a:lstStyle/>
          <a:p>
            <a:r>
              <a:rPr lang="en-IE" b="1" dirty="0">
                <a:solidFill>
                  <a:schemeClr val="tx2"/>
                </a:solidFill>
                <a:latin typeface="Arial"/>
                <a:cs typeface="Arial"/>
              </a:rPr>
              <a:t>This will be the first year for annual school accounts to be prepared using the standardised national template. </a:t>
            </a:r>
          </a:p>
        </p:txBody>
      </p:sp>
      <p:sp>
        <p:nvSpPr>
          <p:cNvPr id="12" name="Title 1">
            <a:extLst>
              <a:ext uri="{FF2B5EF4-FFF2-40B4-BE49-F238E27FC236}">
                <a16:creationId xmlns:a16="http://schemas.microsoft.com/office/drawing/2014/main" id="{CE37FCDA-80FF-4036-90E2-95F9463A9080}"/>
              </a:ext>
            </a:extLst>
          </p:cNvPr>
          <p:cNvSpPr txBox="1">
            <a:spLocks/>
          </p:cNvSpPr>
          <p:nvPr/>
        </p:nvSpPr>
        <p:spPr>
          <a:xfrm>
            <a:off x="569384" y="5334323"/>
            <a:ext cx="8222191"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800" dirty="0">
                <a:solidFill>
                  <a:schemeClr val="tx2"/>
                </a:solidFill>
                <a:latin typeface="Franklin Gothic Demi Cond" panose="020B0706030402020204" pitchFamily="34" charset="0"/>
                <a:cs typeface="Arial" panose="020B0604020202020204" pitchFamily="34" charset="0"/>
              </a:rPr>
              <a:t>Annually thereafter</a:t>
            </a:r>
          </a:p>
        </p:txBody>
      </p:sp>
      <p:sp>
        <p:nvSpPr>
          <p:cNvPr id="13" name="TextBox 12">
            <a:extLst>
              <a:ext uri="{FF2B5EF4-FFF2-40B4-BE49-F238E27FC236}">
                <a16:creationId xmlns:a16="http://schemas.microsoft.com/office/drawing/2014/main" id="{A6BCB20B-45EA-4882-9E34-B4E798B31506}"/>
              </a:ext>
            </a:extLst>
          </p:cNvPr>
          <p:cNvSpPr txBox="1"/>
          <p:nvPr/>
        </p:nvSpPr>
        <p:spPr>
          <a:xfrm>
            <a:off x="569383" y="5770544"/>
            <a:ext cx="8559271" cy="646331"/>
          </a:xfrm>
          <a:prstGeom prst="rect">
            <a:avLst/>
          </a:prstGeom>
        </p:spPr>
        <p:txBody>
          <a:bodyPr wrap="square" rtlCol="0">
            <a:spAutoFit/>
          </a:bodyPr>
          <a:lstStyle/>
          <a:p>
            <a:r>
              <a:rPr lang="en-IE" b="1" dirty="0">
                <a:solidFill>
                  <a:schemeClr val="tx2"/>
                </a:solidFill>
                <a:latin typeface="Arial" panose="020B0604020202020204" pitchFamily="34" charset="0"/>
                <a:cs typeface="Arial" panose="020B0604020202020204" pitchFamily="34" charset="0"/>
              </a:rPr>
              <a:t>Annual School Accounts to be submitted to the FSSU in the prescribed format by the end of February (6 months after the end of the school year).</a:t>
            </a:r>
          </a:p>
        </p:txBody>
      </p:sp>
      <p:sp>
        <p:nvSpPr>
          <p:cNvPr id="14" name="Title 1">
            <a:extLst>
              <a:ext uri="{FF2B5EF4-FFF2-40B4-BE49-F238E27FC236}">
                <a16:creationId xmlns:a16="http://schemas.microsoft.com/office/drawing/2014/main" id="{97AA49C9-B225-421F-9098-6DD8FAB9061F}"/>
              </a:ext>
            </a:extLst>
          </p:cNvPr>
          <p:cNvSpPr txBox="1">
            <a:spLocks/>
          </p:cNvSpPr>
          <p:nvPr/>
        </p:nvSpPr>
        <p:spPr>
          <a:xfrm>
            <a:off x="0" y="332497"/>
            <a:ext cx="9144000"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3400" dirty="0">
                <a:solidFill>
                  <a:schemeClr val="tx2"/>
                </a:solidFill>
                <a:latin typeface="Arial Black" panose="020B0A04020102020204" pitchFamily="34" charset="0"/>
                <a:cs typeface="Arial" panose="020B0604020202020204" pitchFamily="34" charset="0"/>
              </a:rPr>
              <a:t>FSSU Roll Out Timeline</a:t>
            </a:r>
            <a:endParaRPr lang="en-US" sz="3400" dirty="0">
              <a:solidFill>
                <a:schemeClr val="tx2"/>
              </a:solidFill>
              <a:latin typeface="Arial Black" panose="020B0A04020102020204" pitchFamily="34" charset="0"/>
              <a:cs typeface="Arial" panose="020B0604020202020204" pitchFamily="34" charset="0"/>
            </a:endParaRPr>
          </a:p>
        </p:txBody>
      </p:sp>
      <p:pic>
        <p:nvPicPr>
          <p:cNvPr id="16" name="Graphic 15">
            <a:extLst>
              <a:ext uri="{FF2B5EF4-FFF2-40B4-BE49-F238E27FC236}">
                <a16:creationId xmlns:a16="http://schemas.microsoft.com/office/drawing/2014/main" id="{6378DC41-974A-411B-854E-BEF0B97B80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3448" y="119063"/>
            <a:ext cx="1111952" cy="452112"/>
          </a:xfrm>
          <a:prstGeom prst="rect">
            <a:avLst/>
          </a:prstGeom>
        </p:spPr>
      </p:pic>
    </p:spTree>
    <p:extLst>
      <p:ext uri="{BB962C8B-B14F-4D97-AF65-F5344CB8AC3E}">
        <p14:creationId xmlns:p14="http://schemas.microsoft.com/office/powerpoint/2010/main" val="329216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558CA0-34A7-4C2E-90E3-377A09C7A6C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1446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9A29BD1-CFA0-4247-9BB5-8EEF648B9A07}"/>
              </a:ext>
            </a:extLst>
          </p:cNvPr>
          <p:cNvSpPr/>
          <p:nvPr/>
        </p:nvSpPr>
        <p:spPr>
          <a:xfrm>
            <a:off x="0" y="-43740"/>
            <a:ext cx="9144000" cy="10507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itle 1">
            <a:extLst>
              <a:ext uri="{FF2B5EF4-FFF2-40B4-BE49-F238E27FC236}">
                <a16:creationId xmlns:a16="http://schemas.microsoft.com/office/drawing/2014/main" id="{542AAE93-6D01-4A73-A4C1-9F77AA7FF96E}"/>
              </a:ext>
            </a:extLst>
          </p:cNvPr>
          <p:cNvSpPr txBox="1">
            <a:spLocks/>
          </p:cNvSpPr>
          <p:nvPr/>
        </p:nvSpPr>
        <p:spPr>
          <a:xfrm>
            <a:off x="550334" y="332497"/>
            <a:ext cx="8222191"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chemeClr val="bg1"/>
              </a:solidFill>
              <a:latin typeface="Franklin Gothic Book" panose="020B05030201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70F77AD-6F9F-4DDC-8126-D17869B4644D}"/>
              </a:ext>
            </a:extLst>
          </p:cNvPr>
          <p:cNvSpPr txBox="1">
            <a:spLocks/>
          </p:cNvSpPr>
          <p:nvPr/>
        </p:nvSpPr>
        <p:spPr>
          <a:xfrm>
            <a:off x="0" y="271036"/>
            <a:ext cx="9143999" cy="576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3400" dirty="0">
                <a:solidFill>
                  <a:schemeClr val="tx2"/>
                </a:solidFill>
                <a:latin typeface="Arial Black" panose="020B0A04020102020204" pitchFamily="34" charset="0"/>
                <a:cs typeface="Arial" panose="020B0604020202020204" pitchFamily="34" charset="0"/>
              </a:rPr>
              <a:t>Internal Financial Controls</a:t>
            </a:r>
            <a:endParaRPr lang="en-US" sz="3400" dirty="0">
              <a:solidFill>
                <a:schemeClr val="tx2"/>
              </a:solidFill>
              <a:latin typeface="Arial Black" panose="020B0A04020102020204" pitchFamily="34" charset="0"/>
              <a:cs typeface="Arial" panose="020B0604020202020204" pitchFamily="34" charset="0"/>
            </a:endParaRPr>
          </a:p>
        </p:txBody>
      </p:sp>
      <p:sp>
        <p:nvSpPr>
          <p:cNvPr id="7" name="Rectangle 3">
            <a:extLst>
              <a:ext uri="{FF2B5EF4-FFF2-40B4-BE49-F238E27FC236}">
                <a16:creationId xmlns:a16="http://schemas.microsoft.com/office/drawing/2014/main" id="{ED5A1C77-4EF3-4130-ACBB-59C5DEA24532}"/>
              </a:ext>
            </a:extLst>
          </p:cNvPr>
          <p:cNvSpPr txBox="1">
            <a:spLocks noChangeArrowheads="1"/>
          </p:cNvSpPr>
          <p:nvPr/>
        </p:nvSpPr>
        <p:spPr>
          <a:xfrm>
            <a:off x="2340073" y="1682899"/>
            <a:ext cx="6280051" cy="41368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500" dirty="0">
                <a:solidFill>
                  <a:schemeClr val="tx2"/>
                </a:solidFill>
                <a:latin typeface="Arial Black" panose="020B0A04020102020204" pitchFamily="34" charset="0"/>
              </a:rPr>
              <a:t>Payment  Controls</a:t>
            </a:r>
          </a:p>
          <a:p>
            <a:pPr marL="457200" indent="-457200">
              <a:buFontTx/>
              <a:buChar char="-"/>
            </a:pPr>
            <a:r>
              <a:rPr lang="en-IE" sz="1800" b="1" dirty="0">
                <a:solidFill>
                  <a:schemeClr val="tx2"/>
                </a:solidFill>
                <a:latin typeface="Arial" panose="020B0604020202020204" pitchFamily="34" charset="0"/>
                <a:cs typeface="Arial" panose="020B0604020202020204" pitchFamily="34" charset="0"/>
              </a:rPr>
              <a:t>Cheque Signatories</a:t>
            </a:r>
          </a:p>
          <a:p>
            <a:pPr marL="457200" indent="-457200">
              <a:buFontTx/>
              <a:buChar char="-"/>
            </a:pPr>
            <a:r>
              <a:rPr lang="en-IE" sz="1800" b="1" dirty="0">
                <a:solidFill>
                  <a:schemeClr val="tx2"/>
                </a:solidFill>
                <a:latin typeface="Arial" panose="020B0604020202020204" pitchFamily="34" charset="0"/>
                <a:cs typeface="Arial" panose="020B0604020202020204" pitchFamily="34" charset="0"/>
              </a:rPr>
              <a:t>Supporting Documentation</a:t>
            </a:r>
          </a:p>
          <a:p>
            <a:pPr marL="0" indent="0"/>
            <a:endParaRPr lang="en-IE" sz="3200" dirty="0"/>
          </a:p>
          <a:p>
            <a:pPr marL="0" indent="0">
              <a:buNone/>
            </a:pPr>
            <a:r>
              <a:rPr lang="en-IE" sz="3500" dirty="0">
                <a:solidFill>
                  <a:schemeClr val="tx2"/>
                </a:solidFill>
                <a:latin typeface="Arial Black" panose="020B0A04020102020204" pitchFamily="34" charset="0"/>
              </a:rPr>
              <a:t>Income Controls</a:t>
            </a:r>
          </a:p>
          <a:p>
            <a:pPr marL="0" indent="0">
              <a:buNone/>
            </a:pPr>
            <a:endParaRPr lang="en-IE" sz="2100" dirty="0"/>
          </a:p>
          <a:p>
            <a:pPr marL="0" indent="0">
              <a:buNone/>
            </a:pPr>
            <a:endParaRPr lang="en-IE" sz="2100" b="1" dirty="0">
              <a:solidFill>
                <a:schemeClr val="tx2"/>
              </a:solidFill>
              <a:latin typeface="Arial Black" panose="020B0A04020102020204" pitchFamily="34" charset="0"/>
            </a:endParaRPr>
          </a:p>
          <a:p>
            <a:pPr marL="0" indent="0">
              <a:buNone/>
            </a:pPr>
            <a:r>
              <a:rPr lang="en-IE" sz="3500" b="1" dirty="0">
                <a:solidFill>
                  <a:schemeClr val="tx2"/>
                </a:solidFill>
                <a:latin typeface="Arial Black" panose="020B0A04020102020204" pitchFamily="34" charset="0"/>
              </a:rPr>
              <a:t>Revenue Compliance</a:t>
            </a:r>
          </a:p>
          <a:p>
            <a:pPr marL="0" indent="0">
              <a:buNone/>
            </a:pPr>
            <a:r>
              <a:rPr lang="en-IE" sz="3500" b="1" dirty="0">
                <a:solidFill>
                  <a:schemeClr val="tx2"/>
                </a:solidFill>
                <a:latin typeface="Arial Black" panose="020B0A04020102020204" pitchFamily="34" charset="0"/>
              </a:rPr>
              <a:t>Charities Regulator</a:t>
            </a:r>
          </a:p>
          <a:p>
            <a:pPr marL="457200" indent="-457200">
              <a:buFontTx/>
              <a:buChar char="-"/>
            </a:pPr>
            <a:endParaRPr lang="en-IE" sz="3200" dirty="0"/>
          </a:p>
          <a:p>
            <a:pPr>
              <a:buFont typeface="Wingdings" pitchFamily="2" charset="2"/>
              <a:buChar char="q"/>
            </a:pPr>
            <a:endParaRPr lang="en-IE" sz="3200" dirty="0"/>
          </a:p>
        </p:txBody>
      </p:sp>
      <p:pic>
        <p:nvPicPr>
          <p:cNvPr id="13" name="Graphic 12">
            <a:extLst>
              <a:ext uri="{FF2B5EF4-FFF2-40B4-BE49-F238E27FC236}">
                <a16:creationId xmlns:a16="http://schemas.microsoft.com/office/drawing/2014/main" id="{16E52F8F-1374-4023-961F-73AF85298A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850" y="1576387"/>
            <a:ext cx="876300" cy="2781300"/>
          </a:xfrm>
          <a:prstGeom prst="rect">
            <a:avLst/>
          </a:prstGeom>
        </p:spPr>
      </p:pic>
      <p:pic>
        <p:nvPicPr>
          <p:cNvPr id="11" name="Graphic 10">
            <a:extLst>
              <a:ext uri="{FF2B5EF4-FFF2-40B4-BE49-F238E27FC236}">
                <a16:creationId xmlns:a16="http://schemas.microsoft.com/office/drawing/2014/main" id="{7CAD9BB1-87AA-4A04-88F0-3B01CCBEB5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850" y="4933496"/>
            <a:ext cx="876300" cy="876300"/>
          </a:xfrm>
          <a:prstGeom prst="rect">
            <a:avLst/>
          </a:prstGeom>
        </p:spPr>
      </p:pic>
      <p:pic>
        <p:nvPicPr>
          <p:cNvPr id="16" name="Graphic 15">
            <a:extLst>
              <a:ext uri="{FF2B5EF4-FFF2-40B4-BE49-F238E27FC236}">
                <a16:creationId xmlns:a16="http://schemas.microsoft.com/office/drawing/2014/main" id="{A8AD6FAB-26D1-43A6-95F5-ECC6C98C8D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60573" y="6134852"/>
            <a:ext cx="1111952" cy="452112"/>
          </a:xfrm>
          <a:prstGeom prst="rect">
            <a:avLst/>
          </a:prstGeom>
        </p:spPr>
      </p:pic>
    </p:spTree>
    <p:extLst>
      <p:ext uri="{BB962C8B-B14F-4D97-AF65-F5344CB8AC3E}">
        <p14:creationId xmlns:p14="http://schemas.microsoft.com/office/powerpoint/2010/main" val="375682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5CC616-014C-4816-A032-55AC088DF2BB}"/>
              </a:ext>
            </a:extLst>
          </p:cNvPr>
          <p:cNvSpPr/>
          <p:nvPr/>
        </p:nvSpPr>
        <p:spPr>
          <a:xfrm>
            <a:off x="0" y="2126498"/>
            <a:ext cx="9144000" cy="47315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 name="Graphic 14">
            <a:extLst>
              <a:ext uri="{FF2B5EF4-FFF2-40B4-BE49-F238E27FC236}">
                <a16:creationId xmlns:a16="http://schemas.microsoft.com/office/drawing/2014/main" id="{8052A5AB-D26F-4259-84EC-D5B99521A4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60573" y="6134852"/>
            <a:ext cx="1111952" cy="452112"/>
          </a:xfrm>
          <a:prstGeom prst="rect">
            <a:avLst/>
          </a:prstGeom>
        </p:spPr>
      </p:pic>
      <p:sp>
        <p:nvSpPr>
          <p:cNvPr id="16" name="TextBox 15">
            <a:extLst>
              <a:ext uri="{FF2B5EF4-FFF2-40B4-BE49-F238E27FC236}">
                <a16:creationId xmlns:a16="http://schemas.microsoft.com/office/drawing/2014/main" id="{D63BD862-5582-41F6-A0FE-A84BA6AF967E}"/>
              </a:ext>
            </a:extLst>
          </p:cNvPr>
          <p:cNvSpPr txBox="1"/>
          <p:nvPr/>
        </p:nvSpPr>
        <p:spPr>
          <a:xfrm>
            <a:off x="1104900" y="2349200"/>
            <a:ext cx="7667625" cy="5109091"/>
          </a:xfrm>
          <a:prstGeom prst="rect">
            <a:avLst/>
          </a:prstGeom>
          <a:noFill/>
        </p:spPr>
        <p:txBody>
          <a:bodyPr wrap="square" rtlCol="0">
            <a:spAutoFit/>
          </a:bodyPr>
          <a:lstStyle/>
          <a:p>
            <a:pPr marL="285750" indent="-285750">
              <a:buFont typeface="Arial" panose="020B0604020202020204" pitchFamily="34" charset="0"/>
              <a:buChar char="•"/>
            </a:pPr>
            <a:endParaRPr lang="en-IE" sz="200" dirty="0">
              <a:solidFill>
                <a:schemeClr val="tx2"/>
              </a:solidFill>
              <a:latin typeface="Arial" panose="020B0604020202020204" pitchFamily="34" charset="0"/>
              <a:cs typeface="Arial" panose="020B0604020202020204" pitchFamily="34" charset="0"/>
            </a:endParaRPr>
          </a:p>
          <a:p>
            <a:pPr>
              <a:lnSpc>
                <a:spcPct val="150000"/>
              </a:lnSpc>
            </a:pPr>
            <a:r>
              <a:rPr lang="en-IE" sz="2400" b="1" dirty="0">
                <a:solidFill>
                  <a:schemeClr val="tx2"/>
                </a:solidFill>
                <a:latin typeface="Arial" panose="020B0604020202020204" pitchFamily="34" charset="0"/>
                <a:cs typeface="Arial" panose="020B0604020202020204" pitchFamily="34" charset="0"/>
              </a:rPr>
              <a:t>FSSU Monthly Reporting Templates</a:t>
            </a:r>
          </a:p>
          <a:p>
            <a:pPr marL="457200" indent="-457200">
              <a:buFont typeface="+mj-lt"/>
              <a:buAutoNum type="arabicPeriod"/>
            </a:pPr>
            <a:r>
              <a:rPr lang="en-IE" sz="2400" dirty="0">
                <a:solidFill>
                  <a:schemeClr val="tx2"/>
                </a:solidFill>
                <a:latin typeface="Arial" panose="020B0604020202020204" pitchFamily="34" charset="0"/>
                <a:cs typeface="Arial" panose="020B0604020202020204" pitchFamily="34" charset="0"/>
              </a:rPr>
              <a:t>Monthly School Income &amp; Expenditure Report</a:t>
            </a:r>
          </a:p>
          <a:p>
            <a:pPr marL="457200" indent="-457200">
              <a:buFont typeface="+mj-lt"/>
              <a:buAutoNum type="arabicPeriod"/>
            </a:pPr>
            <a:r>
              <a:rPr lang="en-IE" sz="2400" dirty="0">
                <a:solidFill>
                  <a:schemeClr val="tx2"/>
                </a:solidFill>
                <a:latin typeface="Arial" panose="020B0604020202020204" pitchFamily="34" charset="0"/>
                <a:cs typeface="Arial" panose="020B0604020202020204" pitchFamily="34" charset="0"/>
              </a:rPr>
              <a:t>Year to Date Report – Actual v Budget</a:t>
            </a:r>
          </a:p>
          <a:p>
            <a:pPr marL="457200" indent="-457200">
              <a:buFont typeface="+mj-lt"/>
              <a:buAutoNum type="arabicPeriod"/>
            </a:pPr>
            <a:r>
              <a:rPr lang="en-IE" sz="2400" dirty="0">
                <a:solidFill>
                  <a:schemeClr val="tx2"/>
                </a:solidFill>
                <a:latin typeface="Arial" panose="020B0604020202020204" pitchFamily="34" charset="0"/>
                <a:cs typeface="Arial" panose="020B0604020202020204" pitchFamily="34" charset="0"/>
              </a:rPr>
              <a:t>Year to Date Report – Actual v Prior Year Actual</a:t>
            </a:r>
          </a:p>
          <a:p>
            <a:r>
              <a:rPr lang="en-IE" sz="2400" b="1" dirty="0">
                <a:solidFill>
                  <a:schemeClr val="tx2"/>
                </a:solidFill>
                <a:latin typeface="Arial" panose="020B0604020202020204" pitchFamily="34" charset="0"/>
                <a:cs typeface="Arial" panose="020B0604020202020204" pitchFamily="34" charset="0"/>
              </a:rPr>
              <a:t>Other Information</a:t>
            </a:r>
          </a:p>
          <a:p>
            <a:pPr marL="342900" indent="-342900">
              <a:buFont typeface="Arial" panose="020B0604020202020204" pitchFamily="34" charset="0"/>
              <a:buChar char="•"/>
            </a:pPr>
            <a:r>
              <a:rPr lang="en-IE" sz="2400" dirty="0">
                <a:solidFill>
                  <a:schemeClr val="tx2"/>
                </a:solidFill>
                <a:latin typeface="Arial" panose="020B0604020202020204" pitchFamily="34" charset="0"/>
                <a:cs typeface="Arial" panose="020B0604020202020204" pitchFamily="34" charset="0"/>
              </a:rPr>
              <a:t>Bank Reconciliation Statement</a:t>
            </a:r>
          </a:p>
          <a:p>
            <a:pPr marL="285750" indent="-285750">
              <a:buFont typeface="Arial" panose="020B0604020202020204" pitchFamily="34" charset="0"/>
              <a:buChar char="•"/>
            </a:pPr>
            <a:r>
              <a:rPr lang="en-IE" sz="2400" dirty="0">
                <a:solidFill>
                  <a:schemeClr val="tx2"/>
                </a:solidFill>
                <a:latin typeface="Arial" panose="020B0604020202020204" pitchFamily="34" charset="0"/>
                <a:cs typeface="Arial" panose="020B0604020202020204" pitchFamily="34" charset="0"/>
              </a:rPr>
              <a:t> Payroll Report – Reporting on Gross to Net Wages</a:t>
            </a:r>
          </a:p>
          <a:p>
            <a:pPr marL="285750" indent="-285750">
              <a:buFont typeface="Arial" panose="020B0604020202020204" pitchFamily="34" charset="0"/>
              <a:buChar char="•"/>
            </a:pPr>
            <a:r>
              <a:rPr lang="en-IE" sz="2400" dirty="0">
                <a:solidFill>
                  <a:schemeClr val="tx2"/>
                </a:solidFill>
                <a:latin typeface="Arial" panose="020B0604020202020204" pitchFamily="34" charset="0"/>
                <a:cs typeface="Arial" panose="020B0604020202020204" pitchFamily="34" charset="0"/>
              </a:rPr>
              <a:t> List of Outstanding Invoices to be Paid</a:t>
            </a:r>
          </a:p>
          <a:p>
            <a:pPr marL="285750" indent="-285750">
              <a:buFont typeface="Arial" panose="020B0604020202020204" pitchFamily="34" charset="0"/>
              <a:buChar char="•"/>
            </a:pPr>
            <a:r>
              <a:rPr lang="en-IE" sz="2400" dirty="0">
                <a:solidFill>
                  <a:schemeClr val="tx2"/>
                </a:solidFill>
                <a:latin typeface="Arial" panose="020B0604020202020204" pitchFamily="34" charset="0"/>
                <a:cs typeface="Arial" panose="020B0604020202020204" pitchFamily="34" charset="0"/>
              </a:rPr>
              <a:t> Accruals and Prepayments</a:t>
            </a:r>
          </a:p>
          <a:p>
            <a:pPr marL="342900" indent="-342900">
              <a:buFont typeface="Arial" panose="020B0604020202020204" pitchFamily="34" charset="0"/>
              <a:buChar char="•"/>
            </a:pPr>
            <a:r>
              <a:rPr lang="en-IE" sz="2400" dirty="0">
                <a:solidFill>
                  <a:schemeClr val="tx2"/>
                </a:solidFill>
                <a:latin typeface="Arial" panose="020B0604020202020204" pitchFamily="34" charset="0"/>
                <a:cs typeface="Arial" panose="020B0604020202020204" pitchFamily="34" charset="0"/>
              </a:rPr>
              <a:t>Capital Project Updates</a:t>
            </a:r>
          </a:p>
          <a:p>
            <a:pPr marL="285750" indent="-285750">
              <a:buFont typeface="Arial" panose="020B0604020202020204" pitchFamily="34" charset="0"/>
              <a:buChar char="•"/>
            </a:pPr>
            <a:endParaRPr lang="en-IE"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IE"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IE"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IE" dirty="0">
              <a:solidFill>
                <a:schemeClr val="tx2"/>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5E2B4A9-A0D5-4820-B5F2-C9BC7005A9A5}"/>
              </a:ext>
            </a:extLst>
          </p:cNvPr>
          <p:cNvSpPr txBox="1">
            <a:spLocks/>
          </p:cNvSpPr>
          <p:nvPr/>
        </p:nvSpPr>
        <p:spPr>
          <a:xfrm>
            <a:off x="2849217" y="0"/>
            <a:ext cx="5923308" cy="19899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4000" b="1" dirty="0">
              <a:solidFill>
                <a:schemeClr val="tx2"/>
              </a:solidFill>
              <a:latin typeface="Arial Black" panose="020B0A04020102020204" pitchFamily="34" charset="0"/>
              <a:cs typeface="Arial" panose="020B0604020202020204" pitchFamily="34" charset="0"/>
            </a:endParaRPr>
          </a:p>
          <a:p>
            <a:pPr algn="ctr"/>
            <a:r>
              <a:rPr lang="en-IE" sz="3200" dirty="0">
                <a:solidFill>
                  <a:schemeClr val="tx2"/>
                </a:solidFill>
                <a:latin typeface="Arial Black" panose="020B0A04020102020204" pitchFamily="34" charset="0"/>
                <a:cs typeface="Arial" panose="020B0604020202020204" pitchFamily="34" charset="0"/>
              </a:rPr>
              <a:t>Reports for Board of Management Meetings</a:t>
            </a:r>
            <a:endParaRPr lang="en-US" sz="3200" dirty="0">
              <a:solidFill>
                <a:schemeClr val="tx2"/>
              </a:solidFill>
              <a:latin typeface="Arial Black" panose="020B0A040201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05E45482-CDD3-4B78-A5FE-7B4BEA7EFE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 y="330367"/>
            <a:ext cx="1277103" cy="1277103"/>
          </a:xfrm>
          <a:prstGeom prst="rect">
            <a:avLst/>
          </a:prstGeom>
        </p:spPr>
      </p:pic>
      <p:sp>
        <p:nvSpPr>
          <p:cNvPr id="2" name="Slide Number Placeholder 1">
            <a:extLst>
              <a:ext uri="{FF2B5EF4-FFF2-40B4-BE49-F238E27FC236}">
                <a16:creationId xmlns:a16="http://schemas.microsoft.com/office/drawing/2014/main" id="{3BB8A36C-36D5-44FB-89ED-82DF87FD67C0}"/>
              </a:ext>
            </a:extLst>
          </p:cNvPr>
          <p:cNvSpPr>
            <a:spLocks noGrp="1"/>
          </p:cNvSpPr>
          <p:nvPr>
            <p:ph type="sldNum" sz="quarter" idx="12"/>
          </p:nvPr>
        </p:nvSpPr>
        <p:spPr>
          <a:xfrm>
            <a:off x="0" y="6356351"/>
            <a:ext cx="9144000" cy="365125"/>
          </a:xfrm>
        </p:spPr>
        <p:txBody>
          <a:bodyPr/>
          <a:lstStyle/>
          <a:p>
            <a:pPr algn="ctr"/>
            <a:fld id="{B7E06D07-2344-4BCE-9B22-B0B34EB02A16}" type="slidenum">
              <a:rPr lang="en-IE" smtClean="0"/>
              <a:pPr algn="ctr"/>
              <a:t>7</a:t>
            </a:fld>
            <a:endParaRPr lang="en-IE" dirty="0"/>
          </a:p>
        </p:txBody>
      </p:sp>
    </p:spTree>
    <p:extLst>
      <p:ext uri="{BB962C8B-B14F-4D97-AF65-F5344CB8AC3E}">
        <p14:creationId xmlns:p14="http://schemas.microsoft.com/office/powerpoint/2010/main" val="317815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FA7506-5E3F-4CEA-A023-5FE57CF3A8C9}"/>
              </a:ext>
            </a:extLst>
          </p:cNvPr>
          <p:cNvSpPr/>
          <p:nvPr/>
        </p:nvSpPr>
        <p:spPr>
          <a:xfrm>
            <a:off x="0" y="2126498"/>
            <a:ext cx="9144000" cy="47315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1E6B9DAC-B7AF-47C8-BEF1-F62FC9BF75BC}"/>
              </a:ext>
            </a:extLst>
          </p:cNvPr>
          <p:cNvSpPr txBox="1"/>
          <p:nvPr/>
        </p:nvSpPr>
        <p:spPr>
          <a:xfrm>
            <a:off x="1009651" y="2546724"/>
            <a:ext cx="7762874" cy="3477875"/>
          </a:xfrm>
          <a:prstGeom prst="rect">
            <a:avLst/>
          </a:prstGeom>
          <a:noFill/>
        </p:spPr>
        <p:txBody>
          <a:bodyPr wrap="square" rtlCol="0">
            <a:spAutoFit/>
          </a:bodyPr>
          <a:lstStyle/>
          <a:p>
            <a:pPr marL="285750" indent="-285750">
              <a:lnSpc>
                <a:spcPts val="3200"/>
              </a:lnSpc>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Payroll operated for Board paid staff only</a:t>
            </a:r>
          </a:p>
          <a:p>
            <a:pPr marL="285750" indent="-285750">
              <a:buFont typeface="Arial" panose="020B0604020202020204" pitchFamily="34" charset="0"/>
              <a:buChar char="•"/>
            </a:pPr>
            <a:endParaRPr lang="en-IE" sz="2000" dirty="0">
              <a:solidFill>
                <a:schemeClr val="tx2"/>
              </a:solidFill>
              <a:latin typeface="Arial" panose="020B0604020202020204" pitchFamily="34" charset="0"/>
              <a:cs typeface="Arial" panose="020B0604020202020204" pitchFamily="34" charset="0"/>
            </a:endParaRPr>
          </a:p>
          <a:p>
            <a:pPr marL="342900" indent="-342900">
              <a:lnSpc>
                <a:spcPts val="3200"/>
              </a:lnSpc>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PAYE Modernisation was a big issue for Boards</a:t>
            </a:r>
          </a:p>
          <a:p>
            <a:pPr marL="800100" lvl="1" indent="-342900">
              <a:buFont typeface="Courier New" panose="02070309020205020404" pitchFamily="49" charset="0"/>
              <a:buChar char="o"/>
            </a:pPr>
            <a:r>
              <a:rPr lang="en-IE" sz="2000" dirty="0">
                <a:solidFill>
                  <a:schemeClr val="tx2"/>
                </a:solidFill>
                <a:latin typeface="Arial" panose="020B0604020202020204" pitchFamily="34" charset="0"/>
                <a:cs typeface="Arial" panose="020B0604020202020204" pitchFamily="34" charset="0"/>
              </a:rPr>
              <a:t>Payroll Software</a:t>
            </a:r>
          </a:p>
          <a:p>
            <a:pPr marL="800100" lvl="1" indent="-342900">
              <a:buFont typeface="Courier New" panose="02070309020205020404" pitchFamily="49" charset="0"/>
              <a:buChar char="o"/>
            </a:pPr>
            <a:r>
              <a:rPr lang="en-IE" sz="2000" dirty="0">
                <a:solidFill>
                  <a:schemeClr val="tx2"/>
                </a:solidFill>
                <a:latin typeface="Arial" panose="020B0604020202020204" pitchFamily="34" charset="0"/>
                <a:cs typeface="Arial" panose="020B0604020202020204" pitchFamily="34" charset="0"/>
              </a:rPr>
              <a:t>Outsource Payroll</a:t>
            </a:r>
          </a:p>
          <a:p>
            <a:pPr marL="800100" lvl="1" indent="-342900">
              <a:buFont typeface="Courier New" panose="02070309020205020404" pitchFamily="49" charset="0"/>
              <a:buChar char="o"/>
            </a:pPr>
            <a:endParaRPr lang="en-IE" sz="2000" dirty="0">
              <a:solidFill>
                <a:schemeClr val="tx2"/>
              </a:solidFill>
              <a:latin typeface="Arial" panose="020B0604020202020204" pitchFamily="34" charset="0"/>
              <a:cs typeface="Arial" panose="020B0604020202020204" pitchFamily="34" charset="0"/>
            </a:endParaRPr>
          </a:p>
          <a:p>
            <a:pPr marL="342900" indent="-342900">
              <a:lnSpc>
                <a:spcPts val="3200"/>
              </a:lnSpc>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Self Employed Versus Employee </a:t>
            </a:r>
          </a:p>
          <a:p>
            <a:pPr marL="342900" indent="-342900">
              <a:buFont typeface="Arial" panose="020B0604020202020204" pitchFamily="34" charset="0"/>
              <a:buChar char="•"/>
            </a:pPr>
            <a:endParaRPr lang="en-IE" sz="20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ASC (i.e. relevant for external interview panellist / principals) payable to Department of Education &amp; Skills </a:t>
            </a:r>
          </a:p>
        </p:txBody>
      </p:sp>
      <p:sp>
        <p:nvSpPr>
          <p:cNvPr id="8" name="Title 1">
            <a:extLst>
              <a:ext uri="{FF2B5EF4-FFF2-40B4-BE49-F238E27FC236}">
                <a16:creationId xmlns:a16="http://schemas.microsoft.com/office/drawing/2014/main" id="{07B20E7D-87D7-40D2-AF87-3117C54A7F15}"/>
              </a:ext>
            </a:extLst>
          </p:cNvPr>
          <p:cNvSpPr txBox="1">
            <a:spLocks/>
          </p:cNvSpPr>
          <p:nvPr/>
        </p:nvSpPr>
        <p:spPr>
          <a:xfrm>
            <a:off x="2800350" y="483647"/>
            <a:ext cx="5972175" cy="12771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600" dirty="0">
                <a:solidFill>
                  <a:schemeClr val="tx2"/>
                </a:solidFill>
                <a:latin typeface="Arial" panose="020B0604020202020204" pitchFamily="34" charset="0"/>
                <a:cs typeface="Arial" panose="020B0604020202020204" pitchFamily="34" charset="0"/>
              </a:rPr>
              <a:t>Revenue Compliance</a:t>
            </a:r>
          </a:p>
          <a:p>
            <a:endParaRPr lang="en-IE" sz="1000" dirty="0">
              <a:solidFill>
                <a:schemeClr val="tx2"/>
              </a:solidFill>
              <a:latin typeface="Arial" panose="020B0604020202020204" pitchFamily="34" charset="0"/>
              <a:cs typeface="Arial" panose="020B0604020202020204" pitchFamily="34" charset="0"/>
            </a:endParaRPr>
          </a:p>
          <a:p>
            <a:r>
              <a:rPr lang="en-IE" sz="3600" dirty="0">
                <a:solidFill>
                  <a:srgbClr val="426A68"/>
                </a:solidFill>
                <a:latin typeface="Arial Black" panose="020B0A04020102020204" pitchFamily="34" charset="0"/>
                <a:cs typeface="Arial" panose="020B0604020202020204" pitchFamily="34" charset="0"/>
              </a:rPr>
              <a:t>Payroll</a:t>
            </a:r>
            <a:r>
              <a:rPr lang="en-IE" sz="3600" dirty="0">
                <a:solidFill>
                  <a:schemeClr val="tx2"/>
                </a:solidFill>
                <a:latin typeface="Arial Black" panose="020B0A04020102020204" pitchFamily="34" charset="0"/>
                <a:cs typeface="Arial" panose="020B0604020202020204" pitchFamily="34" charset="0"/>
              </a:rPr>
              <a:t> </a:t>
            </a:r>
            <a:endParaRPr lang="en-US" sz="3600" dirty="0">
              <a:solidFill>
                <a:schemeClr val="tx2"/>
              </a:solidFill>
              <a:latin typeface="Arial Black" panose="020B0A04020102020204" pitchFamily="34" charset="0"/>
              <a:cs typeface="Arial" panose="020B0604020202020204" pitchFamily="34" charset="0"/>
            </a:endParaRPr>
          </a:p>
        </p:txBody>
      </p:sp>
      <p:pic>
        <p:nvPicPr>
          <p:cNvPr id="10" name="Graphic 9">
            <a:extLst>
              <a:ext uri="{FF2B5EF4-FFF2-40B4-BE49-F238E27FC236}">
                <a16:creationId xmlns:a16="http://schemas.microsoft.com/office/drawing/2014/main" id="{F90A0BB7-4149-41BF-B6BB-165B60B442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60573" y="6134852"/>
            <a:ext cx="1111952" cy="452112"/>
          </a:xfrm>
          <a:prstGeom prst="rect">
            <a:avLst/>
          </a:prstGeom>
        </p:spPr>
      </p:pic>
      <p:pic>
        <p:nvPicPr>
          <p:cNvPr id="11" name="Graphic 10">
            <a:extLst>
              <a:ext uri="{FF2B5EF4-FFF2-40B4-BE49-F238E27FC236}">
                <a16:creationId xmlns:a16="http://schemas.microsoft.com/office/drawing/2014/main" id="{40DA390C-EB8B-40B6-B54F-92C25761AB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850" y="419083"/>
            <a:ext cx="1300162" cy="1300162"/>
          </a:xfrm>
          <a:prstGeom prst="rect">
            <a:avLst/>
          </a:prstGeom>
        </p:spPr>
      </p:pic>
      <p:sp>
        <p:nvSpPr>
          <p:cNvPr id="3" name="Slide Number Placeholder 2">
            <a:extLst>
              <a:ext uri="{FF2B5EF4-FFF2-40B4-BE49-F238E27FC236}">
                <a16:creationId xmlns:a16="http://schemas.microsoft.com/office/drawing/2014/main" id="{F49E3E3B-7414-4754-B847-121A32007B3D}"/>
              </a:ext>
            </a:extLst>
          </p:cNvPr>
          <p:cNvSpPr>
            <a:spLocks noGrp="1"/>
          </p:cNvSpPr>
          <p:nvPr>
            <p:ph type="sldNum" sz="quarter" idx="12"/>
          </p:nvPr>
        </p:nvSpPr>
        <p:spPr>
          <a:xfrm>
            <a:off x="0" y="6356351"/>
            <a:ext cx="9144000" cy="365125"/>
          </a:xfrm>
        </p:spPr>
        <p:txBody>
          <a:bodyPr/>
          <a:lstStyle/>
          <a:p>
            <a:pPr algn="ctr"/>
            <a:fld id="{B7E06D07-2344-4BCE-9B22-B0B34EB02A16}" type="slidenum">
              <a:rPr lang="en-IE" smtClean="0"/>
              <a:pPr algn="ctr"/>
              <a:t>8</a:t>
            </a:fld>
            <a:endParaRPr lang="en-IE" dirty="0"/>
          </a:p>
        </p:txBody>
      </p:sp>
    </p:spTree>
    <p:extLst>
      <p:ext uri="{BB962C8B-B14F-4D97-AF65-F5344CB8AC3E}">
        <p14:creationId xmlns:p14="http://schemas.microsoft.com/office/powerpoint/2010/main" val="149066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FA7506-5E3F-4CEA-A023-5FE57CF3A8C9}"/>
              </a:ext>
            </a:extLst>
          </p:cNvPr>
          <p:cNvSpPr/>
          <p:nvPr/>
        </p:nvSpPr>
        <p:spPr>
          <a:xfrm>
            <a:off x="0" y="2126498"/>
            <a:ext cx="9144000" cy="47315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Graphic 8">
            <a:extLst>
              <a:ext uri="{FF2B5EF4-FFF2-40B4-BE49-F238E27FC236}">
                <a16:creationId xmlns:a16="http://schemas.microsoft.com/office/drawing/2014/main" id="{DF173DE3-3030-4914-85F8-0770B773DE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850" y="419083"/>
            <a:ext cx="1300162" cy="1300162"/>
          </a:xfrm>
          <a:prstGeom prst="rect">
            <a:avLst/>
          </a:prstGeom>
        </p:spPr>
      </p:pic>
      <p:sp>
        <p:nvSpPr>
          <p:cNvPr id="7" name="TextBox 6">
            <a:extLst>
              <a:ext uri="{FF2B5EF4-FFF2-40B4-BE49-F238E27FC236}">
                <a16:creationId xmlns:a16="http://schemas.microsoft.com/office/drawing/2014/main" id="{D0E6A8BC-7881-45BA-B7E5-FF8794D73C89}"/>
              </a:ext>
            </a:extLst>
          </p:cNvPr>
          <p:cNvSpPr txBox="1"/>
          <p:nvPr/>
        </p:nvSpPr>
        <p:spPr>
          <a:xfrm>
            <a:off x="1009651" y="2481641"/>
            <a:ext cx="7762874" cy="369017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School obliged to register for RCT / VAT</a:t>
            </a:r>
          </a:p>
          <a:p>
            <a:pPr marL="285750" indent="-285750">
              <a:lnSpc>
                <a:spcPct val="200000"/>
              </a:lnSpc>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Public Body - Not allowed to claim a VAT input credit </a:t>
            </a:r>
          </a:p>
          <a:p>
            <a:pPr marL="285750" indent="-285750">
              <a:lnSpc>
                <a:spcPct val="200000"/>
              </a:lnSpc>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Revenue Guidance Note </a:t>
            </a:r>
            <a:r>
              <a:rPr lang="en-IE" sz="2000" i="1" dirty="0">
                <a:solidFill>
                  <a:schemeClr val="tx2"/>
                </a:solidFill>
                <a:latin typeface="Arial" panose="020B0604020202020204" pitchFamily="34" charset="0"/>
                <a:cs typeface="Arial" panose="020B0604020202020204" pitchFamily="34" charset="0"/>
              </a:rPr>
              <a:t>“Boards of Management – Relevant Contracts Tax/Value Added Tax”</a:t>
            </a:r>
          </a:p>
          <a:p>
            <a:pPr marL="285750" indent="-285750">
              <a:lnSpc>
                <a:spcPct val="200000"/>
              </a:lnSpc>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File RCT / VAT via ROS and make payments to Revenue</a:t>
            </a:r>
          </a:p>
          <a:p>
            <a:pPr marL="285750" indent="-285750">
              <a:lnSpc>
                <a:spcPct val="200000"/>
              </a:lnSpc>
              <a:buFont typeface="Arial" panose="020B0604020202020204" pitchFamily="34" charset="0"/>
              <a:buChar char="•"/>
            </a:pPr>
            <a:r>
              <a:rPr lang="en-IE" sz="2000" dirty="0">
                <a:solidFill>
                  <a:schemeClr val="tx2"/>
                </a:solidFill>
                <a:latin typeface="Arial" panose="020B0604020202020204" pitchFamily="34" charset="0"/>
                <a:cs typeface="Arial" panose="020B0604020202020204" pitchFamily="34" charset="0"/>
              </a:rPr>
              <a:t>School potentially subject to Revenue Audits </a:t>
            </a:r>
          </a:p>
        </p:txBody>
      </p:sp>
      <p:sp>
        <p:nvSpPr>
          <p:cNvPr id="12" name="Title 1">
            <a:extLst>
              <a:ext uri="{FF2B5EF4-FFF2-40B4-BE49-F238E27FC236}">
                <a16:creationId xmlns:a16="http://schemas.microsoft.com/office/drawing/2014/main" id="{BE4AA9DF-4260-4F26-8105-43ABC4387CEF}"/>
              </a:ext>
            </a:extLst>
          </p:cNvPr>
          <p:cNvSpPr txBox="1">
            <a:spLocks/>
          </p:cNvSpPr>
          <p:nvPr/>
        </p:nvSpPr>
        <p:spPr>
          <a:xfrm>
            <a:off x="2800350" y="483647"/>
            <a:ext cx="5972175" cy="12771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600" dirty="0">
                <a:solidFill>
                  <a:schemeClr val="tx2"/>
                </a:solidFill>
                <a:latin typeface="Arial" panose="020B0604020202020204" pitchFamily="34" charset="0"/>
                <a:cs typeface="Arial" panose="020B0604020202020204" pitchFamily="34" charset="0"/>
              </a:rPr>
              <a:t>Revenue Compliance</a:t>
            </a:r>
          </a:p>
          <a:p>
            <a:endParaRPr lang="en-IE" sz="1000" dirty="0">
              <a:solidFill>
                <a:schemeClr val="tx2"/>
              </a:solidFill>
              <a:latin typeface="Arial" panose="020B0604020202020204" pitchFamily="34" charset="0"/>
              <a:cs typeface="Arial" panose="020B0604020202020204" pitchFamily="34" charset="0"/>
            </a:endParaRPr>
          </a:p>
          <a:p>
            <a:r>
              <a:rPr lang="en-IE" sz="3600" dirty="0">
                <a:solidFill>
                  <a:srgbClr val="426A68"/>
                </a:solidFill>
                <a:latin typeface="Arial Black" panose="020B0A04020102020204" pitchFamily="34" charset="0"/>
                <a:cs typeface="Arial" panose="020B0604020202020204" pitchFamily="34" charset="0"/>
              </a:rPr>
              <a:t>RCT / VAT</a:t>
            </a:r>
            <a:r>
              <a:rPr lang="en-IE" sz="3600" dirty="0">
                <a:solidFill>
                  <a:schemeClr val="tx2"/>
                </a:solidFill>
                <a:latin typeface="Arial Black" panose="020B0A04020102020204" pitchFamily="34" charset="0"/>
                <a:cs typeface="Arial" panose="020B0604020202020204" pitchFamily="34" charset="0"/>
              </a:rPr>
              <a:t> </a:t>
            </a:r>
            <a:endParaRPr lang="en-US" sz="3600" dirty="0">
              <a:solidFill>
                <a:schemeClr val="tx2"/>
              </a:solidFill>
              <a:latin typeface="Arial Black" panose="020B0A040201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A24EE32-DE90-40FF-9D7C-3136BC4D784D}"/>
              </a:ext>
            </a:extLst>
          </p:cNvPr>
          <p:cNvSpPr>
            <a:spLocks noGrp="1"/>
          </p:cNvSpPr>
          <p:nvPr>
            <p:ph type="sldNum" sz="quarter" idx="12"/>
          </p:nvPr>
        </p:nvSpPr>
        <p:spPr>
          <a:xfrm>
            <a:off x="0" y="6356351"/>
            <a:ext cx="9144000" cy="365125"/>
          </a:xfrm>
        </p:spPr>
        <p:txBody>
          <a:bodyPr/>
          <a:lstStyle/>
          <a:p>
            <a:pPr algn="ctr"/>
            <a:fld id="{B7E06D07-2344-4BCE-9B22-B0B34EB02A16}" type="slidenum">
              <a:rPr lang="en-IE" smtClean="0"/>
              <a:pPr algn="ctr"/>
              <a:t>9</a:t>
            </a:fld>
            <a:endParaRPr lang="en-IE"/>
          </a:p>
        </p:txBody>
      </p:sp>
      <p:pic>
        <p:nvPicPr>
          <p:cNvPr id="8" name="Graphic 7">
            <a:extLst>
              <a:ext uri="{FF2B5EF4-FFF2-40B4-BE49-F238E27FC236}">
                <a16:creationId xmlns:a16="http://schemas.microsoft.com/office/drawing/2014/main" id="{57FBBEF9-D81F-4473-8E85-662B5A75B1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60573" y="6134852"/>
            <a:ext cx="1111952" cy="452112"/>
          </a:xfrm>
          <a:prstGeom prst="rect">
            <a:avLst/>
          </a:prstGeom>
        </p:spPr>
      </p:pic>
    </p:spTree>
    <p:extLst>
      <p:ext uri="{BB962C8B-B14F-4D97-AF65-F5344CB8AC3E}">
        <p14:creationId xmlns:p14="http://schemas.microsoft.com/office/powerpoint/2010/main" val="29890028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075941DF854C4D8D4417D58DBC42B8" ma:contentTypeVersion="10" ma:contentTypeDescription="Create a new document." ma:contentTypeScope="" ma:versionID="fa97deff3f7dcf0c49ca573e1d837f5f">
  <xsd:schema xmlns:xsd="http://www.w3.org/2001/XMLSchema" xmlns:xs="http://www.w3.org/2001/XMLSchema" xmlns:p="http://schemas.microsoft.com/office/2006/metadata/properties" xmlns:ns1="http://schemas.microsoft.com/sharepoint/v3" xmlns:ns2="46384f9d-70dd-4826-80eb-e1c80c05f86a" xmlns:ns3="311c5605-868c-4466-a708-de1528b567ad" targetNamespace="http://schemas.microsoft.com/office/2006/metadata/properties" ma:root="true" ma:fieldsID="914cc0a0b3fff80b387ec6ea94dcdaca" ns1:_="" ns2:_="" ns3:_="">
    <xsd:import namespace="http://schemas.microsoft.com/sharepoint/v3"/>
    <xsd:import namespace="46384f9d-70dd-4826-80eb-e1c80c05f86a"/>
    <xsd:import namespace="311c5605-868c-4466-a708-de1528b567a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1:PublishingStartDate" minOccurs="0"/>
                <xsd:element ref="ns1:PublishingExpirationDate"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384f9d-70dd-4826-80eb-e1c80c05f8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1c5605-868c-4466-a708-de1528b567a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A87C7B-A213-4106-A722-589FA0EF85F3}">
  <ds:schemaRefs>
    <ds:schemaRef ds:uri="46384f9d-70dd-4826-80eb-e1c80c05f86a"/>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311c5605-868c-4466-a708-de1528b567ad"/>
    <ds:schemaRef ds:uri="http://schemas.microsoft.com/sharepoint/v3"/>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0414EEBA-46F8-4C8E-A67D-C1E4DF072B9C}">
  <ds:schemaRefs>
    <ds:schemaRef ds:uri="http://schemas.microsoft.com/sharepoint/v3/contenttype/forms"/>
  </ds:schemaRefs>
</ds:datastoreItem>
</file>

<file path=customXml/itemProps3.xml><?xml version="1.0" encoding="utf-8"?>
<ds:datastoreItem xmlns:ds="http://schemas.openxmlformats.org/officeDocument/2006/customXml" ds:itemID="{14544A6B-0699-41F1-B5CC-93A246FCC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6384f9d-70dd-4826-80eb-e1c80c05f86a"/>
    <ds:schemaRef ds:uri="311c5605-868c-4466-a708-de1528b56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5000</TotalTime>
  <Words>646</Words>
  <Application>Microsoft Office PowerPoint</Application>
  <PresentationFormat>On-screen Show (4:3)</PresentationFormat>
  <Paragraphs>111</Paragraphs>
  <Slides>15</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7" baseType="lpstr">
      <vt:lpstr>Arial</vt:lpstr>
      <vt:lpstr>Arial Black</vt:lpstr>
      <vt:lpstr>Arial Narrow</vt:lpstr>
      <vt:lpstr>Calibri</vt:lpstr>
      <vt:lpstr>Calibri Light</vt:lpstr>
      <vt:lpstr>Courier New</vt:lpstr>
      <vt:lpstr>Franklin Gothic Book</vt:lpstr>
      <vt:lpstr>Franklin Gothic Demi Cond</vt:lpstr>
      <vt:lpstr>Franklin Gothic Medium Cond</vt:lpstr>
      <vt:lpstr>Wingdings</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O'Connell</dc:creator>
  <cp:lastModifiedBy>Emily O'Connell</cp:lastModifiedBy>
  <cp:revision>161</cp:revision>
  <cp:lastPrinted>2018-04-16T12:54:59Z</cp:lastPrinted>
  <dcterms:created xsi:type="dcterms:W3CDTF">2018-02-16T12:32:25Z</dcterms:created>
  <dcterms:modified xsi:type="dcterms:W3CDTF">2020-07-08T09:46:47Z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0x0101003B075941DF854C4D8D4417D58DBC42B8</vt:lpwstr>
  </property>
</Properties>
</file>